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51" r:id="rId2"/>
    <p:sldId id="274" r:id="rId3"/>
    <p:sldId id="543" r:id="rId4"/>
    <p:sldId id="260" r:id="rId5"/>
    <p:sldId id="259" r:id="rId6"/>
    <p:sldId id="479" r:id="rId7"/>
    <p:sldId id="539" r:id="rId8"/>
    <p:sldId id="540" r:id="rId9"/>
    <p:sldId id="541" r:id="rId10"/>
    <p:sldId id="542" r:id="rId11"/>
    <p:sldId id="518" r:id="rId12"/>
    <p:sldId id="446" r:id="rId13"/>
    <p:sldId id="447" r:id="rId14"/>
    <p:sldId id="493" r:id="rId15"/>
    <p:sldId id="494" r:id="rId16"/>
    <p:sldId id="495" r:id="rId17"/>
    <p:sldId id="496" r:id="rId18"/>
    <p:sldId id="498" r:id="rId19"/>
    <p:sldId id="497" r:id="rId20"/>
    <p:sldId id="544" r:id="rId21"/>
    <p:sldId id="516" r:id="rId22"/>
    <p:sldId id="538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4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51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01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1609FF-2A1B-4247-9445-160A88440B22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FA7C59F-1D64-4344-902B-AD6B0F4A9887}">
      <dgm:prSet phldrT="[Text]"/>
      <dgm:spPr/>
      <dgm:t>
        <a:bodyPr/>
        <a:lstStyle/>
        <a:p>
          <a:r>
            <a:rPr lang="en-GB" b="1" dirty="0">
              <a:solidFill>
                <a:srgbClr val="025599"/>
              </a:solidFill>
              <a:latin typeface="+mj-lt"/>
            </a:rPr>
            <a:t>Report production</a:t>
          </a:r>
        </a:p>
      </dgm:t>
    </dgm:pt>
    <dgm:pt modelId="{C1F8CE08-759A-458F-8936-500DB2983680}" type="parTrans" cxnId="{070FAE00-E07E-4AC6-A580-A3CC3551F571}">
      <dgm:prSet/>
      <dgm:spPr/>
      <dgm:t>
        <a:bodyPr/>
        <a:lstStyle/>
        <a:p>
          <a:endParaRPr lang="en-GB"/>
        </a:p>
      </dgm:t>
    </dgm:pt>
    <dgm:pt modelId="{B5BC6E66-1B1B-45B2-AB6F-205DFF74E9E6}" type="sibTrans" cxnId="{070FAE00-E07E-4AC6-A580-A3CC3551F571}">
      <dgm:prSet/>
      <dgm:spPr>
        <a:solidFill>
          <a:srgbClr val="A1C6FD"/>
        </a:solidFill>
      </dgm:spPr>
      <dgm:t>
        <a:bodyPr/>
        <a:lstStyle/>
        <a:p>
          <a:endParaRPr lang="en-GB"/>
        </a:p>
      </dgm:t>
    </dgm:pt>
    <dgm:pt modelId="{1BC47B52-2042-45A0-8F46-122D639ECB83}">
      <dgm:prSet phldrT="[Text]"/>
      <dgm:spPr/>
      <dgm:t>
        <a:bodyPr/>
        <a:lstStyle/>
        <a:p>
          <a:r>
            <a:rPr lang="en-GB" b="1" dirty="0">
              <a:solidFill>
                <a:srgbClr val="025599"/>
              </a:solidFill>
              <a:latin typeface="+mj-lt"/>
            </a:rPr>
            <a:t>Feedback </a:t>
          </a:r>
        </a:p>
      </dgm:t>
    </dgm:pt>
    <dgm:pt modelId="{8D31F7B2-871E-40C4-A73B-8F04E351A180}" type="parTrans" cxnId="{977D798A-B144-4DE5-81F0-C54B424F4585}">
      <dgm:prSet/>
      <dgm:spPr/>
      <dgm:t>
        <a:bodyPr/>
        <a:lstStyle/>
        <a:p>
          <a:endParaRPr lang="en-GB"/>
        </a:p>
      </dgm:t>
    </dgm:pt>
    <dgm:pt modelId="{8C2D19E2-F7BB-49CE-8C8E-1352F906A184}" type="sibTrans" cxnId="{977D798A-B144-4DE5-81F0-C54B424F4585}">
      <dgm:prSet/>
      <dgm:spPr>
        <a:solidFill>
          <a:srgbClr val="A1C6FD"/>
        </a:solidFill>
      </dgm:spPr>
      <dgm:t>
        <a:bodyPr/>
        <a:lstStyle/>
        <a:p>
          <a:endParaRPr lang="en-GB"/>
        </a:p>
      </dgm:t>
    </dgm:pt>
    <dgm:pt modelId="{44F61E67-070F-4513-A8B7-F057AD0F735F}">
      <dgm:prSet phldrT="[Text]"/>
      <dgm:spPr/>
      <dgm:t>
        <a:bodyPr/>
        <a:lstStyle/>
        <a:p>
          <a:r>
            <a:rPr lang="en-GB" b="1" dirty="0">
              <a:solidFill>
                <a:srgbClr val="025599"/>
              </a:solidFill>
              <a:latin typeface="+mj-lt"/>
            </a:rPr>
            <a:t>Improvements</a:t>
          </a:r>
        </a:p>
      </dgm:t>
    </dgm:pt>
    <dgm:pt modelId="{0FC22C47-7559-45B8-8CC8-997FCA3D14AA}" type="parTrans" cxnId="{86FF2E6F-9CBD-4190-8F7E-0A48B958CFC9}">
      <dgm:prSet/>
      <dgm:spPr/>
      <dgm:t>
        <a:bodyPr/>
        <a:lstStyle/>
        <a:p>
          <a:endParaRPr lang="en-GB"/>
        </a:p>
      </dgm:t>
    </dgm:pt>
    <dgm:pt modelId="{9D6D9660-AC36-4235-85CF-5BD5A296AF8D}" type="sibTrans" cxnId="{86FF2E6F-9CBD-4190-8F7E-0A48B958CFC9}">
      <dgm:prSet/>
      <dgm:spPr>
        <a:solidFill>
          <a:srgbClr val="A1C6FD"/>
        </a:solidFill>
      </dgm:spPr>
      <dgm:t>
        <a:bodyPr/>
        <a:lstStyle/>
        <a:p>
          <a:endParaRPr lang="en-GB"/>
        </a:p>
      </dgm:t>
    </dgm:pt>
    <dgm:pt modelId="{357FCDC1-8727-4578-95E8-83712E7B8E6F}">
      <dgm:prSet phldrT="[Text]"/>
      <dgm:spPr/>
      <dgm:t>
        <a:bodyPr/>
        <a:lstStyle/>
        <a:p>
          <a:r>
            <a:rPr lang="en-GB" b="1" dirty="0">
              <a:solidFill>
                <a:srgbClr val="025599"/>
              </a:solidFill>
              <a:latin typeface="+mj-lt"/>
            </a:rPr>
            <a:t>Data submissions</a:t>
          </a:r>
        </a:p>
      </dgm:t>
    </dgm:pt>
    <dgm:pt modelId="{D0D5E946-876B-47C7-8B20-98681B33557B}" type="parTrans" cxnId="{76FBDB9F-F223-40E6-9FC2-F5BD0EFE43E1}">
      <dgm:prSet/>
      <dgm:spPr/>
      <dgm:t>
        <a:bodyPr/>
        <a:lstStyle/>
        <a:p>
          <a:endParaRPr lang="en-GB"/>
        </a:p>
      </dgm:t>
    </dgm:pt>
    <dgm:pt modelId="{104A61F5-C67D-42E5-A207-BCE3E24FF03A}" type="sibTrans" cxnId="{76FBDB9F-F223-40E6-9FC2-F5BD0EFE43E1}">
      <dgm:prSet/>
      <dgm:spPr>
        <a:solidFill>
          <a:srgbClr val="A1C6FD"/>
        </a:solidFill>
      </dgm:spPr>
      <dgm:t>
        <a:bodyPr/>
        <a:lstStyle/>
        <a:p>
          <a:endParaRPr lang="en-GB"/>
        </a:p>
      </dgm:t>
    </dgm:pt>
    <dgm:pt modelId="{488EBA96-B16C-4398-A67F-E6D742B5D99A}" type="pres">
      <dgm:prSet presAssocID="{FE1609FF-2A1B-4247-9445-160A88440B2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7B547A1-DD8D-4946-A23B-686AC8CF6180}" type="pres">
      <dgm:prSet presAssocID="{6FA7C59F-1D64-4344-902B-AD6B0F4A9887}" presName="dummy" presStyleCnt="0"/>
      <dgm:spPr/>
    </dgm:pt>
    <dgm:pt modelId="{6D88E612-33C9-420C-9F05-517B0AA981B5}" type="pres">
      <dgm:prSet presAssocID="{6FA7C59F-1D64-4344-902B-AD6B0F4A9887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0AE522-F3A6-4DEC-A87D-192DFB0EE21C}" type="pres">
      <dgm:prSet presAssocID="{B5BC6E66-1B1B-45B2-AB6F-205DFF74E9E6}" presName="sibTrans" presStyleLbl="node1" presStyleIdx="0" presStyleCnt="4"/>
      <dgm:spPr/>
      <dgm:t>
        <a:bodyPr/>
        <a:lstStyle/>
        <a:p>
          <a:endParaRPr lang="en-GB"/>
        </a:p>
      </dgm:t>
    </dgm:pt>
    <dgm:pt modelId="{D6305BB8-8823-4420-8CBC-7155EC2A5BBA}" type="pres">
      <dgm:prSet presAssocID="{1BC47B52-2042-45A0-8F46-122D639ECB83}" presName="dummy" presStyleCnt="0"/>
      <dgm:spPr/>
    </dgm:pt>
    <dgm:pt modelId="{BBBD3A49-2632-4378-AB91-01D716B04E02}" type="pres">
      <dgm:prSet presAssocID="{1BC47B52-2042-45A0-8F46-122D639ECB83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92C07D-C79E-4D3F-9A6C-1D5F5F9F4CCB}" type="pres">
      <dgm:prSet presAssocID="{8C2D19E2-F7BB-49CE-8C8E-1352F906A184}" presName="sibTrans" presStyleLbl="node1" presStyleIdx="1" presStyleCnt="4"/>
      <dgm:spPr/>
      <dgm:t>
        <a:bodyPr/>
        <a:lstStyle/>
        <a:p>
          <a:endParaRPr lang="en-GB"/>
        </a:p>
      </dgm:t>
    </dgm:pt>
    <dgm:pt modelId="{BE5156EB-D5BB-4090-9281-1935DD9E33F3}" type="pres">
      <dgm:prSet presAssocID="{44F61E67-070F-4513-A8B7-F057AD0F735F}" presName="dummy" presStyleCnt="0"/>
      <dgm:spPr/>
    </dgm:pt>
    <dgm:pt modelId="{4E236E23-BB94-4C03-A4E0-AF7FCC822591}" type="pres">
      <dgm:prSet presAssocID="{44F61E67-070F-4513-A8B7-F057AD0F735F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17300C-61F3-4578-BDE8-61D0EB5FE540}" type="pres">
      <dgm:prSet presAssocID="{9D6D9660-AC36-4235-85CF-5BD5A296AF8D}" presName="sibTrans" presStyleLbl="node1" presStyleIdx="2" presStyleCnt="4"/>
      <dgm:spPr/>
      <dgm:t>
        <a:bodyPr/>
        <a:lstStyle/>
        <a:p>
          <a:endParaRPr lang="en-GB"/>
        </a:p>
      </dgm:t>
    </dgm:pt>
    <dgm:pt modelId="{1105D974-D78E-44C9-A6DA-8468AAC5B6DA}" type="pres">
      <dgm:prSet presAssocID="{357FCDC1-8727-4578-95E8-83712E7B8E6F}" presName="dummy" presStyleCnt="0"/>
      <dgm:spPr/>
    </dgm:pt>
    <dgm:pt modelId="{0A96B698-6ECB-415F-981D-2DFDEFF46F87}" type="pres">
      <dgm:prSet presAssocID="{357FCDC1-8727-4578-95E8-83712E7B8E6F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EA47BE-A7FC-43ED-B005-E0A050F99EFD}" type="pres">
      <dgm:prSet presAssocID="{104A61F5-C67D-42E5-A207-BCE3E24FF03A}" presName="sibTrans" presStyleLbl="node1" presStyleIdx="3" presStyleCnt="4"/>
      <dgm:spPr/>
      <dgm:t>
        <a:bodyPr/>
        <a:lstStyle/>
        <a:p>
          <a:endParaRPr lang="en-GB"/>
        </a:p>
      </dgm:t>
    </dgm:pt>
  </dgm:ptLst>
  <dgm:cxnLst>
    <dgm:cxn modelId="{070FAE00-E07E-4AC6-A580-A3CC3551F571}" srcId="{FE1609FF-2A1B-4247-9445-160A88440B22}" destId="{6FA7C59F-1D64-4344-902B-AD6B0F4A9887}" srcOrd="0" destOrd="0" parTransId="{C1F8CE08-759A-458F-8936-500DB2983680}" sibTransId="{B5BC6E66-1B1B-45B2-AB6F-205DFF74E9E6}"/>
    <dgm:cxn modelId="{23CB3E41-BC16-41A5-9808-D692DEC70901}" type="presOf" srcId="{357FCDC1-8727-4578-95E8-83712E7B8E6F}" destId="{0A96B698-6ECB-415F-981D-2DFDEFF46F87}" srcOrd="0" destOrd="0" presId="urn:microsoft.com/office/officeart/2005/8/layout/cycle1"/>
    <dgm:cxn modelId="{EAB87903-224F-4335-8034-1C73CF75814B}" type="presOf" srcId="{8C2D19E2-F7BB-49CE-8C8E-1352F906A184}" destId="{AF92C07D-C79E-4D3F-9A6C-1D5F5F9F4CCB}" srcOrd="0" destOrd="0" presId="urn:microsoft.com/office/officeart/2005/8/layout/cycle1"/>
    <dgm:cxn modelId="{336F49F2-589F-45D9-B1CF-58551143412E}" type="presOf" srcId="{9D6D9660-AC36-4235-85CF-5BD5A296AF8D}" destId="{5117300C-61F3-4578-BDE8-61D0EB5FE540}" srcOrd="0" destOrd="0" presId="urn:microsoft.com/office/officeart/2005/8/layout/cycle1"/>
    <dgm:cxn modelId="{977D798A-B144-4DE5-81F0-C54B424F4585}" srcId="{FE1609FF-2A1B-4247-9445-160A88440B22}" destId="{1BC47B52-2042-45A0-8F46-122D639ECB83}" srcOrd="1" destOrd="0" parTransId="{8D31F7B2-871E-40C4-A73B-8F04E351A180}" sibTransId="{8C2D19E2-F7BB-49CE-8C8E-1352F906A184}"/>
    <dgm:cxn modelId="{86FF2E6F-9CBD-4190-8F7E-0A48B958CFC9}" srcId="{FE1609FF-2A1B-4247-9445-160A88440B22}" destId="{44F61E67-070F-4513-A8B7-F057AD0F735F}" srcOrd="2" destOrd="0" parTransId="{0FC22C47-7559-45B8-8CC8-997FCA3D14AA}" sibTransId="{9D6D9660-AC36-4235-85CF-5BD5A296AF8D}"/>
    <dgm:cxn modelId="{B22106AA-F415-4BB5-BE17-5D9CAF5EE0A3}" type="presOf" srcId="{6FA7C59F-1D64-4344-902B-AD6B0F4A9887}" destId="{6D88E612-33C9-420C-9F05-517B0AA981B5}" srcOrd="0" destOrd="0" presId="urn:microsoft.com/office/officeart/2005/8/layout/cycle1"/>
    <dgm:cxn modelId="{1C7F8763-3452-40A4-9713-F702932A7EAB}" type="presOf" srcId="{B5BC6E66-1B1B-45B2-AB6F-205DFF74E9E6}" destId="{E30AE522-F3A6-4DEC-A87D-192DFB0EE21C}" srcOrd="0" destOrd="0" presId="urn:microsoft.com/office/officeart/2005/8/layout/cycle1"/>
    <dgm:cxn modelId="{13E17723-21FC-4C11-BBA1-015B27566A16}" type="presOf" srcId="{44F61E67-070F-4513-A8B7-F057AD0F735F}" destId="{4E236E23-BB94-4C03-A4E0-AF7FCC822591}" srcOrd="0" destOrd="0" presId="urn:microsoft.com/office/officeart/2005/8/layout/cycle1"/>
    <dgm:cxn modelId="{7AF43461-E06A-4330-9778-F35714D8169C}" type="presOf" srcId="{FE1609FF-2A1B-4247-9445-160A88440B22}" destId="{488EBA96-B16C-4398-A67F-E6D742B5D99A}" srcOrd="0" destOrd="0" presId="urn:microsoft.com/office/officeart/2005/8/layout/cycle1"/>
    <dgm:cxn modelId="{76FBDB9F-F223-40E6-9FC2-F5BD0EFE43E1}" srcId="{FE1609FF-2A1B-4247-9445-160A88440B22}" destId="{357FCDC1-8727-4578-95E8-83712E7B8E6F}" srcOrd="3" destOrd="0" parTransId="{D0D5E946-876B-47C7-8B20-98681B33557B}" sibTransId="{104A61F5-C67D-42E5-A207-BCE3E24FF03A}"/>
    <dgm:cxn modelId="{7AF2E8A8-D277-4F9E-8702-D4AF7FC2B202}" type="presOf" srcId="{1BC47B52-2042-45A0-8F46-122D639ECB83}" destId="{BBBD3A49-2632-4378-AB91-01D716B04E02}" srcOrd="0" destOrd="0" presId="urn:microsoft.com/office/officeart/2005/8/layout/cycle1"/>
    <dgm:cxn modelId="{9B3A0D2C-987E-444F-87A4-05C282637375}" type="presOf" srcId="{104A61F5-C67D-42E5-A207-BCE3E24FF03A}" destId="{4CEA47BE-A7FC-43ED-B005-E0A050F99EFD}" srcOrd="0" destOrd="0" presId="urn:microsoft.com/office/officeart/2005/8/layout/cycle1"/>
    <dgm:cxn modelId="{E659D2D9-8BB3-4EE1-AB4C-4A9E493164FE}" type="presParOf" srcId="{488EBA96-B16C-4398-A67F-E6D742B5D99A}" destId="{27B547A1-DD8D-4946-A23B-686AC8CF6180}" srcOrd="0" destOrd="0" presId="urn:microsoft.com/office/officeart/2005/8/layout/cycle1"/>
    <dgm:cxn modelId="{E0346EAA-1841-44A0-8425-9CC4AB2FF1F0}" type="presParOf" srcId="{488EBA96-B16C-4398-A67F-E6D742B5D99A}" destId="{6D88E612-33C9-420C-9F05-517B0AA981B5}" srcOrd="1" destOrd="0" presId="urn:microsoft.com/office/officeart/2005/8/layout/cycle1"/>
    <dgm:cxn modelId="{7919CB0F-D6CB-40D1-AAA2-6E346B903D76}" type="presParOf" srcId="{488EBA96-B16C-4398-A67F-E6D742B5D99A}" destId="{E30AE522-F3A6-4DEC-A87D-192DFB0EE21C}" srcOrd="2" destOrd="0" presId="urn:microsoft.com/office/officeart/2005/8/layout/cycle1"/>
    <dgm:cxn modelId="{8005E1FB-8AF5-40F3-AE0B-0091E335D55C}" type="presParOf" srcId="{488EBA96-B16C-4398-A67F-E6D742B5D99A}" destId="{D6305BB8-8823-4420-8CBC-7155EC2A5BBA}" srcOrd="3" destOrd="0" presId="urn:microsoft.com/office/officeart/2005/8/layout/cycle1"/>
    <dgm:cxn modelId="{E8D36A2B-87C6-4627-907D-7D907F18F2A2}" type="presParOf" srcId="{488EBA96-B16C-4398-A67F-E6D742B5D99A}" destId="{BBBD3A49-2632-4378-AB91-01D716B04E02}" srcOrd="4" destOrd="0" presId="urn:microsoft.com/office/officeart/2005/8/layout/cycle1"/>
    <dgm:cxn modelId="{EFE91EEF-02EB-4D9B-AD6C-504D7198D408}" type="presParOf" srcId="{488EBA96-B16C-4398-A67F-E6D742B5D99A}" destId="{AF92C07D-C79E-4D3F-9A6C-1D5F5F9F4CCB}" srcOrd="5" destOrd="0" presId="urn:microsoft.com/office/officeart/2005/8/layout/cycle1"/>
    <dgm:cxn modelId="{074BDD73-A6DE-4335-9C3F-8B3FDD7E52E3}" type="presParOf" srcId="{488EBA96-B16C-4398-A67F-E6D742B5D99A}" destId="{BE5156EB-D5BB-4090-9281-1935DD9E33F3}" srcOrd="6" destOrd="0" presId="urn:microsoft.com/office/officeart/2005/8/layout/cycle1"/>
    <dgm:cxn modelId="{62C080A1-EAAF-40C8-B6A5-4DEBCE28553E}" type="presParOf" srcId="{488EBA96-B16C-4398-A67F-E6D742B5D99A}" destId="{4E236E23-BB94-4C03-A4E0-AF7FCC822591}" srcOrd="7" destOrd="0" presId="urn:microsoft.com/office/officeart/2005/8/layout/cycle1"/>
    <dgm:cxn modelId="{FC2EC358-670F-4C4C-ACC3-12B75717AF0C}" type="presParOf" srcId="{488EBA96-B16C-4398-A67F-E6D742B5D99A}" destId="{5117300C-61F3-4578-BDE8-61D0EB5FE540}" srcOrd="8" destOrd="0" presId="urn:microsoft.com/office/officeart/2005/8/layout/cycle1"/>
    <dgm:cxn modelId="{8A0150BA-5646-408B-8B7B-7C18E0E06812}" type="presParOf" srcId="{488EBA96-B16C-4398-A67F-E6D742B5D99A}" destId="{1105D974-D78E-44C9-A6DA-8468AAC5B6DA}" srcOrd="9" destOrd="0" presId="urn:microsoft.com/office/officeart/2005/8/layout/cycle1"/>
    <dgm:cxn modelId="{95FEBBB7-F8B1-4525-B1B4-51393650F7B4}" type="presParOf" srcId="{488EBA96-B16C-4398-A67F-E6D742B5D99A}" destId="{0A96B698-6ECB-415F-981D-2DFDEFF46F87}" srcOrd="10" destOrd="0" presId="urn:microsoft.com/office/officeart/2005/8/layout/cycle1"/>
    <dgm:cxn modelId="{9CFA3F4E-554A-43F7-9A9D-DB4D25C920B3}" type="presParOf" srcId="{488EBA96-B16C-4398-A67F-E6D742B5D99A}" destId="{4CEA47BE-A7FC-43ED-B005-E0A050F99EFD}" srcOrd="11" destOrd="0" presId="urn:microsoft.com/office/officeart/2005/8/layout/cycle1"/>
  </dgm:cxnLst>
  <dgm:bg>
    <a:solidFill>
      <a:schemeClr val="bg1">
        <a:lumMod val="95000"/>
      </a:schemeClr>
    </a:solidFill>
  </dgm:bg>
  <dgm:whole>
    <a:ln>
      <a:solidFill>
        <a:srgbClr val="025599"/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6813996-8BDB-473E-A43B-D89386EAAF4B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5B04CCC-4EDD-4DEF-9049-2AA1F59C7F0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252246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What: the process we are looking at (combined screening)</a:t>
            </a:r>
          </a:p>
          <a:p>
            <a:endParaRPr lang="en-GB" dirty="0"/>
          </a:p>
          <a:p>
            <a:r>
              <a:rPr lang="en-GB" dirty="0" smtClean="0"/>
              <a:t>Why: why we need QA</a:t>
            </a:r>
          </a:p>
          <a:p>
            <a:endParaRPr lang="en-GB" dirty="0"/>
          </a:p>
          <a:p>
            <a:r>
              <a:rPr lang="en-GB" dirty="0" smtClean="0"/>
              <a:t>How: a system of QA based on feedback and support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59875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98C0B8-180A-4F91-B263-D484BB4E6163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81683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90625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74810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We expect to see a certain relationship between measurements of NT and CRL taken according to the FMF standards.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The trend with CRL according to the FMF reference curve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The spread of points about the curve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The presence of a small proportion of unusually large NT measurements </a:t>
            </a:r>
          </a:p>
        </p:txBody>
      </p:sp>
    </p:spTree>
    <p:extLst>
      <p:ext uri="{BB962C8B-B14F-4D97-AF65-F5344CB8AC3E}">
        <p14:creationId xmlns:p14="http://schemas.microsoft.com/office/powerpoint/2010/main" val="713265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ideal plot is on the left.  The plot on the right shows a large negative bias.   </a:t>
            </a:r>
          </a:p>
          <a:p>
            <a:endParaRPr lang="en-GB" dirty="0"/>
          </a:p>
          <a:p>
            <a:r>
              <a:rPr lang="en-GB" dirty="0" smtClean="0"/>
              <a:t>Why does this sort of bias arise?</a:t>
            </a:r>
          </a:p>
          <a:p>
            <a:endParaRPr lang="en-GB" dirty="0"/>
          </a:p>
          <a:p>
            <a:r>
              <a:rPr lang="en-GB" dirty="0" smtClean="0"/>
              <a:t>What effect would there be  on individual risks?</a:t>
            </a:r>
          </a:p>
          <a:p>
            <a:endParaRPr lang="en-GB" dirty="0"/>
          </a:p>
          <a:p>
            <a:r>
              <a:rPr lang="en-GB" dirty="0" smtClean="0"/>
              <a:t>What effect would there be on overall screening performance?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2217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ideal plot is on the left.  The plot on the right shows a large </a:t>
            </a:r>
            <a:r>
              <a:rPr lang="en-GB" dirty="0" smtClean="0"/>
              <a:t>positive </a:t>
            </a:r>
            <a:r>
              <a:rPr lang="en-GB" dirty="0"/>
              <a:t>bias.   </a:t>
            </a:r>
          </a:p>
          <a:p>
            <a:endParaRPr lang="en-GB" dirty="0"/>
          </a:p>
          <a:p>
            <a:r>
              <a:rPr lang="en-GB" dirty="0"/>
              <a:t>Why does this sort of bias arise?</a:t>
            </a:r>
          </a:p>
          <a:p>
            <a:endParaRPr lang="en-GB" dirty="0"/>
          </a:p>
          <a:p>
            <a:r>
              <a:rPr lang="en-GB" dirty="0"/>
              <a:t>What effect would there be  on individual risks?</a:t>
            </a:r>
          </a:p>
          <a:p>
            <a:endParaRPr lang="en-GB" dirty="0"/>
          </a:p>
          <a:p>
            <a:r>
              <a:rPr lang="en-GB" dirty="0"/>
              <a:t>What effect would there be on overall screening performance?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52822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ideal plot is on the left.  The plot on the right shows </a:t>
            </a:r>
            <a:r>
              <a:rPr lang="en-GB" dirty="0" smtClean="0"/>
              <a:t>much more spread.   </a:t>
            </a:r>
            <a:endParaRPr lang="en-GB" dirty="0"/>
          </a:p>
          <a:p>
            <a:endParaRPr lang="en-GB" dirty="0"/>
          </a:p>
          <a:p>
            <a:r>
              <a:rPr lang="en-GB" dirty="0"/>
              <a:t>Why </a:t>
            </a:r>
            <a:r>
              <a:rPr lang="en-GB" dirty="0" smtClean="0"/>
              <a:t>might this arise?</a:t>
            </a:r>
            <a:endParaRPr lang="en-GB" dirty="0"/>
          </a:p>
          <a:p>
            <a:endParaRPr lang="en-GB" dirty="0"/>
          </a:p>
          <a:p>
            <a:r>
              <a:rPr lang="en-GB" dirty="0"/>
              <a:t>What effect would there be  on individual risks?</a:t>
            </a:r>
          </a:p>
          <a:p>
            <a:endParaRPr lang="en-GB" dirty="0"/>
          </a:p>
          <a:p>
            <a:r>
              <a:rPr lang="en-GB" dirty="0"/>
              <a:t>What effect would there be on overall screening performance?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89799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ideal plot is on the left.  The plot on the right shows much </a:t>
            </a:r>
            <a:r>
              <a:rPr lang="en-GB" dirty="0" smtClean="0"/>
              <a:t>less </a:t>
            </a:r>
            <a:r>
              <a:rPr lang="en-GB" dirty="0"/>
              <a:t>spread.   </a:t>
            </a:r>
          </a:p>
          <a:p>
            <a:endParaRPr lang="en-GB" dirty="0"/>
          </a:p>
          <a:p>
            <a:r>
              <a:rPr lang="en-GB" dirty="0"/>
              <a:t>Why might this arise?</a:t>
            </a:r>
          </a:p>
          <a:p>
            <a:endParaRPr lang="en-GB" dirty="0"/>
          </a:p>
          <a:p>
            <a:r>
              <a:rPr lang="en-GB" dirty="0"/>
              <a:t>What effect would there be  on individual risks?</a:t>
            </a:r>
          </a:p>
          <a:p>
            <a:endParaRPr lang="en-GB" dirty="0"/>
          </a:p>
          <a:p>
            <a:r>
              <a:rPr lang="en-GB" dirty="0"/>
              <a:t>What effect would there be on overall screening performance?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70472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Another example of a trend deviation.  </a:t>
            </a:r>
            <a:endParaRPr lang="en-GB" dirty="0"/>
          </a:p>
          <a:p>
            <a:endParaRPr lang="en-GB" dirty="0"/>
          </a:p>
          <a:p>
            <a:r>
              <a:rPr lang="en-GB" dirty="0"/>
              <a:t>Why might this arise?</a:t>
            </a:r>
          </a:p>
          <a:p>
            <a:endParaRPr lang="en-GB" dirty="0"/>
          </a:p>
          <a:p>
            <a:r>
              <a:rPr lang="en-GB" dirty="0"/>
              <a:t>What effect would there be  on individual risks?</a:t>
            </a:r>
          </a:p>
          <a:p>
            <a:endParaRPr lang="en-GB" dirty="0"/>
          </a:p>
          <a:p>
            <a:r>
              <a:rPr lang="en-GB" dirty="0"/>
              <a:t>What effect would there be on overall screening performance?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61323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ideal plot is on the left.  The plot on the right </a:t>
            </a:r>
            <a:r>
              <a:rPr lang="en-GB" dirty="0" smtClean="0"/>
              <a:t>shows different biases at different CRLs.   </a:t>
            </a:r>
            <a:endParaRPr lang="en-GB" dirty="0"/>
          </a:p>
          <a:p>
            <a:endParaRPr lang="en-GB" dirty="0"/>
          </a:p>
          <a:p>
            <a:r>
              <a:rPr lang="en-GB" dirty="0"/>
              <a:t>Why might this arise?</a:t>
            </a:r>
          </a:p>
          <a:p>
            <a:endParaRPr lang="en-GB" dirty="0"/>
          </a:p>
          <a:p>
            <a:r>
              <a:rPr lang="en-GB" dirty="0"/>
              <a:t>What effect would there be  on individual risks?</a:t>
            </a:r>
          </a:p>
          <a:p>
            <a:endParaRPr lang="en-GB" dirty="0"/>
          </a:p>
          <a:p>
            <a:r>
              <a:rPr lang="en-GB" dirty="0"/>
              <a:t>What effect would there be on overall screening performance?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4678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51774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 example of measurement towards the curve.</a:t>
            </a:r>
          </a:p>
          <a:p>
            <a:endParaRPr lang="en-GB" dirty="0"/>
          </a:p>
          <a:p>
            <a:r>
              <a:rPr lang="en-GB" dirty="0" smtClean="0"/>
              <a:t>The integrity of the measurement process is questionable.</a:t>
            </a:r>
          </a:p>
          <a:p>
            <a:endParaRPr lang="en-GB" dirty="0"/>
          </a:p>
          <a:p>
            <a:r>
              <a:rPr lang="en-GB" dirty="0" smtClean="0"/>
              <a:t>Is this an unintended consequence of QA.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08660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82125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50948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what we are trying to achieve with the QA program for 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4325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27545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57344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06784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73227A-54C2-4A7F-8B1D-90D77EDD84A4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35423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21D843-0F3E-4495-BD76-A429974A3584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22324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598CA0-5C68-403B-A521-240B57B6F134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1446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444E5-F20F-4CCC-8A02-EED2C7A5F3DF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86EFE-7AF9-41F5-AB93-1A31A061C0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4927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DE474-DCBB-498E-A7F9-DE473B3690ED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4DBA4-D69E-4B73-88C5-B98C67B4AF4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2185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586F-98CF-4A5B-B9FE-D6703B0EA8F8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5EE7-D0B5-4829-87E9-46BAB47CA93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970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D2DAA-2CC5-4049-852A-1ADCFED8DCDA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0E41-F489-4E46-8921-590F3849193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8953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65BD7-DDCB-4073-BB07-9173BDA5EE6C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D14BC-86F5-466A-AE6E-45A33E638E3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0209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30A8E-B172-429E-AE70-2C78BDC542DC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C870-6615-4D3F-B12F-6CEA78D1944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8427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9F551-0FC0-4354-97DD-2AA5733C76CA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D6914-480A-4745-91B5-EF6ABB9FCE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2927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6DF81-A933-44E9-99B9-799C6BE1C12E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74B03-A530-4538-9342-A3B50CC235C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9420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0141B-5830-444E-A347-FB9165FBC40C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0BB67-4D60-4EB2-8047-B74B301B967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7625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254DE-28B0-4947-AA16-2D21848903EE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FA139-DA31-44C7-9DFA-71FDF61841C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729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3277A-4E6C-4AE1-8560-8485AF6A79A7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AF64-E130-4A26-98CE-BF58E7FBC44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1291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F08289-344B-4323-BE2D-8B19D61933F1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7BE3A6-12F3-464F-B25C-72F7C903520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16.wmf"/><Relationship Id="rId2" Type="http://schemas.microsoft.com/office/2007/relationships/media" Target="../media/media10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emf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emf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wmf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microsoft.com/office/2007/relationships/media" Target="../media/media16.m4a"/><Relationship Id="rId7" Type="http://schemas.openxmlformats.org/officeDocument/2006/relationships/image" Target="../media/image17.e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wmf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image" Target="../media/image2.wmf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wmf"/><Relationship Id="rId5" Type="http://schemas.openxmlformats.org/officeDocument/2006/relationships/image" Target="../media/image8.w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827088" y="1069848"/>
            <a:ext cx="8020050" cy="3487865"/>
          </a:xfrm>
        </p:spPr>
        <p:txBody>
          <a:bodyPr/>
          <a:lstStyle/>
          <a:p>
            <a:pPr algn="l" eaLnBrk="1" hangingPunct="1"/>
            <a:r>
              <a:rPr lang="en-US" altLang="en-US" sz="4000" dirty="0" smtClean="0">
                <a:solidFill>
                  <a:srgbClr val="0C10A6"/>
                </a:solidFill>
              </a:rPr>
              <a:t>Combined test QA: What , why and  how?</a:t>
            </a:r>
            <a:endParaRPr lang="en-GB" altLang="en-US" sz="4000" dirty="0" smtClean="0">
              <a:solidFill>
                <a:srgbClr val="0C10A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chemeClr val="tx2"/>
                </a:solidFill>
              </a:rPr>
              <a:t>Ethnicity</a:t>
            </a:r>
          </a:p>
        </p:txBody>
      </p:sp>
      <p:sp>
        <p:nvSpPr>
          <p:cNvPr id="50181" name="TextBox 182"/>
          <p:cNvSpPr txBox="1">
            <a:spLocks noChangeArrowheads="1"/>
          </p:cNvSpPr>
          <p:nvPr/>
        </p:nvSpPr>
        <p:spPr bwMode="auto">
          <a:xfrm>
            <a:off x="1571625" y="1143000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Cycle 2</a:t>
            </a:r>
          </a:p>
        </p:txBody>
      </p:sp>
      <p:sp>
        <p:nvSpPr>
          <p:cNvPr id="2" name="TextBox 183"/>
          <p:cNvSpPr txBox="1">
            <a:spLocks noChangeArrowheads="1"/>
          </p:cNvSpPr>
          <p:nvPr/>
        </p:nvSpPr>
        <p:spPr bwMode="auto">
          <a:xfrm>
            <a:off x="1571625" y="3786188"/>
            <a:ext cx="1643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Cycle 7</a:t>
            </a:r>
          </a:p>
        </p:txBody>
      </p:sp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3825" y="835024"/>
            <a:ext cx="41898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25" y="3571875"/>
            <a:ext cx="4192631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6600827" y="1314451"/>
            <a:ext cx="1200148" cy="4079497"/>
            <a:chOff x="6600827" y="1314451"/>
            <a:chExt cx="1285873" cy="4079497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6600827" y="1314451"/>
              <a:ext cx="127635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9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sym typeface="Wingdings"/>
                </a:rPr>
                <a:t></a:t>
              </a:r>
              <a:endParaRPr lang="en-GB" sz="9600" dirty="0"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6610350" y="3824288"/>
              <a:ext cx="127635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9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sym typeface="Wingdings"/>
                </a:rPr>
                <a:t></a:t>
              </a:r>
              <a:endParaRPr lang="en-GB" sz="9600" dirty="0">
                <a:latin typeface="Calibri" pitchFamily="34" charset="0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6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C10A6"/>
                </a:solidFill>
              </a:rPr>
              <a:t>CUSUM charts for detecting change points</a:t>
            </a:r>
            <a:endParaRPr lang="en-GB" dirty="0">
              <a:solidFill>
                <a:srgbClr val="0C10A6"/>
              </a:solidFill>
            </a:endParaRPr>
          </a:p>
        </p:txBody>
      </p:sp>
      <p:pic>
        <p:nvPicPr>
          <p:cNvPr id="67587" name="Picture 5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501775"/>
            <a:ext cx="6243637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7200" dirty="0" smtClean="0"/>
              <a:t>Diagnostics for NT</a:t>
            </a:r>
            <a:endParaRPr lang="en-GB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/>
          </p:cNvGraphicFramePr>
          <p:nvPr/>
        </p:nvGraphicFramePr>
        <p:xfrm>
          <a:off x="3598863" y="1295400"/>
          <a:ext cx="4318000" cy="521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5" name="Graph Sheet" r:id="rId6" imgW="3352800" imgH="2590465" progId="SPLUSGraphSheetFileType">
                  <p:embed/>
                </p:oleObj>
              </mc:Choice>
              <mc:Fallback>
                <p:oleObj name="Graph Sheet" r:id="rId6" imgW="3352800" imgH="2590465" progId="SPLUSGraphSheetFileType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885" t="24736" r="40266"/>
                      <a:stretch>
                        <a:fillRect/>
                      </a:stretch>
                    </p:blipFill>
                    <p:spPr bwMode="auto">
                      <a:xfrm>
                        <a:off x="3598863" y="1295400"/>
                        <a:ext cx="4318000" cy="521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395288" y="1536700"/>
            <a:ext cx="2881312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/>
              <a:t>Expected relationship with CRL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/>
              <a:t>Expected degree of scatter about the curve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i="1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i="1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i="1" dirty="0"/>
          </a:p>
        </p:txBody>
      </p:sp>
      <p:sp>
        <p:nvSpPr>
          <p:cNvPr id="69636" name="Rectangle 6"/>
          <p:cNvSpPr>
            <a:spLocks noChangeArrowheads="1"/>
          </p:cNvSpPr>
          <p:nvPr/>
        </p:nvSpPr>
        <p:spPr bwMode="auto">
          <a:xfrm>
            <a:off x="215900" y="1236663"/>
            <a:ext cx="3052763" cy="4413250"/>
          </a:xfrm>
          <a:prstGeom prst="rect">
            <a:avLst/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83320" name="Rectangle 24"/>
          <p:cNvSpPr>
            <a:spLocks noChangeArrowheads="1"/>
          </p:cNvSpPr>
          <p:nvPr/>
        </p:nvSpPr>
        <p:spPr bwMode="auto">
          <a:xfrm>
            <a:off x="395288" y="609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 smtClean="0">
                <a:solidFill>
                  <a:srgbClr val="025599"/>
                </a:solidFill>
                <a:latin typeface="+mj-lt"/>
                <a:ea typeface="+mj-ea"/>
                <a:cs typeface="+mj-cs"/>
              </a:rPr>
              <a:t>Diagnostics</a:t>
            </a:r>
            <a:r>
              <a:rPr lang="en-GB" sz="3600" kern="0" dirty="0">
                <a:solidFill>
                  <a:srgbClr val="025599"/>
                </a:solidFill>
                <a:latin typeface="+mj-lt"/>
                <a:ea typeface="+mj-ea"/>
                <a:cs typeface="+mj-cs"/>
              </a:rPr>
              <a:t>: Nuchal Translucency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1206" y="60261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r="15381"/>
          <a:stretch>
            <a:fillRect/>
          </a:stretch>
        </p:blipFill>
        <p:spPr bwMode="auto">
          <a:xfrm>
            <a:off x="479425" y="1190625"/>
            <a:ext cx="41275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r="11919"/>
          <a:stretch>
            <a:fillRect/>
          </a:stretch>
        </p:blipFill>
        <p:spPr bwMode="auto">
          <a:xfrm>
            <a:off x="4803775" y="1147763"/>
            <a:ext cx="43402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5400000">
            <a:off x="2155825" y="3635375"/>
            <a:ext cx="4919663" cy="301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C10A6"/>
                </a:solidFill>
              </a:rPr>
              <a:t>Bias</a:t>
            </a:r>
            <a:endParaRPr lang="en-GB" dirty="0">
              <a:solidFill>
                <a:srgbClr val="0C10A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0115" y="595980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r="15381"/>
          <a:stretch>
            <a:fillRect/>
          </a:stretch>
        </p:blipFill>
        <p:spPr bwMode="auto">
          <a:xfrm>
            <a:off x="479425" y="1190625"/>
            <a:ext cx="41275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5400000">
            <a:off x="2155825" y="3635375"/>
            <a:ext cx="4919663" cy="301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C10A6"/>
                </a:solidFill>
              </a:rPr>
              <a:t>Bias</a:t>
            </a:r>
            <a:endParaRPr lang="en-GB" dirty="0">
              <a:solidFill>
                <a:srgbClr val="0C10A6"/>
              </a:solidFill>
            </a:endParaRPr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 r="12343"/>
          <a:stretch>
            <a:fillRect/>
          </a:stretch>
        </p:blipFill>
        <p:spPr bwMode="auto">
          <a:xfrm>
            <a:off x="4705350" y="1176338"/>
            <a:ext cx="432276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4525" y="58666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r="15381"/>
          <a:stretch>
            <a:fillRect/>
          </a:stretch>
        </p:blipFill>
        <p:spPr bwMode="auto">
          <a:xfrm>
            <a:off x="479425" y="1190625"/>
            <a:ext cx="41275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5400000">
            <a:off x="2155825" y="3635375"/>
            <a:ext cx="4919663" cy="301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C10A6"/>
                </a:solidFill>
              </a:rPr>
              <a:t>Spread</a:t>
            </a:r>
            <a:endParaRPr lang="en-GB" dirty="0">
              <a:solidFill>
                <a:srgbClr val="0C10A6"/>
              </a:solidFill>
            </a:endParaRPr>
          </a:p>
        </p:txBody>
      </p:sp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5"/>
          <a:stretch>
            <a:fillRect/>
          </a:stretch>
        </p:blipFill>
        <p:spPr bwMode="auto">
          <a:xfrm>
            <a:off x="4002088" y="1162050"/>
            <a:ext cx="51847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5020" y="56502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r="15381"/>
          <a:stretch>
            <a:fillRect/>
          </a:stretch>
        </p:blipFill>
        <p:spPr bwMode="auto">
          <a:xfrm>
            <a:off x="479425" y="1190625"/>
            <a:ext cx="41275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5400000">
            <a:off x="2155825" y="3635375"/>
            <a:ext cx="4919663" cy="301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C10A6"/>
                </a:solidFill>
              </a:rPr>
              <a:t>Spread</a:t>
            </a:r>
            <a:endParaRPr lang="en-GB" dirty="0">
              <a:solidFill>
                <a:srgbClr val="0C10A6"/>
              </a:solidFill>
            </a:endParaRPr>
          </a:p>
        </p:txBody>
      </p:sp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r="7185"/>
          <a:stretch>
            <a:fillRect/>
          </a:stretch>
        </p:blipFill>
        <p:spPr bwMode="auto">
          <a:xfrm>
            <a:off x="4600575" y="1193800"/>
            <a:ext cx="454342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9293" y="60400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r="15381"/>
          <a:stretch>
            <a:fillRect/>
          </a:stretch>
        </p:blipFill>
        <p:spPr bwMode="auto">
          <a:xfrm>
            <a:off x="479425" y="1190625"/>
            <a:ext cx="41275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5400000">
            <a:off x="2155825" y="3635375"/>
            <a:ext cx="4919663" cy="301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C10A6"/>
                </a:solidFill>
              </a:rPr>
              <a:t>Trend</a:t>
            </a:r>
            <a:endParaRPr lang="en-GB" dirty="0">
              <a:solidFill>
                <a:srgbClr val="0C10A6"/>
              </a:solidFill>
            </a:endParaRPr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r="10620"/>
          <a:stretch>
            <a:fillRect/>
          </a:stretch>
        </p:blipFill>
        <p:spPr bwMode="auto">
          <a:xfrm>
            <a:off x="4716463" y="1190625"/>
            <a:ext cx="43989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2620" y="55102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r="15381"/>
          <a:stretch>
            <a:fillRect/>
          </a:stretch>
        </p:blipFill>
        <p:spPr bwMode="auto">
          <a:xfrm>
            <a:off x="479425" y="1190625"/>
            <a:ext cx="41275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5400000">
            <a:off x="2155825" y="3635375"/>
            <a:ext cx="4919663" cy="301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C10A6"/>
                </a:solidFill>
              </a:rPr>
              <a:t>Trend</a:t>
            </a:r>
            <a:endParaRPr lang="en-GB" dirty="0">
              <a:solidFill>
                <a:srgbClr val="0C10A6"/>
              </a:solidFill>
            </a:endParaRPr>
          </a:p>
        </p:txBody>
      </p:sp>
      <p:pic>
        <p:nvPicPr>
          <p:cNvPr id="7680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r="12378"/>
          <a:stretch>
            <a:fillRect/>
          </a:stretch>
        </p:blipFill>
        <p:spPr bwMode="auto">
          <a:xfrm>
            <a:off x="4645025" y="1135063"/>
            <a:ext cx="425291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8000" u="sng" dirty="0" smtClean="0">
                <a:cs typeface="Arial" pitchFamily="34" charset="0"/>
              </a:rPr>
              <a:t>How</a:t>
            </a:r>
            <a:r>
              <a:rPr lang="en-GB" sz="8000" dirty="0" smtClean="0">
                <a:cs typeface="Arial" pitchFamily="34" charset="0"/>
              </a:rPr>
              <a:t> : </a:t>
            </a:r>
            <a:r>
              <a:rPr lang="en-GB" sz="8000" dirty="0" smtClean="0"/>
              <a:t>An effective system of feedback</a:t>
            </a:r>
            <a:endParaRPr lang="en-GB" sz="8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0837" y="595515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50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0C10A6"/>
                </a:solidFill>
              </a:rPr>
              <a:t>A note of caution</a:t>
            </a:r>
            <a:endParaRPr lang="en-GB" dirty="0">
              <a:solidFill>
                <a:srgbClr val="0C10A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Adverse </a:t>
            </a:r>
            <a:r>
              <a:rPr lang="en-GB" dirty="0">
                <a:solidFill>
                  <a:schemeClr val="tx1"/>
                </a:solidFill>
              </a:rPr>
              <a:t>impacts of audit (integrity of measurement)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3367336" y="3150112"/>
            <a:ext cx="4543425" cy="3311476"/>
            <a:chOff x="395536" y="3068960"/>
            <a:chExt cx="4543425" cy="331147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6743" t="21671" r="1994" b="1667"/>
            <a:stretch/>
          </p:blipFill>
          <p:spPr bwMode="auto">
            <a:xfrm>
              <a:off x="395536" y="3068960"/>
              <a:ext cx="4543425" cy="331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827584" y="3140968"/>
              <a:ext cx="3528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Too good to be true?</a:t>
              </a:r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6336" y="5806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4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8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C10A6"/>
                </a:solidFill>
              </a:rPr>
              <a:t>Summary</a:t>
            </a:r>
            <a:endParaRPr lang="en-GB" dirty="0">
              <a:solidFill>
                <a:srgbClr val="0C10A6"/>
              </a:solidFill>
              <a:latin typeface="Palatino Linotype" pitchFamily="18" charset="0"/>
            </a:endParaRP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466725" y="1352550"/>
            <a:ext cx="8229600" cy="4525963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Feedback and support to sonographers laboratories, hospitals and suppliers </a:t>
            </a:r>
            <a:br>
              <a:rPr lang="en-GB" altLang="en-US" dirty="0" smtClean="0"/>
            </a:br>
            <a:endParaRPr lang="en-GB" altLang="en-US" dirty="0" smtClean="0"/>
          </a:p>
          <a:p>
            <a:pPr eaLnBrk="1" hangingPunct="1"/>
            <a:r>
              <a:rPr lang="en-GB" altLang="en-US" dirty="0" smtClean="0">
                <a:solidFill>
                  <a:srgbClr val="0070C0"/>
                </a:solidFill>
              </a:rPr>
              <a:t>Monitoring at the local and national level </a:t>
            </a:r>
            <a:br>
              <a:rPr lang="en-GB" altLang="en-US" dirty="0" smtClean="0">
                <a:solidFill>
                  <a:srgbClr val="0070C0"/>
                </a:solidFill>
              </a:rPr>
            </a:br>
            <a:endParaRPr lang="en-GB" altLang="en-US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en-GB" altLang="en-US" dirty="0" smtClean="0"/>
              <a:t>A national database: evidence on screening parameters, effects of smoking ethnicity etc.  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sz="11500" dirty="0" smtClean="0"/>
              <a:t>Thank</a:t>
            </a:r>
            <a:r>
              <a:rPr lang="en-GB" altLang="en-US" sz="7200" dirty="0" smtClean="0"/>
              <a:t> </a:t>
            </a:r>
            <a:r>
              <a:rPr lang="en-GB" altLang="en-US" sz="11500" dirty="0" smtClean="0"/>
              <a:t>you!</a:t>
            </a:r>
            <a:endParaRPr lang="en-GB" altLang="en-US" sz="138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Achieving consistency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>
                <a:solidFill>
                  <a:schemeClr val="tx1"/>
                </a:solidFill>
              </a:rPr>
              <a:t>To achieve greater consistency</a:t>
            </a:r>
            <a:br>
              <a:rPr lang="en-GB" dirty="0" smtClean="0">
                <a:solidFill>
                  <a:schemeClr val="tx1"/>
                </a:solidFill>
              </a:rPr>
            </a:br>
            <a:endParaRPr lang="en-GB" dirty="0" smtClean="0">
              <a:solidFill>
                <a:schemeClr val="tx1"/>
              </a:solidFill>
            </a:endParaRP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Adopt a particular standard 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Provide feedback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Encourage dialogue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Provide support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44515680"/>
              </p:ext>
            </p:extLst>
          </p:nvPr>
        </p:nvGraphicFramePr>
        <p:xfrm>
          <a:off x="2627929" y="1837944"/>
          <a:ext cx="3990109" cy="4231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30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smtClean="0">
                <a:solidFill>
                  <a:srgbClr val="0C10A6"/>
                </a:solidFill>
              </a:rPr>
              <a:t>Quality Assurance Support</a:t>
            </a:r>
            <a:endParaRPr lang="en-GB" sz="3600" dirty="0">
              <a:solidFill>
                <a:srgbClr val="0C10A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370"/>
          <p:cNvGrpSpPr>
            <a:grpSpLocks/>
          </p:cNvGrpSpPr>
          <p:nvPr/>
        </p:nvGrpSpPr>
        <p:grpSpPr bwMode="auto">
          <a:xfrm>
            <a:off x="720725" y="1816100"/>
            <a:ext cx="2466975" cy="4386263"/>
            <a:chOff x="720283" y="1816115"/>
            <a:chExt cx="2467485" cy="4385934"/>
          </a:xfrm>
        </p:grpSpPr>
        <p:grpSp>
          <p:nvGrpSpPr>
            <p:cNvPr id="56359" name="Group 224"/>
            <p:cNvGrpSpPr>
              <a:grpSpLocks/>
            </p:cNvGrpSpPr>
            <p:nvPr/>
          </p:nvGrpSpPr>
          <p:grpSpPr bwMode="auto">
            <a:xfrm>
              <a:off x="774294" y="1816115"/>
              <a:ext cx="2413474" cy="1974541"/>
              <a:chOff x="704848" y="126206"/>
              <a:chExt cx="2413474" cy="1974541"/>
            </a:xfrm>
          </p:grpSpPr>
          <p:grpSp>
            <p:nvGrpSpPr>
              <p:cNvPr id="56394" name="Group 206"/>
              <p:cNvGrpSpPr>
                <a:grpSpLocks/>
              </p:cNvGrpSpPr>
              <p:nvPr/>
            </p:nvGrpSpPr>
            <p:grpSpPr bwMode="auto">
              <a:xfrm>
                <a:off x="1114424" y="411956"/>
                <a:ext cx="596975" cy="507207"/>
                <a:chOff x="714375" y="845343"/>
                <a:chExt cx="596975" cy="507207"/>
              </a:xfrm>
            </p:grpSpPr>
            <p:cxnSp>
              <p:nvCxnSpPr>
                <p:cNvPr id="208" name="Straight Arrow Connector 207"/>
                <p:cNvCxnSpPr/>
                <p:nvPr/>
              </p:nvCxnSpPr>
              <p:spPr>
                <a:xfrm>
                  <a:off x="766833" y="845322"/>
                  <a:ext cx="544624" cy="28255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Arrow Connector 208"/>
                <p:cNvCxnSpPr/>
                <p:nvPr/>
              </p:nvCxnSpPr>
              <p:spPr>
                <a:xfrm>
                  <a:off x="714434" y="1100891"/>
                  <a:ext cx="590672" cy="31748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Arrow Connector 209"/>
                <p:cNvCxnSpPr/>
                <p:nvPr/>
              </p:nvCxnSpPr>
              <p:spPr>
                <a:xfrm flipV="1">
                  <a:off x="771596" y="1132638"/>
                  <a:ext cx="525571" cy="220645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Arrow Connector 210"/>
                <p:cNvCxnSpPr/>
                <p:nvPr/>
              </p:nvCxnSpPr>
              <p:spPr>
                <a:xfrm>
                  <a:off x="730312" y="972312"/>
                  <a:ext cx="562091" cy="14921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Arrow Connector 211"/>
                <p:cNvCxnSpPr/>
                <p:nvPr/>
              </p:nvCxnSpPr>
              <p:spPr>
                <a:xfrm flipV="1">
                  <a:off x="733488" y="1132638"/>
                  <a:ext cx="571618" cy="93655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395" name="Group 212"/>
              <p:cNvGrpSpPr>
                <a:grpSpLocks/>
              </p:cNvGrpSpPr>
              <p:nvPr/>
            </p:nvGrpSpPr>
            <p:grpSpPr bwMode="auto">
              <a:xfrm>
                <a:off x="1371599" y="126206"/>
                <a:ext cx="596975" cy="507207"/>
                <a:chOff x="714375" y="845343"/>
                <a:chExt cx="596975" cy="507207"/>
              </a:xfrm>
            </p:grpSpPr>
            <p:cxnSp>
              <p:nvCxnSpPr>
                <p:cNvPr id="214" name="Straight Arrow Connector 213"/>
                <p:cNvCxnSpPr/>
                <p:nvPr/>
              </p:nvCxnSpPr>
              <p:spPr>
                <a:xfrm>
                  <a:off x="766886" y="845343"/>
                  <a:ext cx="544624" cy="28255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Arrow Connector 214"/>
                <p:cNvCxnSpPr/>
                <p:nvPr/>
              </p:nvCxnSpPr>
              <p:spPr>
                <a:xfrm>
                  <a:off x="714487" y="1100912"/>
                  <a:ext cx="590672" cy="31748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Arrow Connector 215"/>
                <p:cNvCxnSpPr/>
                <p:nvPr/>
              </p:nvCxnSpPr>
              <p:spPr>
                <a:xfrm flipV="1">
                  <a:off x="771649" y="1132659"/>
                  <a:ext cx="525571" cy="220645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Arrow Connector 216"/>
                <p:cNvCxnSpPr/>
                <p:nvPr/>
              </p:nvCxnSpPr>
              <p:spPr>
                <a:xfrm>
                  <a:off x="730365" y="972333"/>
                  <a:ext cx="562091" cy="14921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Arrow Connector 217"/>
                <p:cNvCxnSpPr/>
                <p:nvPr/>
              </p:nvCxnSpPr>
              <p:spPr>
                <a:xfrm flipV="1">
                  <a:off x="733541" y="1132659"/>
                  <a:ext cx="571618" cy="93655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396" name="Group 200"/>
              <p:cNvGrpSpPr>
                <a:grpSpLocks/>
              </p:cNvGrpSpPr>
              <p:nvPr/>
            </p:nvGrpSpPr>
            <p:grpSpPr bwMode="auto">
              <a:xfrm>
                <a:off x="952499" y="583406"/>
                <a:ext cx="596975" cy="507207"/>
                <a:chOff x="714375" y="845343"/>
                <a:chExt cx="596975" cy="507207"/>
              </a:xfrm>
            </p:grpSpPr>
            <p:cxnSp>
              <p:nvCxnSpPr>
                <p:cNvPr id="202" name="Straight Arrow Connector 201"/>
                <p:cNvCxnSpPr/>
                <p:nvPr/>
              </p:nvCxnSpPr>
              <p:spPr>
                <a:xfrm>
                  <a:off x="766799" y="845309"/>
                  <a:ext cx="544624" cy="28255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Arrow Connector 202"/>
                <p:cNvCxnSpPr/>
                <p:nvPr/>
              </p:nvCxnSpPr>
              <p:spPr>
                <a:xfrm>
                  <a:off x="714400" y="1100878"/>
                  <a:ext cx="590672" cy="31748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Arrow Connector 203"/>
                <p:cNvCxnSpPr/>
                <p:nvPr/>
              </p:nvCxnSpPr>
              <p:spPr>
                <a:xfrm flipV="1">
                  <a:off x="771562" y="1132625"/>
                  <a:ext cx="525571" cy="220645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Arrow Connector 204"/>
                <p:cNvCxnSpPr/>
                <p:nvPr/>
              </p:nvCxnSpPr>
              <p:spPr>
                <a:xfrm>
                  <a:off x="730278" y="972299"/>
                  <a:ext cx="562091" cy="14921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Arrow Connector 205"/>
                <p:cNvCxnSpPr/>
                <p:nvPr/>
              </p:nvCxnSpPr>
              <p:spPr>
                <a:xfrm flipV="1">
                  <a:off x="733454" y="1132625"/>
                  <a:ext cx="571618" cy="93655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5" name="Straight Arrow Connector 134"/>
              <p:cNvCxnSpPr/>
              <p:nvPr/>
            </p:nvCxnSpPr>
            <p:spPr>
              <a:xfrm rot="16200000" flipH="1">
                <a:off x="2349039" y="1490561"/>
                <a:ext cx="141276" cy="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1965559" y="181765"/>
                <a:ext cx="1152763" cy="41748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9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727384" y="415109"/>
                <a:ext cx="1152763" cy="41748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9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1541609" y="681789"/>
                <a:ext cx="1152763" cy="41748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9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266914" y="1596121"/>
                <a:ext cx="1776780" cy="50478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 dirty="0">
                    <a:solidFill>
                      <a:schemeClr val="tx1"/>
                    </a:solidFill>
                  </a:rPr>
                  <a:t>Laboratory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303435" y="924659"/>
                <a:ext cx="1152763" cy="41748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9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>
                    <a:solidFill>
                      <a:schemeClr val="tx1"/>
                    </a:solidFill>
                  </a:rPr>
                  <a:t>Hospital unit</a:t>
                </a:r>
              </a:p>
            </p:txBody>
          </p:sp>
          <p:cxnSp>
            <p:nvCxnSpPr>
              <p:cNvPr id="148" name="Straight Arrow Connector 147"/>
              <p:cNvCxnSpPr/>
              <p:nvPr/>
            </p:nvCxnSpPr>
            <p:spPr>
              <a:xfrm rot="16200000" flipH="1">
                <a:off x="2168026" y="1490561"/>
                <a:ext cx="141276" cy="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rot="16200000" flipH="1">
                <a:off x="1991778" y="1490561"/>
                <a:ext cx="141276" cy="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rot="16200000" flipH="1">
                <a:off x="1806002" y="1490561"/>
                <a:ext cx="141276" cy="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406" name="Group 218"/>
              <p:cNvGrpSpPr>
                <a:grpSpLocks/>
              </p:cNvGrpSpPr>
              <p:nvPr/>
            </p:nvGrpSpPr>
            <p:grpSpPr bwMode="auto">
              <a:xfrm>
                <a:off x="704848" y="842961"/>
                <a:ext cx="596975" cy="507207"/>
                <a:chOff x="714375" y="845343"/>
                <a:chExt cx="596975" cy="507207"/>
              </a:xfrm>
            </p:grpSpPr>
            <p:cxnSp>
              <p:nvCxnSpPr>
                <p:cNvPr id="220" name="Straight Arrow Connector 219"/>
                <p:cNvCxnSpPr/>
                <p:nvPr/>
              </p:nvCxnSpPr>
              <p:spPr>
                <a:xfrm>
                  <a:off x="766749" y="846084"/>
                  <a:ext cx="544624" cy="28255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Arrow Connector 220"/>
                <p:cNvCxnSpPr/>
                <p:nvPr/>
              </p:nvCxnSpPr>
              <p:spPr>
                <a:xfrm>
                  <a:off x="714350" y="1100065"/>
                  <a:ext cx="590672" cy="33336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Arrow Connector 221"/>
                <p:cNvCxnSpPr/>
                <p:nvPr/>
              </p:nvCxnSpPr>
              <p:spPr>
                <a:xfrm flipV="1">
                  <a:off x="771512" y="1133400"/>
                  <a:ext cx="525571" cy="219059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Arrow Connector 222"/>
                <p:cNvCxnSpPr/>
                <p:nvPr/>
              </p:nvCxnSpPr>
              <p:spPr>
                <a:xfrm>
                  <a:off x="730228" y="971488"/>
                  <a:ext cx="562091" cy="14921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Arrow Connector 223"/>
                <p:cNvCxnSpPr/>
                <p:nvPr/>
              </p:nvCxnSpPr>
              <p:spPr>
                <a:xfrm flipV="1">
                  <a:off x="733404" y="1133400"/>
                  <a:ext cx="571618" cy="93655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360" name="Group 260"/>
            <p:cNvGrpSpPr>
              <a:grpSpLocks/>
            </p:cNvGrpSpPr>
            <p:nvPr/>
          </p:nvGrpSpPr>
          <p:grpSpPr bwMode="auto">
            <a:xfrm>
              <a:off x="720283" y="4227508"/>
              <a:ext cx="2413474" cy="1974541"/>
              <a:chOff x="704848" y="126206"/>
              <a:chExt cx="2413474" cy="1974541"/>
            </a:xfrm>
          </p:grpSpPr>
          <p:grpSp>
            <p:nvGrpSpPr>
              <p:cNvPr id="56361" name="Group 206"/>
              <p:cNvGrpSpPr>
                <a:grpSpLocks/>
              </p:cNvGrpSpPr>
              <p:nvPr/>
            </p:nvGrpSpPr>
            <p:grpSpPr bwMode="auto">
              <a:xfrm>
                <a:off x="1114424" y="411956"/>
                <a:ext cx="596975" cy="507207"/>
                <a:chOff x="714375" y="845343"/>
                <a:chExt cx="596975" cy="507207"/>
              </a:xfrm>
            </p:grpSpPr>
            <p:cxnSp>
              <p:nvCxnSpPr>
                <p:cNvPr id="291" name="Straight Arrow Connector 290"/>
                <p:cNvCxnSpPr/>
                <p:nvPr/>
              </p:nvCxnSpPr>
              <p:spPr>
                <a:xfrm>
                  <a:off x="766858" y="845161"/>
                  <a:ext cx="544624" cy="28255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Arrow Connector 291"/>
                <p:cNvCxnSpPr/>
                <p:nvPr/>
              </p:nvCxnSpPr>
              <p:spPr>
                <a:xfrm>
                  <a:off x="714459" y="1100729"/>
                  <a:ext cx="590672" cy="31748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Arrow Connector 292"/>
                <p:cNvCxnSpPr/>
                <p:nvPr/>
              </p:nvCxnSpPr>
              <p:spPr>
                <a:xfrm flipV="1">
                  <a:off x="771621" y="1132476"/>
                  <a:ext cx="525571" cy="220646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Arrow Connector 293"/>
                <p:cNvCxnSpPr/>
                <p:nvPr/>
              </p:nvCxnSpPr>
              <p:spPr>
                <a:xfrm>
                  <a:off x="730337" y="972151"/>
                  <a:ext cx="562091" cy="14921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Arrow Connector 294"/>
                <p:cNvCxnSpPr/>
                <p:nvPr/>
              </p:nvCxnSpPr>
              <p:spPr>
                <a:xfrm flipV="1">
                  <a:off x="733513" y="1132476"/>
                  <a:ext cx="571618" cy="93656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362" name="Group 212"/>
              <p:cNvGrpSpPr>
                <a:grpSpLocks/>
              </p:cNvGrpSpPr>
              <p:nvPr/>
            </p:nvGrpSpPr>
            <p:grpSpPr bwMode="auto">
              <a:xfrm>
                <a:off x="1371599" y="126206"/>
                <a:ext cx="596975" cy="507207"/>
                <a:chOff x="714375" y="845343"/>
                <a:chExt cx="596975" cy="507207"/>
              </a:xfrm>
            </p:grpSpPr>
            <p:cxnSp>
              <p:nvCxnSpPr>
                <p:cNvPr id="286" name="Straight Arrow Connector 285"/>
                <p:cNvCxnSpPr/>
                <p:nvPr/>
              </p:nvCxnSpPr>
              <p:spPr>
                <a:xfrm>
                  <a:off x="766911" y="845182"/>
                  <a:ext cx="544624" cy="28255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Arrow Connector 286"/>
                <p:cNvCxnSpPr/>
                <p:nvPr/>
              </p:nvCxnSpPr>
              <p:spPr>
                <a:xfrm>
                  <a:off x="714512" y="1100750"/>
                  <a:ext cx="590672" cy="31748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Arrow Connector 287"/>
                <p:cNvCxnSpPr/>
                <p:nvPr/>
              </p:nvCxnSpPr>
              <p:spPr>
                <a:xfrm flipV="1">
                  <a:off x="771674" y="1132497"/>
                  <a:ext cx="525571" cy="220646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Arrow Connector 288"/>
                <p:cNvCxnSpPr/>
                <p:nvPr/>
              </p:nvCxnSpPr>
              <p:spPr>
                <a:xfrm>
                  <a:off x="730390" y="972172"/>
                  <a:ext cx="562091" cy="14921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Arrow Connector 289"/>
                <p:cNvCxnSpPr/>
                <p:nvPr/>
              </p:nvCxnSpPr>
              <p:spPr>
                <a:xfrm flipV="1">
                  <a:off x="733566" y="1132497"/>
                  <a:ext cx="571618" cy="93656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363" name="Group 200"/>
              <p:cNvGrpSpPr>
                <a:grpSpLocks/>
              </p:cNvGrpSpPr>
              <p:nvPr/>
            </p:nvGrpSpPr>
            <p:grpSpPr bwMode="auto">
              <a:xfrm>
                <a:off x="952499" y="583406"/>
                <a:ext cx="596975" cy="507207"/>
                <a:chOff x="714375" y="845343"/>
                <a:chExt cx="596975" cy="507207"/>
              </a:xfrm>
            </p:grpSpPr>
            <p:cxnSp>
              <p:nvCxnSpPr>
                <p:cNvPr id="281" name="Straight Arrow Connector 280"/>
                <p:cNvCxnSpPr/>
                <p:nvPr/>
              </p:nvCxnSpPr>
              <p:spPr>
                <a:xfrm>
                  <a:off x="766824" y="845148"/>
                  <a:ext cx="544624" cy="28255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Arrow Connector 281"/>
                <p:cNvCxnSpPr/>
                <p:nvPr/>
              </p:nvCxnSpPr>
              <p:spPr>
                <a:xfrm>
                  <a:off x="714425" y="1100716"/>
                  <a:ext cx="590672" cy="31748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Arrow Connector 282"/>
                <p:cNvCxnSpPr/>
                <p:nvPr/>
              </p:nvCxnSpPr>
              <p:spPr>
                <a:xfrm flipV="1">
                  <a:off x="771587" y="1132463"/>
                  <a:ext cx="525571" cy="220646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Arrow Connector 283"/>
                <p:cNvCxnSpPr/>
                <p:nvPr/>
              </p:nvCxnSpPr>
              <p:spPr>
                <a:xfrm>
                  <a:off x="730303" y="972139"/>
                  <a:ext cx="562091" cy="14921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Arrow Connector 284"/>
                <p:cNvCxnSpPr/>
                <p:nvPr/>
              </p:nvCxnSpPr>
              <p:spPr>
                <a:xfrm flipV="1">
                  <a:off x="733479" y="1132463"/>
                  <a:ext cx="571618" cy="93656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5" name="Straight Arrow Connector 264"/>
              <p:cNvCxnSpPr/>
              <p:nvPr/>
            </p:nvCxnSpPr>
            <p:spPr>
              <a:xfrm rot="16200000" flipH="1">
                <a:off x="2349064" y="1490399"/>
                <a:ext cx="141277" cy="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" name="Rectangle 265"/>
              <p:cNvSpPr/>
              <p:nvPr/>
            </p:nvSpPr>
            <p:spPr>
              <a:xfrm>
                <a:off x="1965584" y="181603"/>
                <a:ext cx="1152763" cy="41748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9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/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1727409" y="414948"/>
                <a:ext cx="1152763" cy="41748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9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1541634" y="681628"/>
                <a:ext cx="1152763" cy="41748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9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/>
              </a:p>
            </p:txBody>
          </p:sp>
          <p:sp>
            <p:nvSpPr>
              <p:cNvPr id="269" name="Rectangle 4"/>
              <p:cNvSpPr/>
              <p:nvPr/>
            </p:nvSpPr>
            <p:spPr>
              <a:xfrm>
                <a:off x="1266939" y="1595960"/>
                <a:ext cx="1776780" cy="50478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b="1" dirty="0">
                    <a:solidFill>
                      <a:schemeClr val="tx1"/>
                    </a:solidFill>
                  </a:rPr>
                  <a:t>Laboratory</a:t>
                </a:r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1303460" y="924497"/>
                <a:ext cx="1152763" cy="41748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9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>
                    <a:solidFill>
                      <a:schemeClr val="tx1"/>
                    </a:solidFill>
                  </a:rPr>
                  <a:t>Hospital unit</a:t>
                </a:r>
              </a:p>
            </p:txBody>
          </p:sp>
          <p:cxnSp>
            <p:nvCxnSpPr>
              <p:cNvPr id="272" name="Straight Arrow Connector 271"/>
              <p:cNvCxnSpPr/>
              <p:nvPr/>
            </p:nvCxnSpPr>
            <p:spPr>
              <a:xfrm rot="16200000" flipH="1">
                <a:off x="2168051" y="1490399"/>
                <a:ext cx="141277" cy="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Arrow Connector 272"/>
              <p:cNvCxnSpPr/>
              <p:nvPr/>
            </p:nvCxnSpPr>
            <p:spPr>
              <a:xfrm rot="16200000" flipH="1">
                <a:off x="1991803" y="1490399"/>
                <a:ext cx="141277" cy="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Arrow Connector 273"/>
              <p:cNvCxnSpPr/>
              <p:nvPr/>
            </p:nvCxnSpPr>
            <p:spPr>
              <a:xfrm rot="16200000" flipH="1">
                <a:off x="1806027" y="1490399"/>
                <a:ext cx="141277" cy="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373" name="Group 218"/>
              <p:cNvGrpSpPr>
                <a:grpSpLocks/>
              </p:cNvGrpSpPr>
              <p:nvPr/>
            </p:nvGrpSpPr>
            <p:grpSpPr bwMode="auto">
              <a:xfrm>
                <a:off x="704848" y="842961"/>
                <a:ext cx="596975" cy="507207"/>
                <a:chOff x="714375" y="845343"/>
                <a:chExt cx="596975" cy="507207"/>
              </a:xfrm>
            </p:grpSpPr>
            <p:cxnSp>
              <p:nvCxnSpPr>
                <p:cNvPr id="276" name="Straight Arrow Connector 275"/>
                <p:cNvCxnSpPr/>
                <p:nvPr/>
              </p:nvCxnSpPr>
              <p:spPr>
                <a:xfrm>
                  <a:off x="766774" y="845923"/>
                  <a:ext cx="544624" cy="28255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Arrow Connector 276"/>
                <p:cNvCxnSpPr/>
                <p:nvPr/>
              </p:nvCxnSpPr>
              <p:spPr>
                <a:xfrm>
                  <a:off x="714375" y="1099904"/>
                  <a:ext cx="590672" cy="33335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Arrow Connector 277"/>
                <p:cNvCxnSpPr/>
                <p:nvPr/>
              </p:nvCxnSpPr>
              <p:spPr>
                <a:xfrm flipV="1">
                  <a:off x="771537" y="1133238"/>
                  <a:ext cx="525571" cy="219059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Arrow Connector 278"/>
                <p:cNvCxnSpPr/>
                <p:nvPr/>
              </p:nvCxnSpPr>
              <p:spPr>
                <a:xfrm>
                  <a:off x="730253" y="971326"/>
                  <a:ext cx="562091" cy="149214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Arrow Connector 279"/>
                <p:cNvCxnSpPr/>
                <p:nvPr/>
              </p:nvCxnSpPr>
              <p:spPr>
                <a:xfrm flipV="1">
                  <a:off x="733429" y="1133238"/>
                  <a:ext cx="571618" cy="93656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50000"/>
                    </a:schemeClr>
                  </a:solidFill>
                  <a:headEnd type="oval" w="lg" len="lg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6323" name="TextBox 300"/>
          <p:cNvSpPr txBox="1">
            <a:spLocks noChangeArrowheads="1"/>
          </p:cNvSpPr>
          <p:nvPr/>
        </p:nvSpPr>
        <p:spPr bwMode="auto">
          <a:xfrm>
            <a:off x="354013" y="660400"/>
            <a:ext cx="2459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2,000 sonographers</a:t>
            </a:r>
          </a:p>
        </p:txBody>
      </p:sp>
      <p:sp>
        <p:nvSpPr>
          <p:cNvPr id="357" name="Rectangle 356"/>
          <p:cNvSpPr/>
          <p:nvPr/>
        </p:nvSpPr>
        <p:spPr>
          <a:xfrm>
            <a:off x="249238" y="69850"/>
            <a:ext cx="8701087" cy="11922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297" name="Straight Arrow Connector 296"/>
          <p:cNvCxnSpPr/>
          <p:nvPr/>
        </p:nvCxnSpPr>
        <p:spPr>
          <a:xfrm rot="16200000" flipH="1">
            <a:off x="3429000" y="865188"/>
            <a:ext cx="38100" cy="31750"/>
          </a:xfrm>
          <a:prstGeom prst="straightConnector1">
            <a:avLst/>
          </a:prstGeom>
          <a:ln w="0">
            <a:solidFill>
              <a:schemeClr val="tx2">
                <a:lumMod val="50000"/>
              </a:schemeClr>
            </a:solidFill>
            <a:headEnd type="oval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Rectangle 301"/>
          <p:cNvSpPr/>
          <p:nvPr/>
        </p:nvSpPr>
        <p:spPr>
          <a:xfrm>
            <a:off x="4810125" y="698500"/>
            <a:ext cx="1011238" cy="393700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</a:rPr>
              <a:t>Hospital unit</a:t>
            </a:r>
          </a:p>
        </p:txBody>
      </p:sp>
      <p:sp>
        <p:nvSpPr>
          <p:cNvPr id="56327" name="TextBox 304"/>
          <p:cNvSpPr txBox="1">
            <a:spLocks noChangeArrowheads="1"/>
          </p:cNvSpPr>
          <p:nvPr/>
        </p:nvSpPr>
        <p:spPr bwMode="auto">
          <a:xfrm>
            <a:off x="4546600" y="184150"/>
            <a:ext cx="2459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~200 hospital units</a:t>
            </a:r>
          </a:p>
        </p:txBody>
      </p:sp>
      <p:sp>
        <p:nvSpPr>
          <p:cNvPr id="341" name="Rectangle 4"/>
          <p:cNvSpPr/>
          <p:nvPr/>
        </p:nvSpPr>
        <p:spPr>
          <a:xfrm>
            <a:off x="6626225" y="650875"/>
            <a:ext cx="1558925" cy="474663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</a:rPr>
              <a:t>Laboratory</a:t>
            </a:r>
          </a:p>
        </p:txBody>
      </p:sp>
      <p:sp>
        <p:nvSpPr>
          <p:cNvPr id="56329" name="TextBox 341"/>
          <p:cNvSpPr txBox="1">
            <a:spLocks noChangeArrowheads="1"/>
          </p:cNvSpPr>
          <p:nvPr/>
        </p:nvSpPr>
        <p:spPr bwMode="auto">
          <a:xfrm>
            <a:off x="6684963" y="185738"/>
            <a:ext cx="2459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~20 Laboratories</a:t>
            </a:r>
          </a:p>
        </p:txBody>
      </p:sp>
      <p:sp>
        <p:nvSpPr>
          <p:cNvPr id="56330" name="TextBox 359"/>
          <p:cNvSpPr txBox="1">
            <a:spLocks noChangeArrowheads="1"/>
          </p:cNvSpPr>
          <p:nvPr/>
        </p:nvSpPr>
        <p:spPr bwMode="auto">
          <a:xfrm>
            <a:off x="2328863" y="192088"/>
            <a:ext cx="2457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~2,000 sonographers</a:t>
            </a:r>
          </a:p>
        </p:txBody>
      </p:sp>
      <p:sp>
        <p:nvSpPr>
          <p:cNvPr id="56331" name="TextBox 360"/>
          <p:cNvSpPr txBox="1">
            <a:spLocks noChangeArrowheads="1"/>
          </p:cNvSpPr>
          <p:nvPr/>
        </p:nvSpPr>
        <p:spPr bwMode="auto">
          <a:xfrm>
            <a:off x="1736725" y="6442075"/>
            <a:ext cx="1354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etc.</a:t>
            </a:r>
          </a:p>
        </p:txBody>
      </p:sp>
      <p:grpSp>
        <p:nvGrpSpPr>
          <p:cNvPr id="15" name="Group 106"/>
          <p:cNvGrpSpPr>
            <a:grpSpLocks/>
          </p:cNvGrpSpPr>
          <p:nvPr/>
        </p:nvGrpSpPr>
        <p:grpSpPr bwMode="auto">
          <a:xfrm>
            <a:off x="2759075" y="1425575"/>
            <a:ext cx="6248400" cy="5349875"/>
            <a:chOff x="2759648" y="1426314"/>
            <a:chExt cx="6247734" cy="5348556"/>
          </a:xfrm>
        </p:grpSpPr>
        <p:grpSp>
          <p:nvGrpSpPr>
            <p:cNvPr id="56334" name="Group 374"/>
            <p:cNvGrpSpPr>
              <a:grpSpLocks/>
            </p:cNvGrpSpPr>
            <p:nvPr/>
          </p:nvGrpSpPr>
          <p:grpSpPr bwMode="auto">
            <a:xfrm>
              <a:off x="2759648" y="1426314"/>
              <a:ext cx="6247734" cy="5348556"/>
              <a:chOff x="2745791" y="1370547"/>
              <a:chExt cx="6247734" cy="5348556"/>
            </a:xfrm>
          </p:grpSpPr>
          <p:grpSp>
            <p:nvGrpSpPr>
              <p:cNvPr id="56336" name="Group 352"/>
              <p:cNvGrpSpPr>
                <a:grpSpLocks/>
              </p:cNvGrpSpPr>
              <p:nvPr/>
            </p:nvGrpSpPr>
            <p:grpSpPr bwMode="auto">
              <a:xfrm>
                <a:off x="2745791" y="2049074"/>
                <a:ext cx="1215297" cy="3800850"/>
                <a:chOff x="2560596" y="370737"/>
                <a:chExt cx="1215297" cy="3800850"/>
              </a:xfrm>
            </p:grpSpPr>
            <p:grpSp>
              <p:nvGrpSpPr>
                <p:cNvPr id="56347" name="Group 345"/>
                <p:cNvGrpSpPr>
                  <a:grpSpLocks/>
                </p:cNvGrpSpPr>
                <p:nvPr/>
              </p:nvGrpSpPr>
              <p:grpSpPr bwMode="auto">
                <a:xfrm>
                  <a:off x="2604966" y="370737"/>
                  <a:ext cx="1170927" cy="1391388"/>
                  <a:chOff x="2604966" y="370737"/>
                  <a:chExt cx="1170927" cy="1391388"/>
                </a:xfrm>
              </p:grpSpPr>
              <p:cxnSp>
                <p:nvCxnSpPr>
                  <p:cNvPr id="61" name="Straight Arrow Connector 60"/>
                  <p:cNvCxnSpPr/>
                  <p:nvPr/>
                </p:nvCxnSpPr>
                <p:spPr>
                  <a:xfrm rot="10800000" flipV="1">
                    <a:off x="2971715" y="652412"/>
                    <a:ext cx="795252" cy="0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Arrow Connector 87"/>
                  <p:cNvCxnSpPr/>
                  <p:nvPr/>
                </p:nvCxnSpPr>
                <p:spPr>
                  <a:xfrm rot="10800000">
                    <a:off x="2795521" y="885716"/>
                    <a:ext cx="966685" cy="0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Arrow Connector 99"/>
                  <p:cNvCxnSpPr/>
                  <p:nvPr/>
                </p:nvCxnSpPr>
                <p:spPr>
                  <a:xfrm rot="10800000">
                    <a:off x="3200290" y="371493"/>
                    <a:ext cx="571439" cy="0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Arrow Connector 162"/>
                  <p:cNvCxnSpPr/>
                  <p:nvPr/>
                </p:nvCxnSpPr>
                <p:spPr>
                  <a:xfrm rot="10800000">
                    <a:off x="3143147" y="1761800"/>
                    <a:ext cx="628583" cy="0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Straight Arrow Connector 342"/>
                  <p:cNvCxnSpPr/>
                  <p:nvPr/>
                </p:nvCxnSpPr>
                <p:spPr>
                  <a:xfrm rot="10800000" flipV="1">
                    <a:off x="2605041" y="1184092"/>
                    <a:ext cx="1171450" cy="1588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8" name="Group 346"/>
                <p:cNvGrpSpPr>
                  <a:grpSpLocks/>
                </p:cNvGrpSpPr>
                <p:nvPr/>
              </p:nvGrpSpPr>
              <p:grpSpPr bwMode="auto">
                <a:xfrm>
                  <a:off x="2560596" y="2780199"/>
                  <a:ext cx="1170927" cy="1391388"/>
                  <a:chOff x="2604966" y="370737"/>
                  <a:chExt cx="1170927" cy="1391388"/>
                </a:xfrm>
              </p:grpSpPr>
              <p:cxnSp>
                <p:nvCxnSpPr>
                  <p:cNvPr id="348" name="Straight Arrow Connector 347"/>
                  <p:cNvCxnSpPr/>
                  <p:nvPr/>
                </p:nvCxnSpPr>
                <p:spPr>
                  <a:xfrm rot="10800000" flipV="1">
                    <a:off x="2971640" y="652181"/>
                    <a:ext cx="795252" cy="0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Arrow Connector 348"/>
                  <p:cNvCxnSpPr/>
                  <p:nvPr/>
                </p:nvCxnSpPr>
                <p:spPr>
                  <a:xfrm rot="10800000">
                    <a:off x="2795446" y="885485"/>
                    <a:ext cx="966685" cy="0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0" name="Straight Arrow Connector 349"/>
                  <p:cNvCxnSpPr/>
                  <p:nvPr/>
                </p:nvCxnSpPr>
                <p:spPr>
                  <a:xfrm rot="10800000">
                    <a:off x="3200215" y="371262"/>
                    <a:ext cx="571439" cy="0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Straight Arrow Connector 350"/>
                  <p:cNvCxnSpPr/>
                  <p:nvPr/>
                </p:nvCxnSpPr>
                <p:spPr>
                  <a:xfrm rot="10800000">
                    <a:off x="3143072" y="1761569"/>
                    <a:ext cx="628583" cy="0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Straight Arrow Connector 351"/>
                  <p:cNvCxnSpPr/>
                  <p:nvPr/>
                </p:nvCxnSpPr>
                <p:spPr>
                  <a:xfrm rot="10800000" flipV="1">
                    <a:off x="2604966" y="1183862"/>
                    <a:ext cx="1171450" cy="1588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337" name="Group 369"/>
              <p:cNvGrpSpPr>
                <a:grpSpLocks/>
              </p:cNvGrpSpPr>
              <p:nvPr/>
            </p:nvGrpSpPr>
            <p:grpSpPr bwMode="auto">
              <a:xfrm>
                <a:off x="4190031" y="1370547"/>
                <a:ext cx="4803494" cy="5348556"/>
                <a:chOff x="4190031" y="1370547"/>
                <a:chExt cx="4803494" cy="5348556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4190262" y="1370547"/>
                  <a:ext cx="4803263" cy="525491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dirty="0"/>
                </a:p>
              </p:txBody>
            </p:sp>
            <p:pic>
              <p:nvPicPr>
                <p:cNvPr id="56341" name="Picture 18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09607" y="1747777"/>
                  <a:ext cx="2035033" cy="1571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342" name="Picture 574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34987" y="3183038"/>
                  <a:ext cx="1969838" cy="15278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34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081" t="21252" r="28610" b="2997"/>
                <a:stretch>
                  <a:fillRect/>
                </a:stretch>
              </p:blipFill>
              <p:spPr bwMode="auto">
                <a:xfrm>
                  <a:off x="6724889" y="4802413"/>
                  <a:ext cx="2037144" cy="18877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344" name="Picture 19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601"/>
                <a:stretch>
                  <a:fillRect/>
                </a:stretch>
              </p:blipFill>
              <p:spPr bwMode="auto">
                <a:xfrm>
                  <a:off x="4548844" y="4439652"/>
                  <a:ext cx="1539432" cy="22794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345" name="Picture 3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86802" y="1727038"/>
                  <a:ext cx="1898249" cy="8877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34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5998" y="2766350"/>
                  <a:ext cx="1487228" cy="1834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373" name="Straight Arrow Connector 372"/>
              <p:cNvCxnSpPr/>
              <p:nvPr/>
            </p:nvCxnSpPr>
            <p:spPr>
              <a:xfrm>
                <a:off x="3333103" y="3622655"/>
                <a:ext cx="614298" cy="1587"/>
              </a:xfrm>
              <a:prstGeom prst="straightConnector1">
                <a:avLst/>
              </a:prstGeom>
              <a:ln w="25400"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Arrow Connector 373"/>
              <p:cNvCxnSpPr/>
              <p:nvPr/>
            </p:nvCxnSpPr>
            <p:spPr>
              <a:xfrm>
                <a:off x="3301357" y="6066802"/>
                <a:ext cx="612710" cy="1587"/>
              </a:xfrm>
              <a:prstGeom prst="straightConnector1">
                <a:avLst/>
              </a:prstGeom>
              <a:ln w="25400"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6" name="Rectangle 375"/>
            <p:cNvSpPr/>
            <p:nvPr/>
          </p:nvSpPr>
          <p:spPr>
            <a:xfrm>
              <a:off x="5445412" y="2964223"/>
              <a:ext cx="747633" cy="4713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56333" name="TextBox 380"/>
          <p:cNvSpPr txBox="1">
            <a:spLocks noChangeArrowheads="1"/>
          </p:cNvSpPr>
          <p:nvPr/>
        </p:nvSpPr>
        <p:spPr bwMode="auto">
          <a:xfrm>
            <a:off x="207963" y="192088"/>
            <a:ext cx="2457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~400,000 screening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tests per year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12637"/>
            <a:ext cx="777240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C10A6"/>
                </a:solidFill>
                <a:latin typeface="+mn-lt"/>
              </a:rPr>
              <a:t>Diagnostics for biochemistry</a:t>
            </a:r>
            <a:endParaRPr lang="en-GB" dirty="0">
              <a:solidFill>
                <a:srgbClr val="0C10A6"/>
              </a:solidFill>
              <a:latin typeface="+mn-lt"/>
            </a:endParaRPr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698500" y="2330450"/>
            <a:ext cx="771525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A1C6FD"/>
              </a:buClr>
              <a:buFontTx/>
              <a:buChar char="•"/>
            </a:pPr>
            <a:r>
              <a:rPr lang="en-GB" altLang="en-US" sz="3600" dirty="0"/>
              <a:t>MoM values should be centred on 1.0 when viewed together, by gestation, by weight, by smoking status, by ethnicity …</a:t>
            </a:r>
            <a:br>
              <a:rPr lang="en-GB" altLang="en-US" sz="3600" dirty="0"/>
            </a:br>
            <a:endParaRPr lang="en-GB" altLang="en-US" sz="3600" dirty="0"/>
          </a:p>
          <a:p>
            <a:pPr eaLnBrk="1" hangingPunct="1">
              <a:lnSpc>
                <a:spcPct val="80000"/>
              </a:lnSpc>
              <a:buClr>
                <a:srgbClr val="A1C6FD"/>
              </a:buClr>
              <a:buFontTx/>
              <a:buChar char="•"/>
            </a:pPr>
            <a:r>
              <a:rPr lang="en-GB" altLang="en-US" sz="3600" dirty="0">
                <a:solidFill>
                  <a:srgbClr val="0070C0"/>
                </a:solidFill>
              </a:rPr>
              <a:t>Small deviations from this target can have important implications for screening</a:t>
            </a:r>
            <a:r>
              <a:rPr lang="en-GB" altLang="en-US" sz="3600" dirty="0"/>
              <a:t/>
            </a:r>
            <a:br>
              <a:rPr lang="en-GB" altLang="en-US" sz="3600" dirty="0"/>
            </a:br>
            <a:endParaRPr lang="en-GB" alt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0535" y="557479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chemeClr val="tx2"/>
                </a:solidFill>
              </a:rPr>
              <a:t>Gestational age</a:t>
            </a:r>
          </a:p>
        </p:txBody>
      </p:sp>
      <p:pic>
        <p:nvPicPr>
          <p:cNvPr id="47109" name="Picture 1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3825" y="952500"/>
            <a:ext cx="38163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8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3825" y="3624263"/>
            <a:ext cx="3816350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Box 182"/>
          <p:cNvSpPr txBox="1">
            <a:spLocks noChangeArrowheads="1"/>
          </p:cNvSpPr>
          <p:nvPr/>
        </p:nvSpPr>
        <p:spPr bwMode="auto">
          <a:xfrm>
            <a:off x="1571625" y="1143000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Cycle 2</a:t>
            </a:r>
          </a:p>
        </p:txBody>
      </p:sp>
      <p:sp>
        <p:nvSpPr>
          <p:cNvPr id="47112" name="TextBox 183"/>
          <p:cNvSpPr txBox="1">
            <a:spLocks noChangeArrowheads="1"/>
          </p:cNvSpPr>
          <p:nvPr/>
        </p:nvSpPr>
        <p:spPr bwMode="auto">
          <a:xfrm>
            <a:off x="1571625" y="3786188"/>
            <a:ext cx="1643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Cycle 7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600826" y="1314451"/>
            <a:ext cx="1200150" cy="4079497"/>
            <a:chOff x="6600825" y="1314451"/>
            <a:chExt cx="1285875" cy="4079497"/>
          </a:xfrm>
        </p:grpSpPr>
        <p:sp>
          <p:nvSpPr>
            <p:cNvPr id="47106" name="Text Box 4"/>
            <p:cNvSpPr txBox="1">
              <a:spLocks noChangeArrowheads="1"/>
            </p:cNvSpPr>
            <p:nvPr/>
          </p:nvSpPr>
          <p:spPr bwMode="auto">
            <a:xfrm>
              <a:off x="6600825" y="1314451"/>
              <a:ext cx="127635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9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sym typeface="Wingdings"/>
                </a:rPr>
                <a:t></a:t>
              </a:r>
              <a:endParaRPr lang="en-GB" sz="9600" dirty="0"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6610350" y="3824288"/>
              <a:ext cx="127635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9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sym typeface="Wingdings"/>
                </a:rPr>
                <a:t></a:t>
              </a:r>
              <a:endParaRPr lang="en-GB" sz="9600" dirty="0">
                <a:latin typeface="Calibri" pitchFamily="34" charset="0"/>
                <a:sym typeface="Symbol" pitchFamily="18" charset="2"/>
              </a:endParaRP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1062" y="5574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7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chemeClr val="tx2"/>
                </a:solidFill>
              </a:rPr>
              <a:t>Maternal weight</a:t>
            </a:r>
          </a:p>
        </p:txBody>
      </p:sp>
      <p:pic>
        <p:nvPicPr>
          <p:cNvPr id="4813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3825" y="928688"/>
            <a:ext cx="381635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63" y="3636963"/>
            <a:ext cx="37084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Box 10"/>
          <p:cNvSpPr txBox="1">
            <a:spLocks noChangeArrowheads="1"/>
          </p:cNvSpPr>
          <p:nvPr/>
        </p:nvSpPr>
        <p:spPr bwMode="auto">
          <a:xfrm>
            <a:off x="1571625" y="1143000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Cycle 2</a:t>
            </a:r>
          </a:p>
        </p:txBody>
      </p:sp>
      <p:sp>
        <p:nvSpPr>
          <p:cNvPr id="48134" name="TextBox 11"/>
          <p:cNvSpPr txBox="1">
            <a:spLocks noChangeArrowheads="1"/>
          </p:cNvSpPr>
          <p:nvPr/>
        </p:nvSpPr>
        <p:spPr bwMode="auto">
          <a:xfrm>
            <a:off x="1571625" y="3786188"/>
            <a:ext cx="1643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Cycle 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00826" y="1314451"/>
            <a:ext cx="1200150" cy="4079497"/>
            <a:chOff x="6600825" y="1314451"/>
            <a:chExt cx="1285875" cy="4079497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6600825" y="1314451"/>
              <a:ext cx="127635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9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sym typeface="Wingdings"/>
                </a:rPr>
                <a:t></a:t>
              </a:r>
              <a:endParaRPr lang="en-GB" sz="9600" dirty="0"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6610350" y="3824288"/>
              <a:ext cx="127635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9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sym typeface="Wingdings"/>
                </a:rPr>
                <a:t></a:t>
              </a:r>
              <a:endParaRPr lang="en-GB" sz="9600" dirty="0">
                <a:latin typeface="Calibri" pitchFamily="34" charset="0"/>
                <a:sym typeface="Symbol" pitchFamily="18" charset="2"/>
              </a:endParaRP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3041" y="5863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chemeClr val="tx2"/>
                </a:solidFill>
              </a:rPr>
              <a:t>Smoking status</a:t>
            </a:r>
          </a:p>
        </p:txBody>
      </p:sp>
      <p:sp>
        <p:nvSpPr>
          <p:cNvPr id="49157" name="TextBox 182"/>
          <p:cNvSpPr txBox="1">
            <a:spLocks noChangeArrowheads="1"/>
          </p:cNvSpPr>
          <p:nvPr/>
        </p:nvSpPr>
        <p:spPr bwMode="auto">
          <a:xfrm>
            <a:off x="1571625" y="1143000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Cycle 2</a:t>
            </a:r>
          </a:p>
        </p:txBody>
      </p:sp>
      <p:sp>
        <p:nvSpPr>
          <p:cNvPr id="49158" name="TextBox 183"/>
          <p:cNvSpPr txBox="1">
            <a:spLocks noChangeArrowheads="1"/>
          </p:cNvSpPr>
          <p:nvPr/>
        </p:nvSpPr>
        <p:spPr bwMode="auto">
          <a:xfrm>
            <a:off x="1571625" y="3786188"/>
            <a:ext cx="1643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Cycle 7</a:t>
            </a:r>
          </a:p>
        </p:txBody>
      </p:sp>
      <p:pic>
        <p:nvPicPr>
          <p:cNvPr id="49159" name="ue3momsmoke.wmf" descr="F:\DQASS\Automated report\uE3\ue3momsmoke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1288" y="3578225"/>
            <a:ext cx="3781425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81288" y="1006475"/>
            <a:ext cx="3781425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6600826" y="1314451"/>
            <a:ext cx="1200150" cy="4079497"/>
            <a:chOff x="6600825" y="1314451"/>
            <a:chExt cx="1285875" cy="4079497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6600825" y="1314451"/>
              <a:ext cx="127635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9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sym typeface="Wingdings"/>
                </a:rPr>
                <a:t></a:t>
              </a:r>
              <a:endParaRPr lang="en-GB" sz="9600" dirty="0"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6610350" y="3824288"/>
              <a:ext cx="127635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9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sym typeface="Wingdings"/>
                </a:rPr>
                <a:t></a:t>
              </a:r>
              <a:endParaRPr lang="en-GB" sz="9600" dirty="0">
                <a:latin typeface="Calibri" pitchFamily="34" charset="0"/>
                <a:sym typeface="Symbol" pitchFamily="18" charset="2"/>
              </a:endParaRP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8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9318</TotalTime>
  <Words>571</Words>
  <Application>Microsoft Office PowerPoint</Application>
  <PresentationFormat>On-screen Show (4:3)</PresentationFormat>
  <Paragraphs>151</Paragraphs>
  <Slides>22</Slides>
  <Notes>22</Notes>
  <HiddenSlides>0</HiddenSlides>
  <MMClips>20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Palatino Linotype</vt:lpstr>
      <vt:lpstr>Symbol</vt:lpstr>
      <vt:lpstr>Wingdings</vt:lpstr>
      <vt:lpstr>Office Theme</vt:lpstr>
      <vt:lpstr>Graph Sheet</vt:lpstr>
      <vt:lpstr>Combined test QA: What , why and  how?</vt:lpstr>
      <vt:lpstr>How : An effective system of feedback</vt:lpstr>
      <vt:lpstr>Achieving consistency</vt:lpstr>
      <vt:lpstr>Quality Assurance Support</vt:lpstr>
      <vt:lpstr>PowerPoint Presentation</vt:lpstr>
      <vt:lpstr>Diagnostics for biochemistry</vt:lpstr>
      <vt:lpstr>PowerPoint Presentation</vt:lpstr>
      <vt:lpstr>PowerPoint Presentation</vt:lpstr>
      <vt:lpstr>PowerPoint Presentation</vt:lpstr>
      <vt:lpstr>PowerPoint Presentation</vt:lpstr>
      <vt:lpstr>CUSUM charts for detecting change points</vt:lpstr>
      <vt:lpstr>Diagnostics for NT</vt:lpstr>
      <vt:lpstr>PowerPoint Presentation</vt:lpstr>
      <vt:lpstr>Bias</vt:lpstr>
      <vt:lpstr>Bias</vt:lpstr>
      <vt:lpstr>Spread</vt:lpstr>
      <vt:lpstr>Spread</vt:lpstr>
      <vt:lpstr>Trend</vt:lpstr>
      <vt:lpstr>Trend</vt:lpstr>
      <vt:lpstr>A note of caution</vt:lpstr>
      <vt:lpstr>Summary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 Wright</dc:creator>
  <cp:lastModifiedBy>Leo</cp:lastModifiedBy>
  <cp:revision>138</cp:revision>
  <dcterms:created xsi:type="dcterms:W3CDTF">2010-11-01T11:35:00Z</dcterms:created>
  <dcterms:modified xsi:type="dcterms:W3CDTF">2016-03-01T20:56:51Z</dcterms:modified>
</cp:coreProperties>
</file>