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51" r:id="rId2"/>
    <p:sldId id="336" r:id="rId3"/>
    <p:sldId id="338" r:id="rId4"/>
    <p:sldId id="329" r:id="rId5"/>
    <p:sldId id="339" r:id="rId6"/>
    <p:sldId id="341" r:id="rId7"/>
    <p:sldId id="434" r:id="rId8"/>
    <p:sldId id="435" r:id="rId9"/>
    <p:sldId id="436" r:id="rId10"/>
    <p:sldId id="437" r:id="rId11"/>
    <p:sldId id="438" r:id="rId12"/>
    <p:sldId id="439" r:id="rId13"/>
    <p:sldId id="440" r:id="rId14"/>
    <p:sldId id="441" r:id="rId15"/>
    <p:sldId id="442" r:id="rId16"/>
    <p:sldId id="443" r:id="rId17"/>
    <p:sldId id="27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5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01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813996-8BDB-473E-A43B-D89386EAAF4B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5B04CCC-4EDD-4DEF-9049-2AA1F59C7F0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5224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What: the process we are looking at (combined screening)</a:t>
            </a:r>
          </a:p>
          <a:p>
            <a:endParaRPr lang="en-GB" dirty="0"/>
          </a:p>
          <a:p>
            <a:r>
              <a:rPr lang="en-GB" dirty="0" smtClean="0"/>
              <a:t>Why: why we need QA</a:t>
            </a:r>
          </a:p>
          <a:p>
            <a:endParaRPr lang="en-GB" dirty="0"/>
          </a:p>
          <a:p>
            <a:r>
              <a:rPr lang="en-GB" dirty="0" smtClean="0"/>
              <a:t>How: a system of QA based on feedback and support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987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 is a list of potential explanations for what we are seeing.</a:t>
            </a:r>
          </a:p>
          <a:p>
            <a:endParaRPr lang="en-GB" dirty="0"/>
          </a:p>
          <a:p>
            <a:r>
              <a:rPr lang="en-GB" dirty="0" smtClean="0"/>
              <a:t>Let’s look at the effect of CRL measurement.</a:t>
            </a:r>
          </a:p>
          <a:p>
            <a:endParaRPr lang="en-GB" dirty="0"/>
          </a:p>
          <a:p>
            <a:r>
              <a:rPr lang="en-GB" dirty="0" smtClean="0"/>
              <a:t>CRL is used to date pregnancies and estimate gestational age.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59803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Notice that the biases tend to be in opposite directions.  </a:t>
            </a:r>
          </a:p>
          <a:p>
            <a:endParaRPr lang="en-GB" dirty="0"/>
          </a:p>
          <a:p>
            <a:r>
              <a:rPr lang="en-GB" dirty="0" smtClean="0"/>
              <a:t>PAPP-A increases with gestation.  Free </a:t>
            </a:r>
            <a:r>
              <a:rPr lang="el-GR" dirty="0" smtClean="0"/>
              <a:t>β</a:t>
            </a:r>
            <a:r>
              <a:rPr lang="en-GB" dirty="0" smtClean="0"/>
              <a:t> decreases with gestational age so in the process of standardisation the effect of an error might be expected to produce biases in opposite directions.  </a:t>
            </a:r>
          </a:p>
          <a:p>
            <a:endParaRPr lang="en-GB" dirty="0"/>
          </a:p>
          <a:p>
            <a:r>
              <a:rPr lang="en-GB" dirty="0" smtClean="0"/>
              <a:t>Let’s look into this.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20693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how the median used in the process of producing MoM values varies with gestation.</a:t>
            </a:r>
          </a:p>
          <a:p>
            <a:endParaRPr lang="en-GB" dirty="0"/>
          </a:p>
          <a:p>
            <a:r>
              <a:rPr lang="en-GB" dirty="0" smtClean="0"/>
              <a:t>MoM values are produced by dividing the concentration by this median.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4823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Take this value at the middle of week 6.  </a:t>
            </a:r>
          </a:p>
          <a:p>
            <a:endParaRPr lang="en-GB" dirty="0"/>
          </a:p>
          <a:p>
            <a:r>
              <a:rPr lang="en-GB" dirty="0" smtClean="0"/>
              <a:t>The concentration is the same as the median so the MoM value is 1. </a:t>
            </a:r>
          </a:p>
          <a:p>
            <a:endParaRPr lang="en-GB" dirty="0"/>
          </a:p>
          <a:p>
            <a:r>
              <a:rPr lang="en-GB" dirty="0" smtClean="0"/>
              <a:t>This sits in the centre of the distribution of unaffected pregnancies. 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39578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Interpreting the value as if it were measured at 10 weeks produces a MoM value of 0.57.  </a:t>
            </a:r>
          </a:p>
          <a:p>
            <a:endParaRPr lang="en-GB" dirty="0" smtClean="0"/>
          </a:p>
          <a:p>
            <a:r>
              <a:rPr lang="en-GB" dirty="0" smtClean="0"/>
              <a:t>Now this is close to the middle of the distribution for trisomy 21.</a:t>
            </a:r>
          </a:p>
          <a:p>
            <a:endParaRPr lang="en-GB" dirty="0"/>
          </a:p>
          <a:p>
            <a:r>
              <a:rPr lang="en-GB" dirty="0" smtClean="0"/>
              <a:t>Increasing the gestational age makes the PAPP-A measurement look more like a trisomy 21 measurement.</a:t>
            </a:r>
          </a:p>
          <a:p>
            <a:endParaRPr lang="en-GB" dirty="0"/>
          </a:p>
          <a:p>
            <a:r>
              <a:rPr lang="en-GB" dirty="0" smtClean="0"/>
              <a:t>Decreasing gestational age makes the measurement look more unaffected. 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08516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effect happens also with free </a:t>
            </a:r>
            <a:r>
              <a:rPr lang="el-GR" dirty="0" smtClean="0"/>
              <a:t>β</a:t>
            </a:r>
            <a:r>
              <a:rPr lang="en-GB" dirty="0" smtClean="0"/>
              <a:t> hCG.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4525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Here is a summary of the effects starting with biases in CRL.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48976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177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let’s investigate the effects of things that can go wrong in the process.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8808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9013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Firstly, let’s look at what can go wrong with the biochemistry.  What would happen if the median MoM differed from 1.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Why might this happen?</a:t>
            </a:r>
          </a:p>
        </p:txBody>
      </p:sp>
    </p:spTree>
    <p:extLst>
      <p:ext uri="{BB962C8B-B14F-4D97-AF65-F5344CB8AC3E}">
        <p14:creationId xmlns:p14="http://schemas.microsoft.com/office/powerpoint/2010/main" val="151730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table shows false positive (FPR) and detection rates (DR)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FPR is the proportion of unaffected pregnancies that screen positive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DR is the proportion of affected pregnancies that screen positive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top row represents the situation where both markers are on target.  Other rows show various biases from target.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Take the second row for example, PAPP-A running low so biased towards trisomy 21. 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This bias leads to a substantial increase in the SPR. 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Note need to update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2913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This shows the overall effect of biases from NT.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effect of a positive bias is to make the detection rate higher (good) but the FPR lower (bad).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The effect of a negative bias is to mate the detection rate lower (bad) but the FPR lower (good).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96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8745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This is the kind of diagnostic plot we are now getting for the PAPP-A and free </a:t>
            </a:r>
            <a:r>
              <a:rPr lang="el-GR" altLang="en-US" dirty="0" smtClean="0"/>
              <a:t>β</a:t>
            </a:r>
            <a:r>
              <a:rPr lang="en-GB" altLang="en-US" dirty="0" smtClean="0"/>
              <a:t> hCG.</a:t>
            </a:r>
          </a:p>
        </p:txBody>
      </p:sp>
    </p:spTree>
    <p:extLst>
      <p:ext uri="{BB962C8B-B14F-4D97-AF65-F5344CB8AC3E}">
        <p14:creationId xmlns:p14="http://schemas.microsoft.com/office/powerpoint/2010/main" val="319285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the kind of pattern we see when we plot biochemistry MoM values.  </a:t>
            </a:r>
          </a:p>
          <a:p>
            <a:endParaRPr lang="en-GB" dirty="0"/>
          </a:p>
          <a:p>
            <a:r>
              <a:rPr lang="en-GB" dirty="0" smtClean="0"/>
              <a:t>The top graph shows PAPP-A and the bottom one free </a:t>
            </a:r>
            <a:r>
              <a:rPr lang="el-GR" dirty="0" smtClean="0"/>
              <a:t>β</a:t>
            </a:r>
            <a:r>
              <a:rPr lang="en-GB" dirty="0" smtClean="0"/>
              <a:t> hCG.</a:t>
            </a:r>
          </a:p>
          <a:p>
            <a:endParaRPr lang="en-GB" dirty="0"/>
          </a:p>
          <a:p>
            <a:r>
              <a:rPr lang="en-GB" dirty="0" smtClean="0"/>
              <a:t>The data for the second sonographer plotted shows positive biases for PAPP-A and negative biases for free </a:t>
            </a:r>
            <a:r>
              <a:rPr lang="el-GR" dirty="0" smtClean="0"/>
              <a:t>β</a:t>
            </a:r>
            <a:r>
              <a:rPr lang="en-GB" dirty="0" smtClean="0"/>
              <a:t> hCG.</a:t>
            </a:r>
          </a:p>
          <a:p>
            <a:endParaRPr lang="en-GB" dirty="0"/>
          </a:p>
          <a:p>
            <a:r>
              <a:rPr lang="en-GB" dirty="0" smtClean="0"/>
              <a:t>What would these do to the performance of screening?</a:t>
            </a:r>
          </a:p>
          <a:p>
            <a:endParaRPr lang="en-GB" dirty="0"/>
          </a:p>
          <a:p>
            <a:r>
              <a:rPr lang="en-GB" dirty="0" smtClean="0"/>
              <a:t>What about the data for the other two sonographers highlighted?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4CCC-4EDD-4DEF-9049-2AA1F59C7F0D}" type="slidenum">
              <a:rPr lang="en-GB" altLang="en-US" smtClean="0"/>
              <a:pPr>
                <a:defRPr/>
              </a:pPr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9357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444E5-F20F-4CCC-8A02-EED2C7A5F3DF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6EFE-7AF9-41F5-AB93-1A31A061C0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4927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DE474-DCBB-498E-A7F9-DE473B3690ED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DBA4-D69E-4B73-88C5-B98C67B4AF4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2185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586F-98CF-4A5B-B9FE-D6703B0EA8F8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5EE7-D0B5-4829-87E9-46BAB47CA93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70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2DAA-2CC5-4049-852A-1ADCFED8DCDA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0E41-F489-4E46-8921-590F3849193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953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5BD7-DDCB-4073-BB07-9173BDA5EE6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D14BC-86F5-466A-AE6E-45A33E638E3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209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30A8E-B172-429E-AE70-2C78BDC542D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3C870-6615-4D3F-B12F-6CEA78D1944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427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9F551-0FC0-4354-97DD-2AA5733C76CA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D6914-480A-4745-91B5-EF6ABB9FCE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292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DF81-A933-44E9-99B9-799C6BE1C12E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74B03-A530-4538-9342-A3B50CC235C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9420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0141B-5830-444E-A347-FB9165FBC40C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BB67-4D60-4EB2-8047-B74B301B967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7625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254DE-28B0-4947-AA16-2D21848903EE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FA139-DA31-44C7-9DFA-71FDF61841C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729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3277A-4E6C-4AE1-8560-8485AF6A79A7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AF64-E130-4A26-98CE-BF58E7FBC44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291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F08289-344B-4323-BE2D-8B19D61933F1}" type="datetimeFigureOut">
              <a:rPr lang="en-GB"/>
              <a:pPr>
                <a:defRPr/>
              </a:pPr>
              <a:t>01/03/2016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7BE3A6-12F3-464F-B25C-72F7C903520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wmf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827088" y="1069848"/>
            <a:ext cx="8020050" cy="3487865"/>
          </a:xfrm>
        </p:spPr>
        <p:txBody>
          <a:bodyPr/>
          <a:lstStyle/>
          <a:p>
            <a:pPr algn="l" eaLnBrk="1" hangingPunct="1"/>
            <a:r>
              <a:rPr lang="en-US" altLang="en-US" sz="4000" dirty="0" smtClean="0">
                <a:solidFill>
                  <a:srgbClr val="0C10A6"/>
                </a:solidFill>
              </a:rPr>
              <a:t>Combined test QA: What , why and  how?</a:t>
            </a:r>
            <a:endParaRPr lang="en-GB" altLang="en-US" sz="4000" dirty="0" smtClean="0">
              <a:solidFill>
                <a:srgbClr val="0C10A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solidFill>
                  <a:srgbClr val="0C10A6"/>
                </a:solidFill>
              </a:rPr>
              <a:t>Operator effects on biochemistry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There is clear evidence of these effects from many sources </a:t>
            </a:r>
            <a:br>
              <a:rPr lang="en-GB" altLang="en-US" dirty="0" smtClean="0"/>
            </a:br>
            <a:endParaRPr lang="en-GB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Potential causes include 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chemeClr val="hlink"/>
                </a:solidFill>
              </a:rPr>
              <a:t>case mix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chemeClr val="hlink"/>
                </a:solidFill>
              </a:rPr>
              <a:t>sample preparation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chemeClr val="hlink"/>
                </a:solidFill>
              </a:rPr>
              <a:t>storage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chemeClr val="hlink"/>
                </a:solidFill>
              </a:rPr>
              <a:t>transportation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>
                <a:solidFill>
                  <a:schemeClr val="hlink"/>
                </a:solidFill>
              </a:rPr>
              <a:t>CRL measurement</a:t>
            </a:r>
            <a:r>
              <a:rPr lang="en-GB" altLang="en-US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GB" altLang="en-US" dirty="0" smtClean="0"/>
          </a:p>
        </p:txBody>
      </p:sp>
      <p:sp>
        <p:nvSpPr>
          <p:cNvPr id="44036" name="Oval 4"/>
          <p:cNvSpPr>
            <a:spLocks noChangeArrowheads="1"/>
          </p:cNvSpPr>
          <p:nvPr/>
        </p:nvSpPr>
        <p:spPr bwMode="auto">
          <a:xfrm>
            <a:off x="666750" y="5381625"/>
            <a:ext cx="4519613" cy="6064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-177800"/>
            <a:ext cx="5399087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Oval 4"/>
          <p:cNvSpPr>
            <a:spLocks noChangeArrowheads="1"/>
          </p:cNvSpPr>
          <p:nvPr/>
        </p:nvSpPr>
        <p:spPr bwMode="auto">
          <a:xfrm flipH="1">
            <a:off x="3376613" y="4948238"/>
            <a:ext cx="174625" cy="12493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3057525"/>
            <a:ext cx="5399087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Oval 9"/>
          <p:cNvSpPr>
            <a:spLocks noChangeArrowheads="1"/>
          </p:cNvSpPr>
          <p:nvPr/>
        </p:nvSpPr>
        <p:spPr bwMode="auto">
          <a:xfrm>
            <a:off x="4094163" y="3819525"/>
            <a:ext cx="368300" cy="12763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45062" name="Oval 10"/>
          <p:cNvSpPr>
            <a:spLocks noChangeArrowheads="1"/>
          </p:cNvSpPr>
          <p:nvPr/>
        </p:nvSpPr>
        <p:spPr bwMode="auto">
          <a:xfrm flipH="1">
            <a:off x="3373438" y="68263"/>
            <a:ext cx="174625" cy="12493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45063" name="Oval 11"/>
          <p:cNvSpPr>
            <a:spLocks noChangeArrowheads="1"/>
          </p:cNvSpPr>
          <p:nvPr/>
        </p:nvSpPr>
        <p:spPr bwMode="auto">
          <a:xfrm>
            <a:off x="4073525" y="1414463"/>
            <a:ext cx="368300" cy="12763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 smtClean="0">
                <a:solidFill>
                  <a:srgbClr val="0C10A6"/>
                </a:solidFill>
              </a:rPr>
              <a:t>PAPP-A by gestation</a:t>
            </a:r>
          </a:p>
        </p:txBody>
      </p:sp>
      <p:pic>
        <p:nvPicPr>
          <p:cNvPr id="4608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13" y="750888"/>
            <a:ext cx="7916862" cy="6107112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437" y="61122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 smtClean="0">
                <a:solidFill>
                  <a:srgbClr val="0C10A6"/>
                </a:solidFill>
              </a:rPr>
              <a:t>PAPP-A by gestation</a:t>
            </a:r>
          </a:p>
        </p:txBody>
      </p:sp>
      <p:pic>
        <p:nvPicPr>
          <p:cNvPr id="4710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50888"/>
            <a:ext cx="7916862" cy="6107112"/>
          </a:xfrm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056063" y="340518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sym typeface="Symbol" panose="05050102010706020507" pitchFamily="18" charset="2"/>
              </a:rPr>
              <a:t>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820988" y="3022600"/>
            <a:ext cx="1328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latin typeface="Comic Sans MS" panose="030F0702030302020204" pitchFamily="66" charset="0"/>
              </a:rPr>
              <a:t>MoM = 1</a:t>
            </a: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3881438" y="3294063"/>
            <a:ext cx="254000" cy="211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4007" y="60801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 smtClean="0">
                <a:solidFill>
                  <a:srgbClr val="0C10A6"/>
                </a:solidFill>
              </a:rPr>
              <a:t>PAPP-A by gestation</a:t>
            </a:r>
          </a:p>
        </p:txBody>
      </p:sp>
      <p:pic>
        <p:nvPicPr>
          <p:cNvPr id="4813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750888"/>
            <a:ext cx="7916862" cy="6107112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4043363" y="3413125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sym typeface="Symbol" panose="05050102010706020507" pitchFamily="18" charset="2"/>
              </a:rPr>
              <a:t>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778125" y="3113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latin typeface="Comic Sans MS" panose="030F0702030302020204" pitchFamily="66" charset="0"/>
              </a:rPr>
              <a:t>MoM = 1</a:t>
            </a: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3825875" y="3349625"/>
            <a:ext cx="254000" cy="211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805363" y="3416300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sym typeface="Symbol" panose="05050102010706020507" pitchFamily="18" charset="2"/>
              </a:rPr>
              <a:t>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5143500" y="4054475"/>
            <a:ext cx="1487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rgbClr val="CC0000"/>
                </a:solidFill>
                <a:latin typeface="Comic Sans MS" panose="030F0702030302020204" pitchFamily="66" charset="0"/>
              </a:rPr>
              <a:t>MoM = 0.57</a:t>
            </a: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5078413" y="3724275"/>
            <a:ext cx="273050" cy="236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>
            <a:off x="4470400" y="3608388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4809" y="62646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 smtClean="0">
                <a:solidFill>
                  <a:srgbClr val="0C1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</a:t>
            </a:r>
            <a:r>
              <a:rPr lang="el-GR" sz="4000" dirty="0" smtClean="0">
                <a:solidFill>
                  <a:srgbClr val="0C1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</a:t>
            </a:r>
            <a:r>
              <a:rPr lang="en-GB" sz="4000" dirty="0" smtClean="0">
                <a:solidFill>
                  <a:srgbClr val="0C1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-hCG </a:t>
            </a:r>
            <a:r>
              <a:rPr lang="en-GB" sz="4000" dirty="0" smtClean="0">
                <a:solidFill>
                  <a:srgbClr val="0C10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by gestation</a:t>
            </a:r>
          </a:p>
        </p:txBody>
      </p:sp>
      <p:pic>
        <p:nvPicPr>
          <p:cNvPr id="49155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8" y="860425"/>
            <a:ext cx="7916862" cy="610711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905250" y="2744788"/>
            <a:ext cx="574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sym typeface="Symbol" panose="05050102010706020507" pitchFamily="18" charset="2"/>
              </a:rPr>
              <a:t>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971800" y="2276475"/>
            <a:ext cx="1328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latin typeface="Comic Sans MS" panose="030F0702030302020204" pitchFamily="66" charset="0"/>
              </a:rPr>
              <a:t>MoM = 1</a:t>
            </a:r>
          </a:p>
        </p:txBody>
      </p:sp>
      <p:sp>
        <p:nvSpPr>
          <p:cNvPr id="49158" name="Line 8"/>
          <p:cNvSpPr>
            <a:spLocks noChangeShapeType="1"/>
          </p:cNvSpPr>
          <p:nvPr/>
        </p:nvSpPr>
        <p:spPr bwMode="auto">
          <a:xfrm>
            <a:off x="3722688" y="2619375"/>
            <a:ext cx="254000" cy="211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5397500" y="2625725"/>
            <a:ext cx="1328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rgbClr val="CC0000"/>
                </a:solidFill>
                <a:latin typeface="Comic Sans MS" panose="030F0702030302020204" pitchFamily="66" charset="0"/>
              </a:rPr>
              <a:t>MoM =1.2</a:t>
            </a:r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4654550" y="2743200"/>
            <a:ext cx="574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  <a:sym typeface="Symbol" panose="05050102010706020507" pitchFamily="18" charset="2"/>
              </a:rPr>
              <a:t></a:t>
            </a:r>
          </a:p>
        </p:txBody>
      </p:sp>
      <p:sp>
        <p:nvSpPr>
          <p:cNvPr id="49161" name="Line 11"/>
          <p:cNvSpPr>
            <a:spLocks noChangeShapeType="1"/>
          </p:cNvSpPr>
          <p:nvPr/>
        </p:nvSpPr>
        <p:spPr bwMode="auto">
          <a:xfrm flipH="1">
            <a:off x="5005388" y="2803525"/>
            <a:ext cx="338137" cy="131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9162" name="Line 12"/>
          <p:cNvSpPr>
            <a:spLocks noChangeShapeType="1"/>
          </p:cNvSpPr>
          <p:nvPr/>
        </p:nvSpPr>
        <p:spPr bwMode="auto">
          <a:xfrm>
            <a:off x="4337050" y="29448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7075" y="503738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"/>
            <a:ext cx="90011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0C10A6"/>
                </a:solidFill>
                <a:latin typeface="+mn-lt"/>
              </a:rPr>
              <a:t>Effects of Crown Rump Length (CRL) biases on biochemistry MoM values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rgbClr val="0255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GB" dirty="0">
                <a:solidFill>
                  <a:srgbClr val="0255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</a:t>
            </a:r>
            <a:r>
              <a:rPr lang="en-GB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NT and biochemistry at 12 weeks risk cut-off 1 in 100)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0255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GB" sz="4000" dirty="0">
                <a:solidFill>
                  <a:srgbClr val="0255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endParaRPr lang="en-US" dirty="0">
              <a:solidFill>
                <a:srgbClr val="025599"/>
              </a:solidFill>
              <a:latin typeface="+mn-lt"/>
            </a:endParaRPr>
          </a:p>
        </p:txBody>
      </p:sp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8639175" y="1108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8720138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357188" y="5929313"/>
            <a:ext cx="82153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solidFill>
                  <a:srgbClr val="7030A0"/>
                </a:solidFill>
              </a:rPr>
              <a:t>Down’s syndrome presents as biochemical immaturity so effects of errors on PAPP-A and free </a:t>
            </a:r>
            <a:r>
              <a:rPr lang="el-GR" altLang="en-US" sz="1800" b="1" i="1">
                <a:solidFill>
                  <a:srgbClr val="7030A0"/>
                </a:solidFill>
              </a:rPr>
              <a:t>β</a:t>
            </a:r>
            <a:r>
              <a:rPr lang="en-GB" altLang="en-US" sz="1800" b="1" i="1" dirty="0">
                <a:solidFill>
                  <a:srgbClr val="7030A0"/>
                </a:solidFill>
              </a:rPr>
              <a:t>-hCG combine. </a:t>
            </a:r>
            <a:endParaRPr lang="en-US" altLang="en-US" sz="1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8000" u="sng" dirty="0" smtClean="0">
                <a:cs typeface="Arial" pitchFamily="34" charset="0"/>
              </a:rPr>
              <a:t>How</a:t>
            </a:r>
            <a:r>
              <a:rPr lang="en-GB" sz="8000" dirty="0" smtClean="0">
                <a:cs typeface="Arial" pitchFamily="34" charset="0"/>
              </a:rPr>
              <a:t> : </a:t>
            </a:r>
            <a:r>
              <a:rPr lang="en-GB" sz="8000" dirty="0" smtClean="0"/>
              <a:t>An effective system of feedback</a:t>
            </a:r>
            <a:endParaRPr lang="en-GB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9237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GB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the effect of errors on the screening program</a:t>
            </a:r>
            <a:endParaRPr lang="en-GB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3957" y="57631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6"/>
          <p:cNvGrpSpPr>
            <a:grpSpLocks/>
          </p:cNvGrpSpPr>
          <p:nvPr/>
        </p:nvGrpSpPr>
        <p:grpSpPr bwMode="auto">
          <a:xfrm>
            <a:off x="357188" y="1357313"/>
            <a:ext cx="8509000" cy="4321175"/>
            <a:chOff x="357158" y="1484298"/>
            <a:chExt cx="8543139" cy="4321175"/>
          </a:xfrm>
        </p:grpSpPr>
        <p:sp>
          <p:nvSpPr>
            <p:cNvPr id="7172" name="Oval 4"/>
            <p:cNvSpPr>
              <a:spLocks noChangeArrowheads="1"/>
            </p:cNvSpPr>
            <p:nvPr/>
          </p:nvSpPr>
          <p:spPr bwMode="auto">
            <a:xfrm>
              <a:off x="5675899" y="2781285"/>
              <a:ext cx="623203" cy="2233613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38100">
              <a:solidFill>
                <a:srgbClr val="0255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0726" name="Freeform 5"/>
            <p:cNvSpPr>
              <a:spLocks/>
            </p:cNvSpPr>
            <p:nvPr/>
          </p:nvSpPr>
          <p:spPr bwMode="auto">
            <a:xfrm>
              <a:off x="2606675" y="2781300"/>
              <a:ext cx="3381375" cy="957263"/>
            </a:xfrm>
            <a:custGeom>
              <a:avLst/>
              <a:gdLst>
                <a:gd name="T0" fmla="*/ 2147483646 w 2948"/>
                <a:gd name="T1" fmla="*/ 0 h 1270"/>
                <a:gd name="T2" fmla="*/ 2147483646 w 2948"/>
                <a:gd name="T3" fmla="*/ 2147483646 h 1270"/>
                <a:gd name="T4" fmla="*/ 0 w 2948"/>
                <a:gd name="T5" fmla="*/ 2147483646 h 1270"/>
                <a:gd name="T6" fmla="*/ 0 60000 65536"/>
                <a:gd name="T7" fmla="*/ 0 60000 65536"/>
                <a:gd name="T8" fmla="*/ 0 60000 65536"/>
                <a:gd name="T9" fmla="*/ 0 w 2948"/>
                <a:gd name="T10" fmla="*/ 0 h 1270"/>
                <a:gd name="T11" fmla="*/ 2948 w 2948"/>
                <a:gd name="T12" fmla="*/ 1270 h 1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8" h="1270">
                  <a:moveTo>
                    <a:pt x="2948" y="0"/>
                  </a:moveTo>
                  <a:cubicBezTo>
                    <a:pt x="2241" y="393"/>
                    <a:pt x="1534" y="786"/>
                    <a:pt x="1043" y="998"/>
                  </a:cubicBezTo>
                  <a:cubicBezTo>
                    <a:pt x="552" y="1210"/>
                    <a:pt x="276" y="1240"/>
                    <a:pt x="0" y="1270"/>
                  </a:cubicBezTo>
                </a:path>
              </a:pathLst>
            </a:custGeom>
            <a:noFill/>
            <a:ln w="38100">
              <a:solidFill>
                <a:srgbClr val="0255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0727" name="Freeform 6"/>
            <p:cNvSpPr>
              <a:spLocks/>
            </p:cNvSpPr>
            <p:nvPr/>
          </p:nvSpPr>
          <p:spPr bwMode="auto">
            <a:xfrm flipV="1">
              <a:off x="2606675" y="4057650"/>
              <a:ext cx="3381375" cy="955675"/>
            </a:xfrm>
            <a:custGeom>
              <a:avLst/>
              <a:gdLst>
                <a:gd name="T0" fmla="*/ 2147483646 w 2948"/>
                <a:gd name="T1" fmla="*/ 0 h 1270"/>
                <a:gd name="T2" fmla="*/ 2147483646 w 2948"/>
                <a:gd name="T3" fmla="*/ 2147483646 h 1270"/>
                <a:gd name="T4" fmla="*/ 0 w 2948"/>
                <a:gd name="T5" fmla="*/ 2147483646 h 1270"/>
                <a:gd name="T6" fmla="*/ 0 60000 65536"/>
                <a:gd name="T7" fmla="*/ 0 60000 65536"/>
                <a:gd name="T8" fmla="*/ 0 60000 65536"/>
                <a:gd name="T9" fmla="*/ 0 w 2948"/>
                <a:gd name="T10" fmla="*/ 0 h 1270"/>
                <a:gd name="T11" fmla="*/ 2948 w 2948"/>
                <a:gd name="T12" fmla="*/ 1270 h 12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8" h="1270">
                  <a:moveTo>
                    <a:pt x="2948" y="0"/>
                  </a:moveTo>
                  <a:cubicBezTo>
                    <a:pt x="2241" y="393"/>
                    <a:pt x="1534" y="786"/>
                    <a:pt x="1043" y="998"/>
                  </a:cubicBezTo>
                  <a:cubicBezTo>
                    <a:pt x="552" y="1210"/>
                    <a:pt x="276" y="1240"/>
                    <a:pt x="0" y="1270"/>
                  </a:cubicBezTo>
                </a:path>
              </a:pathLst>
            </a:custGeom>
            <a:noFill/>
            <a:ln w="38100">
              <a:solidFill>
                <a:srgbClr val="0255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0728" name="Freeform 7"/>
            <p:cNvSpPr>
              <a:spLocks/>
            </p:cNvSpPr>
            <p:nvPr/>
          </p:nvSpPr>
          <p:spPr bwMode="auto">
            <a:xfrm>
              <a:off x="2555875" y="3738563"/>
              <a:ext cx="50800" cy="319087"/>
            </a:xfrm>
            <a:custGeom>
              <a:avLst/>
              <a:gdLst>
                <a:gd name="T0" fmla="*/ 2147483646 w 91"/>
                <a:gd name="T1" fmla="*/ 0 h 272"/>
                <a:gd name="T2" fmla="*/ 0 w 91"/>
                <a:gd name="T3" fmla="*/ 2147483646 h 272"/>
                <a:gd name="T4" fmla="*/ 2147483646 w 91"/>
                <a:gd name="T5" fmla="*/ 2147483646 h 272"/>
                <a:gd name="T6" fmla="*/ 0 60000 65536"/>
                <a:gd name="T7" fmla="*/ 0 60000 65536"/>
                <a:gd name="T8" fmla="*/ 0 60000 65536"/>
                <a:gd name="T9" fmla="*/ 0 w 91"/>
                <a:gd name="T10" fmla="*/ 0 h 272"/>
                <a:gd name="T11" fmla="*/ 91 w 91"/>
                <a:gd name="T12" fmla="*/ 272 h 2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72">
                  <a:moveTo>
                    <a:pt x="91" y="0"/>
                  </a:moveTo>
                  <a:cubicBezTo>
                    <a:pt x="45" y="45"/>
                    <a:pt x="0" y="91"/>
                    <a:pt x="0" y="136"/>
                  </a:cubicBezTo>
                  <a:cubicBezTo>
                    <a:pt x="0" y="181"/>
                    <a:pt x="76" y="249"/>
                    <a:pt x="91" y="272"/>
                  </a:cubicBezTo>
                </a:path>
              </a:pathLst>
            </a:custGeom>
            <a:noFill/>
            <a:ln w="38100">
              <a:solidFill>
                <a:srgbClr val="0255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pic>
          <p:nvPicPr>
            <p:cNvPr id="3072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3714752"/>
              <a:ext cx="2303462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835" y="1484298"/>
              <a:ext cx="2303462" cy="432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Text Box 10"/>
            <p:cNvSpPr txBox="1">
              <a:spLocks noChangeArrowheads="1"/>
            </p:cNvSpPr>
            <p:nvPr/>
          </p:nvSpPr>
          <p:spPr bwMode="auto">
            <a:xfrm>
              <a:off x="769709" y="4425950"/>
              <a:ext cx="1871662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>
                  <a:cs typeface="Arial" panose="020B0604020202020204" pitchFamily="34" charset="0"/>
                </a:rPr>
                <a:t>Inputs and parameter estimates</a:t>
              </a:r>
            </a:p>
          </p:txBody>
        </p:sp>
        <p:sp>
          <p:nvSpPr>
            <p:cNvPr id="30732" name="Text Box 11"/>
            <p:cNvSpPr txBox="1">
              <a:spLocks noChangeArrowheads="1"/>
            </p:cNvSpPr>
            <p:nvPr/>
          </p:nvSpPr>
          <p:spPr bwMode="auto">
            <a:xfrm>
              <a:off x="6912742" y="4811698"/>
              <a:ext cx="1879172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>
                  <a:cs typeface="Arial" panose="020B0604020202020204" pitchFamily="34" charset="0"/>
                </a:rPr>
                <a:t>Risk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 dirty="0">
                  <a:cs typeface="Arial" panose="020B0604020202020204" pitchFamily="34" charset="0"/>
                </a:rPr>
                <a:t>DR/FPR/SPR</a:t>
              </a: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30733" name="Text Box 12"/>
            <p:cNvSpPr txBox="1">
              <a:spLocks noChangeArrowheads="1"/>
            </p:cNvSpPr>
            <p:nvPr/>
          </p:nvSpPr>
          <p:spPr bwMode="auto">
            <a:xfrm>
              <a:off x="3492500" y="3644900"/>
              <a:ext cx="19431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 dirty="0">
                <a:cs typeface="Arial" panose="020B0604020202020204" pitchFamily="34" charset="0"/>
              </a:endParaRPr>
            </a:p>
          </p:txBody>
        </p:sp>
        <p:sp>
          <p:nvSpPr>
            <p:cNvPr id="7181" name="Text Box 13"/>
            <p:cNvSpPr txBox="1">
              <a:spLocks noChangeArrowheads="1"/>
            </p:cNvSpPr>
            <p:nvPr/>
          </p:nvSpPr>
          <p:spPr bwMode="auto">
            <a:xfrm>
              <a:off x="3635746" y="3644885"/>
              <a:ext cx="1656031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sz="28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cs typeface="Arial" charset="0"/>
                </a:rPr>
                <a:t>Process</a:t>
              </a:r>
            </a:p>
          </p:txBody>
        </p: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85750" y="571500"/>
            <a:ext cx="857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25599"/>
                </a:solidFill>
                <a:latin typeface="+mn-lt"/>
                <a:cs typeface="Arial" charset="0"/>
              </a:rPr>
              <a:t>Amplification of errors</a:t>
            </a:r>
          </a:p>
        </p:txBody>
      </p:sp>
      <p:sp>
        <p:nvSpPr>
          <p:cNvPr id="30724" name="AutoShape 13"/>
          <p:cNvSpPr>
            <a:spLocks noChangeAspect="1" noChangeArrowheads="1"/>
          </p:cNvSpPr>
          <p:nvPr/>
        </p:nvSpPr>
        <p:spPr bwMode="auto">
          <a:xfrm>
            <a:off x="395288" y="3789363"/>
            <a:ext cx="23034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539750" y="43180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25599"/>
                </a:solidFill>
                <a:latin typeface="+mn-lt"/>
              </a:rPr>
              <a:t>Standardisation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714375" y="1841500"/>
            <a:ext cx="771525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A1C6FD"/>
              </a:buClr>
              <a:buFontTx/>
              <a:buChar char="•"/>
            </a:pPr>
            <a:r>
              <a:rPr lang="en-GB" altLang="en-US" sz="2400" dirty="0"/>
              <a:t>MoM values should be centred on 1.0 when viewed together, by gestation, by weight, by smoking status, by ethnicity …</a:t>
            </a:r>
            <a:br>
              <a:rPr lang="en-GB" altLang="en-US" sz="2400" dirty="0"/>
            </a:br>
            <a:endParaRPr lang="en-GB" altLang="en-US" sz="2400" dirty="0"/>
          </a:p>
          <a:p>
            <a:pPr eaLnBrk="1" hangingPunct="1">
              <a:lnSpc>
                <a:spcPct val="80000"/>
              </a:lnSpc>
              <a:buClr>
                <a:srgbClr val="A1C6FD"/>
              </a:buClr>
              <a:buFontTx/>
              <a:buChar char="•"/>
            </a:pPr>
            <a:r>
              <a:rPr lang="en-GB" altLang="en-US" sz="2400" dirty="0"/>
              <a:t>What if this is not true?</a:t>
            </a:r>
            <a:br>
              <a:rPr lang="en-GB" altLang="en-US" sz="2400" dirty="0"/>
            </a:br>
            <a:endParaRPr lang="en-GB" altLang="en-US" sz="2400" dirty="0"/>
          </a:p>
          <a:p>
            <a:pPr eaLnBrk="1" hangingPunct="1">
              <a:lnSpc>
                <a:spcPct val="80000"/>
              </a:lnSpc>
              <a:buClr>
                <a:srgbClr val="A1C6FD"/>
              </a:buClr>
              <a:buFontTx/>
              <a:buChar char="•"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GB" altLang="en-US" sz="2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5736" y="55935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/>
          </p:cNvSpPr>
          <p:nvPr/>
        </p:nvSpPr>
        <p:spPr bwMode="auto">
          <a:xfrm>
            <a:off x="471488" y="608013"/>
            <a:ext cx="86725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dirty="0">
              <a:solidFill>
                <a:srgbClr val="0255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25599"/>
                </a:solidFill>
                <a:latin typeface="+mn-lt"/>
              </a:rPr>
              <a:t>Effects of bias – biochemistry</a:t>
            </a:r>
            <a:endParaRPr lang="en-GB" sz="2000" dirty="0">
              <a:solidFill>
                <a:srgbClr val="025599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255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(NT and </a:t>
            </a:r>
            <a:r>
              <a:rPr lang="en-GB" sz="2000" b="1" dirty="0">
                <a:solidFill>
                  <a:srgbClr val="025599"/>
                </a:solidFill>
                <a:cs typeface="Arial" pitchFamily="34" charset="0"/>
              </a:rPr>
              <a:t>biochemistry at 12 weeks risk cut-off 1 in 100 at time of test)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dirty="0">
              <a:solidFill>
                <a:srgbClr val="0255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400" dirty="0">
              <a:solidFill>
                <a:srgbClr val="0255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1214438" y="5929313"/>
            <a:ext cx="6715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omic Sans MS" panose="030F0702030302020204" pitchFamily="66" charset="0"/>
              </a:rPr>
              <a:t>A  27% increase in SPR with 70 more ‘positive’ results per 10,000 screening tests than expected. </a:t>
            </a:r>
          </a:p>
        </p:txBody>
      </p:sp>
      <p:sp>
        <p:nvSpPr>
          <p:cNvPr id="32772" name="Rounded Rectangle 4"/>
          <p:cNvSpPr>
            <a:spLocks noChangeArrowheads="1"/>
          </p:cNvSpPr>
          <p:nvPr/>
        </p:nvSpPr>
        <p:spPr bwMode="auto">
          <a:xfrm>
            <a:off x="1695450" y="2695575"/>
            <a:ext cx="5705475" cy="3905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277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571625"/>
            <a:ext cx="642937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715" y="61523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85813" y="4071938"/>
            <a:ext cx="7429500" cy="1587"/>
          </a:xfrm>
          <a:prstGeom prst="line">
            <a:avLst/>
          </a:prstGeom>
          <a:ln w="425450" cmpd="sng">
            <a:solidFill>
              <a:schemeClr val="tx2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Title 1"/>
          <p:cNvSpPr>
            <a:spLocks/>
          </p:cNvSpPr>
          <p:nvPr/>
        </p:nvSpPr>
        <p:spPr bwMode="auto">
          <a:xfrm>
            <a:off x="0" y="1428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dirty="0">
                <a:solidFill>
                  <a:srgbClr val="0070C0"/>
                </a:solidFill>
                <a:latin typeface="+mn-lt"/>
              </a:rPr>
              <a:t>Effects of bias - NT</a:t>
            </a:r>
            <a:endParaRPr lang="en-US" sz="440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5813" y="3355975"/>
            <a:ext cx="7429500" cy="1588"/>
          </a:xfrm>
          <a:prstGeom prst="line">
            <a:avLst/>
          </a:prstGeom>
          <a:ln w="349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57250" y="4857750"/>
            <a:ext cx="7429500" cy="1588"/>
          </a:xfrm>
          <a:prstGeom prst="line">
            <a:avLst/>
          </a:prstGeom>
          <a:ln w="349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894" name="Group 11"/>
          <p:cNvGrpSpPr>
            <a:grpSpLocks noChangeAspect="1"/>
          </p:cNvGrpSpPr>
          <p:nvPr/>
        </p:nvGrpSpPr>
        <p:grpSpPr bwMode="auto">
          <a:xfrm>
            <a:off x="785813" y="1214438"/>
            <a:ext cx="7429500" cy="5137150"/>
            <a:chOff x="495" y="810"/>
            <a:chExt cx="4680" cy="3236"/>
          </a:xfrm>
        </p:grpSpPr>
        <p:sp>
          <p:nvSpPr>
            <p:cNvPr id="37895" name="AutoShape 10"/>
            <p:cNvSpPr>
              <a:spLocks noChangeAspect="1" noChangeArrowheads="1"/>
            </p:cNvSpPr>
            <p:nvPr/>
          </p:nvSpPr>
          <p:spPr bwMode="auto">
            <a:xfrm>
              <a:off x="900" y="810"/>
              <a:ext cx="3870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37896" name="Rectangle 12"/>
            <p:cNvSpPr>
              <a:spLocks noChangeArrowheads="1"/>
            </p:cNvSpPr>
            <p:nvPr/>
          </p:nvSpPr>
          <p:spPr bwMode="auto">
            <a:xfrm>
              <a:off x="913" y="838"/>
              <a:ext cx="124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70C0"/>
                  </a:solidFill>
                </a:rPr>
                <a:t>Bias (mm)</a:t>
              </a:r>
              <a:endParaRPr lang="en-US" altLang="en-US" sz="1800" dirty="0"/>
            </a:p>
          </p:txBody>
        </p:sp>
        <p:sp>
          <p:nvSpPr>
            <p:cNvPr id="37897" name="Rectangle 13"/>
            <p:cNvSpPr>
              <a:spLocks noChangeArrowheads="1"/>
            </p:cNvSpPr>
            <p:nvPr/>
          </p:nvSpPr>
          <p:spPr bwMode="auto">
            <a:xfrm>
              <a:off x="2589" y="838"/>
              <a:ext cx="51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70C0"/>
                  </a:solidFill>
                </a:rPr>
                <a:t>FPR</a:t>
              </a:r>
              <a:endParaRPr lang="en-US" altLang="en-US" sz="1800" dirty="0"/>
            </a:p>
          </p:txBody>
        </p:sp>
        <p:sp>
          <p:nvSpPr>
            <p:cNvPr id="37898" name="Rectangle 14"/>
            <p:cNvSpPr>
              <a:spLocks noChangeArrowheads="1"/>
            </p:cNvSpPr>
            <p:nvPr/>
          </p:nvSpPr>
          <p:spPr bwMode="auto">
            <a:xfrm>
              <a:off x="3936" y="838"/>
              <a:ext cx="37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70C0"/>
                  </a:solidFill>
                </a:rPr>
                <a:t>DR</a:t>
              </a:r>
              <a:endParaRPr lang="en-US" altLang="en-US" sz="1800" dirty="0"/>
            </a:p>
          </p:txBody>
        </p:sp>
        <p:sp>
          <p:nvSpPr>
            <p:cNvPr id="37899" name="Rectangle 15"/>
            <p:cNvSpPr>
              <a:spLocks noChangeArrowheads="1"/>
            </p:cNvSpPr>
            <p:nvPr/>
          </p:nvSpPr>
          <p:spPr bwMode="auto">
            <a:xfrm>
              <a:off x="1494" y="1178"/>
              <a:ext cx="55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-0.4</a:t>
              </a:r>
              <a:endParaRPr lang="en-US" altLang="en-US" sz="1800" dirty="0"/>
            </a:p>
          </p:txBody>
        </p:sp>
        <p:sp>
          <p:nvSpPr>
            <p:cNvPr id="37900" name="Rectangle 16"/>
            <p:cNvSpPr>
              <a:spLocks noChangeArrowheads="1"/>
            </p:cNvSpPr>
            <p:nvPr/>
          </p:nvSpPr>
          <p:spPr bwMode="auto">
            <a:xfrm>
              <a:off x="2610" y="1178"/>
              <a:ext cx="58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1.8%</a:t>
              </a:r>
              <a:endParaRPr lang="en-US" altLang="en-US" sz="1800" dirty="0"/>
            </a:p>
          </p:txBody>
        </p:sp>
        <p:sp>
          <p:nvSpPr>
            <p:cNvPr id="37901" name="Rectangle 17"/>
            <p:cNvSpPr>
              <a:spLocks noChangeArrowheads="1"/>
            </p:cNvSpPr>
            <p:nvPr/>
          </p:nvSpPr>
          <p:spPr bwMode="auto">
            <a:xfrm>
              <a:off x="3972" y="1178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79%</a:t>
              </a:r>
              <a:endParaRPr lang="en-US" altLang="en-US" sz="1800" dirty="0"/>
            </a:p>
          </p:txBody>
        </p:sp>
        <p:sp>
          <p:nvSpPr>
            <p:cNvPr id="37902" name="Rectangle 18"/>
            <p:cNvSpPr>
              <a:spLocks noChangeArrowheads="1"/>
            </p:cNvSpPr>
            <p:nvPr/>
          </p:nvSpPr>
          <p:spPr bwMode="auto">
            <a:xfrm>
              <a:off x="1494" y="1493"/>
              <a:ext cx="55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-0.3</a:t>
              </a:r>
              <a:endParaRPr lang="en-US" altLang="en-US" sz="1800" dirty="0"/>
            </a:p>
          </p:txBody>
        </p:sp>
        <p:sp>
          <p:nvSpPr>
            <p:cNvPr id="37903" name="Rectangle 19"/>
            <p:cNvSpPr>
              <a:spLocks noChangeArrowheads="1"/>
            </p:cNvSpPr>
            <p:nvPr/>
          </p:nvSpPr>
          <p:spPr bwMode="auto">
            <a:xfrm>
              <a:off x="2625" y="1493"/>
              <a:ext cx="589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1.9%</a:t>
              </a:r>
              <a:endParaRPr lang="en-US" altLang="en-US" sz="1800" dirty="0"/>
            </a:p>
          </p:txBody>
        </p:sp>
        <p:sp>
          <p:nvSpPr>
            <p:cNvPr id="37904" name="Rectangle 20"/>
            <p:cNvSpPr>
              <a:spLocks noChangeArrowheads="1"/>
            </p:cNvSpPr>
            <p:nvPr/>
          </p:nvSpPr>
          <p:spPr bwMode="auto">
            <a:xfrm>
              <a:off x="3972" y="1493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80%</a:t>
              </a:r>
              <a:endParaRPr lang="en-US" altLang="en-US" sz="1800" dirty="0"/>
            </a:p>
          </p:txBody>
        </p:sp>
        <p:sp>
          <p:nvSpPr>
            <p:cNvPr id="37905" name="Rectangle 21"/>
            <p:cNvSpPr>
              <a:spLocks noChangeArrowheads="1"/>
            </p:cNvSpPr>
            <p:nvPr/>
          </p:nvSpPr>
          <p:spPr bwMode="auto">
            <a:xfrm>
              <a:off x="1494" y="1807"/>
              <a:ext cx="55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-0.2</a:t>
              </a:r>
              <a:endParaRPr lang="en-US" altLang="en-US" sz="1800" dirty="0"/>
            </a:p>
          </p:txBody>
        </p:sp>
        <p:sp>
          <p:nvSpPr>
            <p:cNvPr id="37906" name="Rectangle 22"/>
            <p:cNvSpPr>
              <a:spLocks noChangeArrowheads="1"/>
            </p:cNvSpPr>
            <p:nvPr/>
          </p:nvSpPr>
          <p:spPr bwMode="auto">
            <a:xfrm>
              <a:off x="2625" y="1807"/>
              <a:ext cx="69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2.0%</a:t>
              </a:r>
              <a:endParaRPr lang="en-US" altLang="en-US" sz="1800" dirty="0"/>
            </a:p>
          </p:txBody>
        </p:sp>
        <p:sp>
          <p:nvSpPr>
            <p:cNvPr id="37907" name="Rectangle 23"/>
            <p:cNvSpPr>
              <a:spLocks noChangeArrowheads="1"/>
            </p:cNvSpPr>
            <p:nvPr/>
          </p:nvSpPr>
          <p:spPr bwMode="auto">
            <a:xfrm>
              <a:off x="3972" y="1807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82%</a:t>
              </a:r>
              <a:endParaRPr lang="en-US" altLang="en-US" sz="1800" dirty="0"/>
            </a:p>
          </p:txBody>
        </p:sp>
        <p:sp>
          <p:nvSpPr>
            <p:cNvPr id="37908" name="Rectangle 24"/>
            <p:cNvSpPr>
              <a:spLocks noChangeArrowheads="1"/>
            </p:cNvSpPr>
            <p:nvPr/>
          </p:nvSpPr>
          <p:spPr bwMode="auto">
            <a:xfrm>
              <a:off x="1494" y="2121"/>
              <a:ext cx="55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-0.1</a:t>
              </a:r>
              <a:endParaRPr lang="en-US" altLang="en-US" sz="1800" dirty="0"/>
            </a:p>
          </p:txBody>
        </p:sp>
        <p:sp>
          <p:nvSpPr>
            <p:cNvPr id="37909" name="Rectangle 25"/>
            <p:cNvSpPr>
              <a:spLocks noChangeArrowheads="1"/>
            </p:cNvSpPr>
            <p:nvPr/>
          </p:nvSpPr>
          <p:spPr bwMode="auto">
            <a:xfrm>
              <a:off x="2625" y="2121"/>
              <a:ext cx="69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2.2%</a:t>
              </a:r>
              <a:endParaRPr lang="en-US" altLang="en-US" sz="1800" dirty="0"/>
            </a:p>
          </p:txBody>
        </p:sp>
        <p:sp>
          <p:nvSpPr>
            <p:cNvPr id="37910" name="Rectangle 26"/>
            <p:cNvSpPr>
              <a:spLocks noChangeArrowheads="1"/>
            </p:cNvSpPr>
            <p:nvPr/>
          </p:nvSpPr>
          <p:spPr bwMode="auto">
            <a:xfrm>
              <a:off x="3972" y="2121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83%</a:t>
              </a:r>
              <a:endParaRPr lang="en-US" altLang="en-US" sz="1800" dirty="0"/>
            </a:p>
          </p:txBody>
        </p:sp>
        <p:sp>
          <p:nvSpPr>
            <p:cNvPr id="37911" name="Rectangle 27"/>
            <p:cNvSpPr>
              <a:spLocks noChangeArrowheads="1"/>
            </p:cNvSpPr>
            <p:nvPr/>
          </p:nvSpPr>
          <p:spPr bwMode="auto">
            <a:xfrm>
              <a:off x="1793" y="2426"/>
              <a:ext cx="263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0</a:t>
              </a:r>
              <a:endParaRPr lang="en-US" altLang="en-US" sz="1800" dirty="0"/>
            </a:p>
          </p:txBody>
        </p:sp>
        <p:sp>
          <p:nvSpPr>
            <p:cNvPr id="37912" name="Rectangle 28"/>
            <p:cNvSpPr>
              <a:spLocks noChangeArrowheads="1"/>
            </p:cNvSpPr>
            <p:nvPr/>
          </p:nvSpPr>
          <p:spPr bwMode="auto">
            <a:xfrm>
              <a:off x="2628" y="2426"/>
              <a:ext cx="70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2.6%</a:t>
              </a:r>
              <a:endParaRPr lang="en-US" altLang="en-US" sz="1800" dirty="0"/>
            </a:p>
          </p:txBody>
        </p:sp>
        <p:sp>
          <p:nvSpPr>
            <p:cNvPr id="37913" name="Rectangle 29"/>
            <p:cNvSpPr>
              <a:spLocks noChangeArrowheads="1"/>
            </p:cNvSpPr>
            <p:nvPr/>
          </p:nvSpPr>
          <p:spPr bwMode="auto">
            <a:xfrm>
              <a:off x="3974" y="2426"/>
              <a:ext cx="635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solidFill>
                    <a:srgbClr val="000000"/>
                  </a:solidFill>
                </a:rPr>
                <a:t>85%</a:t>
              </a:r>
              <a:endParaRPr lang="en-US" altLang="en-US" sz="1800" dirty="0"/>
            </a:p>
          </p:txBody>
        </p:sp>
        <p:sp>
          <p:nvSpPr>
            <p:cNvPr id="37914" name="Rectangle 30"/>
            <p:cNvSpPr>
              <a:spLocks noChangeArrowheads="1"/>
            </p:cNvSpPr>
            <p:nvPr/>
          </p:nvSpPr>
          <p:spPr bwMode="auto">
            <a:xfrm>
              <a:off x="1578" y="2766"/>
              <a:ext cx="46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0.1</a:t>
              </a:r>
              <a:endParaRPr lang="en-US" altLang="en-US" sz="1800" dirty="0"/>
            </a:p>
          </p:txBody>
        </p:sp>
        <p:sp>
          <p:nvSpPr>
            <p:cNvPr id="37915" name="Rectangle 31"/>
            <p:cNvSpPr>
              <a:spLocks noChangeArrowheads="1"/>
            </p:cNvSpPr>
            <p:nvPr/>
          </p:nvSpPr>
          <p:spPr bwMode="auto">
            <a:xfrm>
              <a:off x="2625" y="2766"/>
              <a:ext cx="69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3.1%</a:t>
              </a:r>
              <a:endParaRPr lang="en-US" altLang="en-US" sz="1800" dirty="0"/>
            </a:p>
          </p:txBody>
        </p:sp>
        <p:sp>
          <p:nvSpPr>
            <p:cNvPr id="37916" name="Rectangle 32"/>
            <p:cNvSpPr>
              <a:spLocks noChangeArrowheads="1"/>
            </p:cNvSpPr>
            <p:nvPr/>
          </p:nvSpPr>
          <p:spPr bwMode="auto">
            <a:xfrm>
              <a:off x="3972" y="2766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86%</a:t>
              </a:r>
              <a:endParaRPr lang="en-US" altLang="en-US" sz="1800" dirty="0"/>
            </a:p>
          </p:txBody>
        </p:sp>
        <p:sp>
          <p:nvSpPr>
            <p:cNvPr id="37917" name="Rectangle 33"/>
            <p:cNvSpPr>
              <a:spLocks noChangeArrowheads="1"/>
            </p:cNvSpPr>
            <p:nvPr/>
          </p:nvSpPr>
          <p:spPr bwMode="auto">
            <a:xfrm>
              <a:off x="1578" y="3080"/>
              <a:ext cx="46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0.2</a:t>
              </a:r>
              <a:endParaRPr lang="en-US" altLang="en-US" sz="1800" dirty="0"/>
            </a:p>
          </p:txBody>
        </p:sp>
        <p:sp>
          <p:nvSpPr>
            <p:cNvPr id="37918" name="Rectangle 34"/>
            <p:cNvSpPr>
              <a:spLocks noChangeArrowheads="1"/>
            </p:cNvSpPr>
            <p:nvPr/>
          </p:nvSpPr>
          <p:spPr bwMode="auto">
            <a:xfrm>
              <a:off x="2625" y="3080"/>
              <a:ext cx="69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3.7%</a:t>
              </a:r>
              <a:endParaRPr lang="en-US" altLang="en-US" sz="1800" dirty="0"/>
            </a:p>
          </p:txBody>
        </p:sp>
        <p:sp>
          <p:nvSpPr>
            <p:cNvPr id="37919" name="Rectangle 35"/>
            <p:cNvSpPr>
              <a:spLocks noChangeArrowheads="1"/>
            </p:cNvSpPr>
            <p:nvPr/>
          </p:nvSpPr>
          <p:spPr bwMode="auto">
            <a:xfrm>
              <a:off x="3972" y="3080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87%</a:t>
              </a:r>
              <a:endParaRPr lang="en-US" altLang="en-US" sz="1800" dirty="0"/>
            </a:p>
          </p:txBody>
        </p:sp>
        <p:sp>
          <p:nvSpPr>
            <p:cNvPr id="37920" name="Rectangle 36"/>
            <p:cNvSpPr>
              <a:spLocks noChangeArrowheads="1"/>
            </p:cNvSpPr>
            <p:nvPr/>
          </p:nvSpPr>
          <p:spPr bwMode="auto">
            <a:xfrm>
              <a:off x="1578" y="3394"/>
              <a:ext cx="46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0.3</a:t>
              </a:r>
              <a:endParaRPr lang="en-US" altLang="en-US" sz="1800" dirty="0"/>
            </a:p>
          </p:txBody>
        </p:sp>
        <p:sp>
          <p:nvSpPr>
            <p:cNvPr id="37921" name="Rectangle 37"/>
            <p:cNvSpPr>
              <a:spLocks noChangeArrowheads="1"/>
            </p:cNvSpPr>
            <p:nvPr/>
          </p:nvSpPr>
          <p:spPr bwMode="auto">
            <a:xfrm>
              <a:off x="2625" y="3394"/>
              <a:ext cx="69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4.6%</a:t>
              </a:r>
              <a:endParaRPr lang="en-US" altLang="en-US" sz="1800" dirty="0"/>
            </a:p>
          </p:txBody>
        </p:sp>
        <p:sp>
          <p:nvSpPr>
            <p:cNvPr id="37922" name="Rectangle 38"/>
            <p:cNvSpPr>
              <a:spLocks noChangeArrowheads="1"/>
            </p:cNvSpPr>
            <p:nvPr/>
          </p:nvSpPr>
          <p:spPr bwMode="auto">
            <a:xfrm>
              <a:off x="3972" y="3394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88%</a:t>
              </a:r>
              <a:endParaRPr lang="en-US" altLang="en-US" sz="1800" dirty="0"/>
            </a:p>
          </p:txBody>
        </p:sp>
        <p:sp>
          <p:nvSpPr>
            <p:cNvPr id="37923" name="Rectangle 39"/>
            <p:cNvSpPr>
              <a:spLocks noChangeArrowheads="1"/>
            </p:cNvSpPr>
            <p:nvPr/>
          </p:nvSpPr>
          <p:spPr bwMode="auto">
            <a:xfrm>
              <a:off x="1578" y="3709"/>
              <a:ext cx="46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0.4</a:t>
              </a:r>
              <a:endParaRPr lang="en-US" altLang="en-US" sz="1800" dirty="0"/>
            </a:p>
          </p:txBody>
        </p:sp>
        <p:sp>
          <p:nvSpPr>
            <p:cNvPr id="37924" name="Rectangle 40"/>
            <p:cNvSpPr>
              <a:spLocks noChangeArrowheads="1"/>
            </p:cNvSpPr>
            <p:nvPr/>
          </p:nvSpPr>
          <p:spPr bwMode="auto">
            <a:xfrm>
              <a:off x="2625" y="3709"/>
              <a:ext cx="69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5.7%</a:t>
              </a:r>
              <a:endParaRPr lang="en-US" altLang="en-US" sz="1800" dirty="0"/>
            </a:p>
          </p:txBody>
        </p:sp>
        <p:sp>
          <p:nvSpPr>
            <p:cNvPr id="37925" name="Rectangle 41"/>
            <p:cNvSpPr>
              <a:spLocks noChangeArrowheads="1"/>
            </p:cNvSpPr>
            <p:nvPr/>
          </p:nvSpPr>
          <p:spPr bwMode="auto">
            <a:xfrm>
              <a:off x="3972" y="3709"/>
              <a:ext cx="6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</a:rPr>
                <a:t>90%</a:t>
              </a:r>
              <a:endParaRPr lang="en-US" altLang="en-US" sz="1800" dirty="0"/>
            </a:p>
          </p:txBody>
        </p:sp>
        <p:sp>
          <p:nvSpPr>
            <p:cNvPr id="37926" name="Line 42"/>
            <p:cNvSpPr>
              <a:spLocks noChangeShapeType="1"/>
            </p:cNvSpPr>
            <p:nvPr/>
          </p:nvSpPr>
          <p:spPr bwMode="auto">
            <a:xfrm>
              <a:off x="923" y="1153"/>
              <a:ext cx="38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927" name="Rectangle 43"/>
            <p:cNvSpPr>
              <a:spLocks noChangeArrowheads="1"/>
            </p:cNvSpPr>
            <p:nvPr/>
          </p:nvSpPr>
          <p:spPr bwMode="auto">
            <a:xfrm>
              <a:off x="495" y="1144"/>
              <a:ext cx="4680" cy="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37928" name="Line 44"/>
            <p:cNvSpPr>
              <a:spLocks noChangeShapeType="1"/>
            </p:cNvSpPr>
            <p:nvPr/>
          </p:nvSpPr>
          <p:spPr bwMode="auto">
            <a:xfrm>
              <a:off x="923" y="3998"/>
              <a:ext cx="38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7929" name="Rectangle 45"/>
            <p:cNvSpPr>
              <a:spLocks noChangeArrowheads="1"/>
            </p:cNvSpPr>
            <p:nvPr/>
          </p:nvSpPr>
          <p:spPr bwMode="auto">
            <a:xfrm>
              <a:off x="495" y="3998"/>
              <a:ext cx="4680" cy="2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681" y="59598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62877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7200" dirty="0" smtClean="0"/>
              <a:t>Crown rump length</a:t>
            </a:r>
            <a:endParaRPr lang="en-GB" sz="7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472" y="56790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0C10A6"/>
                </a:solidFill>
              </a:rPr>
              <a:t>The (near) perfect world of biochemistry</a:t>
            </a:r>
          </a:p>
        </p:txBody>
      </p:sp>
      <p:pic>
        <p:nvPicPr>
          <p:cNvPr id="4096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4" t="7281" r="5791" b="7129"/>
          <a:stretch>
            <a:fillRect/>
          </a:stretch>
        </p:blipFill>
        <p:spPr>
          <a:xfrm>
            <a:off x="3224213" y="1874838"/>
            <a:ext cx="5830887" cy="4498975"/>
          </a:xfrm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239838" y="1720850"/>
            <a:ext cx="210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395288" y="1536700"/>
            <a:ext cx="28813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/>
              <a:t>Median Standard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i="1" dirty="0"/>
              <a:t>The median MoM value for any sub-population defined by time period, gestational age, maternal weight, smoking status and ethnicity should lie within 5% of the target value of 1.</a:t>
            </a:r>
          </a:p>
        </p:txBody>
      </p:sp>
      <p:sp>
        <p:nvSpPr>
          <p:cNvPr id="40967" name="Rectangle 19"/>
          <p:cNvSpPr>
            <a:spLocks noChangeArrowheads="1"/>
          </p:cNvSpPr>
          <p:nvPr/>
        </p:nvSpPr>
        <p:spPr bwMode="auto">
          <a:xfrm>
            <a:off x="282575" y="1293813"/>
            <a:ext cx="3052763" cy="4413250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40968" name="Text Box 20"/>
          <p:cNvSpPr txBox="1">
            <a:spLocks noChangeArrowheads="1"/>
          </p:cNvSpPr>
          <p:nvPr/>
        </p:nvSpPr>
        <p:spPr bwMode="auto">
          <a:xfrm>
            <a:off x="5327650" y="1819275"/>
            <a:ext cx="3113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dirty="0">
                <a:solidFill>
                  <a:schemeClr val="hlink"/>
                </a:solidFill>
              </a:rPr>
              <a:t>Median MoM by gestation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3375" y="61856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-177800"/>
            <a:ext cx="5399087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val 4"/>
          <p:cNvSpPr>
            <a:spLocks noChangeArrowheads="1"/>
          </p:cNvSpPr>
          <p:nvPr/>
        </p:nvSpPr>
        <p:spPr bwMode="auto">
          <a:xfrm flipH="1">
            <a:off x="3376613" y="4948238"/>
            <a:ext cx="174625" cy="12493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3057525"/>
            <a:ext cx="5399087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Oval 9"/>
          <p:cNvSpPr>
            <a:spLocks noChangeArrowheads="1"/>
          </p:cNvSpPr>
          <p:nvPr/>
        </p:nvSpPr>
        <p:spPr bwMode="auto">
          <a:xfrm>
            <a:off x="4094163" y="3819525"/>
            <a:ext cx="368300" cy="12763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43014" name="Oval 10"/>
          <p:cNvSpPr>
            <a:spLocks noChangeArrowheads="1"/>
          </p:cNvSpPr>
          <p:nvPr/>
        </p:nvSpPr>
        <p:spPr bwMode="auto">
          <a:xfrm flipH="1">
            <a:off x="3373438" y="68263"/>
            <a:ext cx="174625" cy="12493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43015" name="Oval 11"/>
          <p:cNvSpPr>
            <a:spLocks noChangeArrowheads="1"/>
          </p:cNvSpPr>
          <p:nvPr/>
        </p:nvSpPr>
        <p:spPr bwMode="auto">
          <a:xfrm>
            <a:off x="4073525" y="1414463"/>
            <a:ext cx="368300" cy="12763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6788" y="550261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9320</TotalTime>
  <Words>851</Words>
  <Application>Microsoft Office PowerPoint</Application>
  <PresentationFormat>On-screen Show (4:3)</PresentationFormat>
  <Paragraphs>158</Paragraphs>
  <Slides>17</Slides>
  <Notes>17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Symbol</vt:lpstr>
      <vt:lpstr>Office Theme</vt:lpstr>
      <vt:lpstr>Combined test QA: What , why and  how?</vt:lpstr>
      <vt:lpstr>Why : the effect of errors on the screening program</vt:lpstr>
      <vt:lpstr>PowerPoint Presentation</vt:lpstr>
      <vt:lpstr>PowerPoint Presentation</vt:lpstr>
      <vt:lpstr>PowerPoint Presentation</vt:lpstr>
      <vt:lpstr>PowerPoint Presentation</vt:lpstr>
      <vt:lpstr>Crown rump length</vt:lpstr>
      <vt:lpstr>The (near) perfect world of biochemistry</vt:lpstr>
      <vt:lpstr>PowerPoint Presentation</vt:lpstr>
      <vt:lpstr>Operator effects on biochemistry</vt:lpstr>
      <vt:lpstr>PowerPoint Presentation</vt:lpstr>
      <vt:lpstr>PAPP-A by gestation</vt:lpstr>
      <vt:lpstr>PAPP-A by gestation</vt:lpstr>
      <vt:lpstr>PAPP-A by gestation</vt:lpstr>
      <vt:lpstr>Free β-hCG by gestation</vt:lpstr>
      <vt:lpstr>PowerPoint Presentation</vt:lpstr>
      <vt:lpstr>How : An effective system of feedback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  Wright</dc:creator>
  <cp:lastModifiedBy>Leo</cp:lastModifiedBy>
  <cp:revision>138</cp:revision>
  <dcterms:created xsi:type="dcterms:W3CDTF">2010-11-01T11:35:00Z</dcterms:created>
  <dcterms:modified xsi:type="dcterms:W3CDTF">2016-03-01T20:53:39Z</dcterms:modified>
</cp:coreProperties>
</file>