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51" r:id="rId2"/>
    <p:sldId id="490" r:id="rId3"/>
    <p:sldId id="314" r:id="rId4"/>
    <p:sldId id="478" r:id="rId5"/>
    <p:sldId id="517" r:id="rId6"/>
    <p:sldId id="318" r:id="rId7"/>
    <p:sldId id="319" r:id="rId8"/>
    <p:sldId id="320" r:id="rId9"/>
    <p:sldId id="511" r:id="rId10"/>
    <p:sldId id="322" r:id="rId11"/>
    <p:sldId id="325" r:id="rId12"/>
    <p:sldId id="326" r:id="rId13"/>
    <p:sldId id="327" r:id="rId14"/>
    <p:sldId id="332" r:id="rId15"/>
    <p:sldId id="333" r:id="rId16"/>
    <p:sldId id="334" r:id="rId17"/>
    <p:sldId id="520" r:id="rId18"/>
    <p:sldId id="521" r:id="rId19"/>
    <p:sldId id="547" r:id="rId20"/>
    <p:sldId id="523" r:id="rId21"/>
    <p:sldId id="336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5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0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813996-8BDB-473E-A43B-D89386EAAF4B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B04CCC-4EDD-4DEF-9049-2AA1F59C7F0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252246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What: the process we are looking at (combined screening)</a:t>
            </a:r>
          </a:p>
          <a:p>
            <a:endParaRPr lang="en-GB" dirty="0"/>
          </a:p>
          <a:p>
            <a:r>
              <a:rPr lang="en-GB" dirty="0" smtClean="0"/>
              <a:t>Why: why we need QA</a:t>
            </a:r>
          </a:p>
          <a:p>
            <a:endParaRPr lang="en-GB" dirty="0"/>
          </a:p>
          <a:p>
            <a:r>
              <a:rPr lang="en-GB" dirty="0" smtClean="0"/>
              <a:t>How: a system of QA based on feedback and support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59875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we plot on the log scale, this is what we get.  </a:t>
            </a:r>
          </a:p>
          <a:p>
            <a:endParaRPr lang="en-GB" dirty="0"/>
          </a:p>
          <a:p>
            <a:r>
              <a:rPr lang="en-GB" dirty="0" smtClean="0"/>
              <a:t> 	Gaussian(normal) distributions!</a:t>
            </a:r>
          </a:p>
          <a:p>
            <a:endParaRPr lang="en-GB" dirty="0"/>
          </a:p>
          <a:p>
            <a:r>
              <a:rPr lang="en-GB" dirty="0" smtClean="0"/>
              <a:t>	Symmetric about m median of 1 with the same spread?</a:t>
            </a:r>
          </a:p>
          <a:p>
            <a:endParaRPr lang="en-GB" dirty="0"/>
          </a:p>
          <a:p>
            <a:r>
              <a:rPr lang="en-GB" dirty="0" smtClean="0"/>
              <a:t>	These log Gaussian distributions are used in the calculation of risks.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93351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what happens if we add points for trisomy 21 pregnancies.</a:t>
            </a:r>
          </a:p>
          <a:p>
            <a:endParaRPr lang="en-GB" dirty="0"/>
          </a:p>
          <a:p>
            <a:r>
              <a:rPr lang="en-GB" dirty="0" smtClean="0"/>
              <a:t>A tendency for MoM values that is more pronounced at earlier gestations.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6487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graph on the left is a plot of the median level of PAPP-A concentration. 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concentration is divided by this value to get a MoM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Look how fast median changes.  At early gestations it doubles.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What would happen if to the MoM if the gestation were out by one week?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Where do we get our estimate of gestation from?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Maternal weight also has an effect.  The graph on the right shows the effect of maternal weight.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graph goes through 1 at 69kg.  At 40kg it is around 1.6 and at 120kg it is about 0.5.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We need to correct for maternal weight. 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If we didn’t, what would happen.</a:t>
            </a: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6804" name="Header Placeholder 7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76805" name="Footer Placeholder 8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3722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Other things that affect PAPP-A are ethnicity and smoking.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What would happen if we failed to make adjustments for Afro-Caribbean ethnicity?</a:t>
            </a:r>
          </a:p>
        </p:txBody>
      </p:sp>
      <p:sp>
        <p:nvSpPr>
          <p:cNvPr id="77828" name="Header Placeholder 7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9478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Lets look at free beta hCG. 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8852" name="Header Placeholder 7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78853" name="Footer Placeholder 8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8094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9876" name="Header Placeholder 7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1685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08236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a graph showing the relationship between NT and CRL in a sample or 264 pregnancies with trisomy 21 and the same number of normal pregnancies.</a:t>
            </a:r>
          </a:p>
          <a:p>
            <a:endParaRPr lang="en-GB" dirty="0"/>
          </a:p>
          <a:p>
            <a:r>
              <a:rPr lang="en-GB" dirty="0" smtClean="0"/>
              <a:t>The blue curve is the FMF reference curve.</a:t>
            </a:r>
          </a:p>
          <a:p>
            <a:endParaRPr lang="en-GB" dirty="0"/>
          </a:p>
          <a:p>
            <a:r>
              <a:rPr lang="en-GB" dirty="0" smtClean="0"/>
              <a:t>You can see that NT can distinguish between unaffected and trisomy 21 pregnancies but like PAPP-A and free beta hCG its not perfect.  </a:t>
            </a:r>
          </a:p>
          <a:p>
            <a:endParaRPr lang="en-GB" dirty="0"/>
          </a:p>
          <a:p>
            <a:r>
              <a:rPr lang="en-GB" dirty="0" smtClean="0"/>
              <a:t>There are some trisomy 21 pregnancies that have low values of NT and look normal.</a:t>
            </a:r>
          </a:p>
          <a:p>
            <a:endParaRPr lang="en-GB" dirty="0"/>
          </a:p>
          <a:p>
            <a:r>
              <a:rPr lang="en-GB" dirty="0" smtClean="0"/>
              <a:t>There are some normal pregnancies that have large NTs.  </a:t>
            </a:r>
          </a:p>
          <a:p>
            <a:endParaRPr lang="en-GB" dirty="0"/>
          </a:p>
          <a:p>
            <a:r>
              <a:rPr lang="en-GB" dirty="0" smtClean="0"/>
              <a:t>The combined test attempts to get the best information by combining information of NT, PAPP-A and free beta hCG with maternal age.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499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shows the unaffected and trisomy 21 (red) data on equal numbers (264) pregnancies.</a:t>
            </a:r>
          </a:p>
          <a:p>
            <a:endParaRPr lang="en-GB" dirty="0"/>
          </a:p>
          <a:p>
            <a:r>
              <a:rPr lang="en-GB" dirty="0"/>
              <a:t>The blue curve is the FMF reference.</a:t>
            </a:r>
          </a:p>
          <a:p>
            <a:endParaRPr lang="en-GB" dirty="0"/>
          </a:p>
          <a:p>
            <a:r>
              <a:rPr lang="en-GB" dirty="0"/>
              <a:t>The grey curve is where the measurement of NT is neutral and doesn’t alter the risk from biochemistry and maternal age.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92280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shows the unaffected and trisomy 21 (red) data on equal numbers (264) pregnancies.</a:t>
            </a:r>
          </a:p>
          <a:p>
            <a:endParaRPr lang="en-GB" dirty="0"/>
          </a:p>
          <a:p>
            <a:r>
              <a:rPr lang="en-GB" dirty="0" smtClean="0"/>
              <a:t>The blue curve is the FMF reference.</a:t>
            </a:r>
          </a:p>
          <a:p>
            <a:endParaRPr lang="en-GB" dirty="0" smtClean="0"/>
          </a:p>
          <a:p>
            <a:r>
              <a:rPr lang="en-GB" dirty="0" smtClean="0"/>
              <a:t>The grey curve is where the measurement of NT is neutral and doesn’t alter the risk from biochemistry and maternal age.</a:t>
            </a:r>
          </a:p>
          <a:p>
            <a:endParaRPr lang="en-GB" dirty="0" smtClean="0"/>
          </a:p>
          <a:p>
            <a:r>
              <a:rPr lang="en-GB" dirty="0" smtClean="0"/>
              <a:t>On the red curve, the NT measurement doubles the risk.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5977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25580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shows the unaffected and trisomy 21 (red) data on equal numbers (264) pregnancies.</a:t>
            </a:r>
          </a:p>
          <a:p>
            <a:endParaRPr lang="en-GB" dirty="0"/>
          </a:p>
          <a:p>
            <a:r>
              <a:rPr lang="en-GB" dirty="0"/>
              <a:t>The blue curve is the FMF reference.</a:t>
            </a:r>
          </a:p>
          <a:p>
            <a:endParaRPr lang="en-GB" dirty="0"/>
          </a:p>
          <a:p>
            <a:r>
              <a:rPr lang="en-GB" dirty="0"/>
              <a:t>The grey curve is where the measurement of NT is neutral and doesn’t alter the risk from biochemistry and maternal age.</a:t>
            </a:r>
          </a:p>
          <a:p>
            <a:endParaRPr lang="en-GB" dirty="0"/>
          </a:p>
          <a:p>
            <a:r>
              <a:rPr lang="en-GB" dirty="0"/>
              <a:t>On the red curve, the NT measurement doubles the risk.</a:t>
            </a:r>
          </a:p>
          <a:p>
            <a:endParaRPr lang="en-GB" dirty="0"/>
          </a:p>
          <a:p>
            <a:r>
              <a:rPr lang="en-GB" dirty="0"/>
              <a:t>On the green curve, the NT measurement halves the risk.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56214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let’s investigate the effects of things that can go wrong in the process.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8808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43200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This is the process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Markers are standardized into Multiples of the Median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Using a probability model the MoM values are combined with a maternal age specific risk to form a posterior risk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This risk is compared to a pre-defined cut -off  to determine the outcome of the screening test +ve/-ve, increased risk/not increased risk …</a:t>
            </a:r>
          </a:p>
        </p:txBody>
      </p:sp>
    </p:spTree>
    <p:extLst>
      <p:ext uri="{BB962C8B-B14F-4D97-AF65-F5344CB8AC3E}">
        <p14:creationId xmlns:p14="http://schemas.microsoft.com/office/powerpoint/2010/main" val="2356975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In a perfect world the interpretation of makers would be simple.  Markers would depend only on the condition(s) screened for and nothing else.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In reality they depend on many other factors.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We have to some how untangle the information about the condition from these other things that affect the markers.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established approach is to standardize the markers into MoM values.</a:t>
            </a:r>
          </a:p>
        </p:txBody>
      </p:sp>
      <p:sp>
        <p:nvSpPr>
          <p:cNvPr id="75780" name="Header Placeholder 7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2596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Lets look at these MoM values.  To simplify things let’s pretend that the only factor that matters is gestational age.  </a:t>
            </a:r>
          </a:p>
          <a:p>
            <a:endParaRPr lang="en-GB" dirty="0"/>
          </a:p>
          <a:p>
            <a:r>
              <a:rPr lang="en-GB" dirty="0"/>
              <a:t>These histograms show the distribution of PAPP-A concentrations at three time points</a:t>
            </a:r>
          </a:p>
          <a:p>
            <a:endParaRPr lang="en-GB" dirty="0"/>
          </a:p>
          <a:p>
            <a:r>
              <a:rPr lang="en-GB" dirty="0"/>
              <a:t>From top to bottom, the middle of weeks 11, 12 and 13.</a:t>
            </a:r>
          </a:p>
          <a:p>
            <a:endParaRPr lang="en-GB" dirty="0"/>
          </a:p>
          <a:p>
            <a:r>
              <a:rPr lang="en-GB" dirty="0"/>
              <a:t>The distribution is different at different gestations; larger more spread out values at later gestations.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3852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Lets look at these MoM values.  To simplify things let’s pretend that the only factor that matters is gestational age.  </a:t>
            </a:r>
          </a:p>
          <a:p>
            <a:endParaRPr lang="en-GB" dirty="0"/>
          </a:p>
          <a:p>
            <a:r>
              <a:rPr lang="en-GB" dirty="0" smtClean="0"/>
              <a:t>These histograms show the distribution of PAPP-A concentrations at three time points</a:t>
            </a:r>
          </a:p>
          <a:p>
            <a:endParaRPr lang="en-GB" dirty="0"/>
          </a:p>
          <a:p>
            <a:r>
              <a:rPr lang="en-GB" dirty="0" smtClean="0"/>
              <a:t>From top to bottom, the middle of weeks 11, 12 and 13.</a:t>
            </a:r>
          </a:p>
          <a:p>
            <a:endParaRPr lang="en-GB" dirty="0"/>
          </a:p>
          <a:p>
            <a:r>
              <a:rPr lang="en-GB" dirty="0" smtClean="0"/>
              <a:t>The distribution is different at different gestations; larger more spread out values at later gestations.  </a:t>
            </a:r>
          </a:p>
          <a:p>
            <a:endParaRPr lang="en-GB" dirty="0"/>
          </a:p>
          <a:p>
            <a:r>
              <a:rPr lang="en-GB" dirty="0" smtClean="0"/>
              <a:t>The red mark is the median (middle value).  It increases with gestation.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9346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we divide the concentration by the median, this is what we get.  </a:t>
            </a:r>
          </a:p>
          <a:p>
            <a:endParaRPr lang="en-GB" dirty="0"/>
          </a:p>
          <a:p>
            <a:r>
              <a:rPr lang="en-GB" dirty="0" smtClean="0"/>
              <a:t>A concentration that is half the level of the median gets a MoM value of 0.5.</a:t>
            </a:r>
          </a:p>
          <a:p>
            <a:endParaRPr lang="en-GB" dirty="0"/>
          </a:p>
          <a:p>
            <a:r>
              <a:rPr lang="en-GB" dirty="0" smtClean="0"/>
              <a:t>A concentration that is the same as the median has a MoM value of 1.</a:t>
            </a:r>
          </a:p>
          <a:p>
            <a:endParaRPr lang="en-GB" dirty="0"/>
          </a:p>
          <a:p>
            <a:r>
              <a:rPr lang="en-GB" dirty="0" smtClean="0"/>
              <a:t>A concentration that is twice the level of the median gets a MoM value of 2.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8602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we take the same data but plot the MoMs instead of the median this is what we get.</a:t>
            </a:r>
          </a:p>
          <a:p>
            <a:endParaRPr lang="en-GB" dirty="0"/>
          </a:p>
          <a:p>
            <a:r>
              <a:rPr lang="en-GB" dirty="0" smtClean="0"/>
              <a:t>	The distributions all have a median of 1 and they have more or less the 	same distribution.</a:t>
            </a:r>
          </a:p>
          <a:p>
            <a:endParaRPr lang="en-GB" dirty="0"/>
          </a:p>
          <a:p>
            <a:r>
              <a:rPr lang="en-GB" dirty="0" smtClean="0"/>
              <a:t>	We have removed the effect of gestation.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6070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444E5-F20F-4CCC-8A02-EED2C7A5F3DF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86EFE-7AF9-41F5-AB93-1A31A061C0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4927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DE474-DCBB-498E-A7F9-DE473B3690ED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DBA4-D69E-4B73-88C5-B98C67B4AF4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2185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586F-98CF-4A5B-B9FE-D6703B0EA8F8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5EE7-D0B5-4829-87E9-46BAB47CA93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970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2DAA-2CC5-4049-852A-1ADCFED8DCDA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0E41-F489-4E46-8921-590F3849193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8953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65BD7-DDCB-4073-BB07-9173BDA5EE6C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D14BC-86F5-466A-AE6E-45A33E638E3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0209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30A8E-B172-429E-AE70-2C78BDC542DC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C870-6615-4D3F-B12F-6CEA78D1944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8427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9F551-0FC0-4354-97DD-2AA5733C76CA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D6914-480A-4745-91B5-EF6ABB9FCE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292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6DF81-A933-44E9-99B9-799C6BE1C12E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74B03-A530-4538-9342-A3B50CC235C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9420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0141B-5830-444E-A347-FB9165FBC40C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0BB67-4D60-4EB2-8047-B74B301B967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7625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254DE-28B0-4947-AA16-2D21848903EE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FA139-DA31-44C7-9DFA-71FDF61841C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729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3277A-4E6C-4AE1-8560-8485AF6A79A7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AF64-E130-4A26-98CE-BF58E7FBC44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1291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F08289-344B-4323-BE2D-8B19D61933F1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7BE3A6-12F3-464F-B25C-72F7C903520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microsoft.com/office/2007/relationships/media" Target="../media/media11.m4a"/><Relationship Id="rId7" Type="http://schemas.openxmlformats.org/officeDocument/2006/relationships/image" Target="../media/image7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e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16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10" Type="http://schemas.openxmlformats.org/officeDocument/2006/relationships/image" Target="../media/image1.png"/><Relationship Id="rId4" Type="http://schemas.openxmlformats.org/officeDocument/2006/relationships/audio" Target="../media/media16.m4a"/><Relationship Id="rId9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827088" y="1069848"/>
            <a:ext cx="8020050" cy="3487865"/>
          </a:xfrm>
        </p:spPr>
        <p:txBody>
          <a:bodyPr/>
          <a:lstStyle/>
          <a:p>
            <a:pPr algn="l" eaLnBrk="1" hangingPunct="1"/>
            <a:r>
              <a:rPr lang="en-US" altLang="en-US" sz="4000" dirty="0" smtClean="0">
                <a:solidFill>
                  <a:srgbClr val="0C10A6"/>
                </a:solidFill>
              </a:rPr>
              <a:t>Combined test QA: What , why and  how?</a:t>
            </a:r>
            <a:endParaRPr lang="en-GB" altLang="en-US" sz="4000" dirty="0" smtClean="0">
              <a:solidFill>
                <a:srgbClr val="0C10A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15900"/>
            <a:ext cx="8280400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25599"/>
                </a:solidFill>
              </a:rPr>
              <a:t>Log (MoMs)</a:t>
            </a:r>
          </a:p>
        </p:txBody>
      </p:sp>
      <p:grpSp>
        <p:nvGrpSpPr>
          <p:cNvPr id="14340" name="Group 8"/>
          <p:cNvGrpSpPr>
            <a:grpSpLocks/>
          </p:cNvGrpSpPr>
          <p:nvPr/>
        </p:nvGrpSpPr>
        <p:grpSpPr bwMode="auto">
          <a:xfrm>
            <a:off x="6840538" y="1130300"/>
            <a:ext cx="1500187" cy="4525963"/>
            <a:chOff x="6840000" y="773622"/>
            <a:chExt cx="1500198" cy="4524905"/>
          </a:xfrm>
        </p:grpSpPr>
        <p:sp>
          <p:nvSpPr>
            <p:cNvPr id="14341" name="TextBox 4"/>
            <p:cNvSpPr txBox="1">
              <a:spLocks noChangeArrowheads="1"/>
            </p:cNvSpPr>
            <p:nvPr/>
          </p:nvSpPr>
          <p:spPr bwMode="auto">
            <a:xfrm>
              <a:off x="6840000" y="77362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11w+3d</a:t>
              </a:r>
            </a:p>
          </p:txBody>
        </p:sp>
        <p:sp>
          <p:nvSpPr>
            <p:cNvPr id="14342" name="TextBox 5"/>
            <p:cNvSpPr txBox="1">
              <a:spLocks noChangeArrowheads="1"/>
            </p:cNvSpPr>
            <p:nvPr/>
          </p:nvSpPr>
          <p:spPr bwMode="auto">
            <a:xfrm>
              <a:off x="6840000" y="291679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12w+3d</a:t>
              </a:r>
            </a:p>
          </p:txBody>
        </p:sp>
        <p:sp>
          <p:nvSpPr>
            <p:cNvPr id="14343" name="TextBox 6"/>
            <p:cNvSpPr txBox="1">
              <a:spLocks noChangeArrowheads="1"/>
            </p:cNvSpPr>
            <p:nvPr/>
          </p:nvSpPr>
          <p:spPr bwMode="auto">
            <a:xfrm>
              <a:off x="6840000" y="4929195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13w+3d</a:t>
              </a: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4056" y="6124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8"/>
          <p:cNvGrpSpPr>
            <a:grpSpLocks/>
          </p:cNvGrpSpPr>
          <p:nvPr/>
        </p:nvGrpSpPr>
        <p:grpSpPr bwMode="auto">
          <a:xfrm>
            <a:off x="6840538" y="1130300"/>
            <a:ext cx="1500187" cy="4525963"/>
            <a:chOff x="6840000" y="773622"/>
            <a:chExt cx="1500198" cy="4524905"/>
          </a:xfrm>
        </p:grpSpPr>
        <p:sp>
          <p:nvSpPr>
            <p:cNvPr id="16343" name="TextBox 4"/>
            <p:cNvSpPr txBox="1">
              <a:spLocks noChangeArrowheads="1"/>
            </p:cNvSpPr>
            <p:nvPr/>
          </p:nvSpPr>
          <p:spPr bwMode="auto">
            <a:xfrm>
              <a:off x="6840000" y="77362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11w+3d</a:t>
              </a:r>
            </a:p>
          </p:txBody>
        </p:sp>
        <p:sp>
          <p:nvSpPr>
            <p:cNvPr id="16344" name="TextBox 5"/>
            <p:cNvSpPr txBox="1">
              <a:spLocks noChangeArrowheads="1"/>
            </p:cNvSpPr>
            <p:nvPr/>
          </p:nvSpPr>
          <p:spPr bwMode="auto">
            <a:xfrm>
              <a:off x="6840000" y="291679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12w+3d</a:t>
              </a:r>
            </a:p>
          </p:txBody>
        </p:sp>
        <p:sp>
          <p:nvSpPr>
            <p:cNvPr id="16345" name="TextBox 6"/>
            <p:cNvSpPr txBox="1">
              <a:spLocks noChangeArrowheads="1"/>
            </p:cNvSpPr>
            <p:nvPr/>
          </p:nvSpPr>
          <p:spPr bwMode="auto">
            <a:xfrm>
              <a:off x="6840000" y="4929195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13w+3d</a:t>
              </a:r>
            </a:p>
          </p:txBody>
        </p:sp>
      </p:grpSp>
      <p:grpSp>
        <p:nvGrpSpPr>
          <p:cNvPr id="15363" name="Group 10"/>
          <p:cNvGrpSpPr>
            <a:grpSpLocks noChangeAspect="1"/>
          </p:cNvGrpSpPr>
          <p:nvPr/>
        </p:nvGrpSpPr>
        <p:grpSpPr bwMode="auto">
          <a:xfrm>
            <a:off x="287338" y="215900"/>
            <a:ext cx="8280400" cy="6396038"/>
            <a:chOff x="181" y="136"/>
            <a:chExt cx="5216" cy="4029"/>
          </a:xfrm>
        </p:grpSpPr>
        <p:sp>
          <p:nvSpPr>
            <p:cNvPr id="15364" name="AutoShape 9"/>
            <p:cNvSpPr>
              <a:spLocks noChangeAspect="1" noChangeArrowheads="1" noTextEdit="1"/>
            </p:cNvSpPr>
            <p:nvPr/>
          </p:nvSpPr>
          <p:spPr bwMode="auto">
            <a:xfrm>
              <a:off x="181" y="136"/>
              <a:ext cx="5216" cy="4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dirty="0"/>
            </a:p>
          </p:txBody>
        </p:sp>
        <p:grpSp>
          <p:nvGrpSpPr>
            <p:cNvPr id="15365" name="Group 211"/>
            <p:cNvGrpSpPr>
              <a:grpSpLocks/>
            </p:cNvGrpSpPr>
            <p:nvPr/>
          </p:nvGrpSpPr>
          <p:grpSpPr bwMode="auto">
            <a:xfrm>
              <a:off x="719" y="526"/>
              <a:ext cx="4282" cy="598"/>
              <a:chOff x="719" y="526"/>
              <a:chExt cx="4282" cy="598"/>
            </a:xfrm>
          </p:grpSpPr>
          <p:sp>
            <p:nvSpPr>
              <p:cNvPr id="16143" name="Line 11"/>
              <p:cNvSpPr>
                <a:spLocks noChangeShapeType="1"/>
              </p:cNvSpPr>
              <p:nvPr/>
            </p:nvSpPr>
            <p:spPr bwMode="auto">
              <a:xfrm flipV="1">
                <a:off x="1789" y="1117"/>
                <a:ext cx="3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44" name="Line 12"/>
              <p:cNvSpPr>
                <a:spLocks noChangeShapeType="1"/>
              </p:cNvSpPr>
              <p:nvPr/>
            </p:nvSpPr>
            <p:spPr bwMode="auto">
              <a:xfrm flipV="1">
                <a:off x="1821" y="1117"/>
                <a:ext cx="6" cy="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45" name="Line 13"/>
              <p:cNvSpPr>
                <a:spLocks noChangeShapeType="1"/>
              </p:cNvSpPr>
              <p:nvPr/>
            </p:nvSpPr>
            <p:spPr bwMode="auto">
              <a:xfrm flipV="1">
                <a:off x="1854" y="1117"/>
                <a:ext cx="6" cy="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46" name="Line 14"/>
              <p:cNvSpPr>
                <a:spLocks noChangeShapeType="1"/>
              </p:cNvSpPr>
              <p:nvPr/>
            </p:nvSpPr>
            <p:spPr bwMode="auto">
              <a:xfrm flipV="1">
                <a:off x="1887" y="1117"/>
                <a:ext cx="7" cy="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47" name="Line 15"/>
              <p:cNvSpPr>
                <a:spLocks noChangeShapeType="1"/>
              </p:cNvSpPr>
              <p:nvPr/>
            </p:nvSpPr>
            <p:spPr bwMode="auto">
              <a:xfrm flipV="1">
                <a:off x="2022" y="1111"/>
                <a:ext cx="12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48" name="Line 16"/>
              <p:cNvSpPr>
                <a:spLocks noChangeShapeType="1"/>
              </p:cNvSpPr>
              <p:nvPr/>
            </p:nvSpPr>
            <p:spPr bwMode="auto">
              <a:xfrm flipV="1">
                <a:off x="2055" y="1111"/>
                <a:ext cx="13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49" name="Line 17"/>
              <p:cNvSpPr>
                <a:spLocks noChangeShapeType="1"/>
              </p:cNvSpPr>
              <p:nvPr/>
            </p:nvSpPr>
            <p:spPr bwMode="auto">
              <a:xfrm flipV="1">
                <a:off x="2088" y="1111"/>
                <a:ext cx="13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0" name="Line 18"/>
              <p:cNvSpPr>
                <a:spLocks noChangeShapeType="1"/>
              </p:cNvSpPr>
              <p:nvPr/>
            </p:nvSpPr>
            <p:spPr bwMode="auto">
              <a:xfrm flipV="1">
                <a:off x="2122" y="1111"/>
                <a:ext cx="12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1" name="Line 19"/>
              <p:cNvSpPr>
                <a:spLocks noChangeShapeType="1"/>
              </p:cNvSpPr>
              <p:nvPr/>
            </p:nvSpPr>
            <p:spPr bwMode="auto">
              <a:xfrm flipV="1">
                <a:off x="2155" y="1111"/>
                <a:ext cx="13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2" name="Line 20"/>
              <p:cNvSpPr>
                <a:spLocks noChangeShapeType="1"/>
              </p:cNvSpPr>
              <p:nvPr/>
            </p:nvSpPr>
            <p:spPr bwMode="auto">
              <a:xfrm flipV="1">
                <a:off x="2188" y="1111"/>
                <a:ext cx="14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3" name="Line 21"/>
              <p:cNvSpPr>
                <a:spLocks noChangeShapeType="1"/>
              </p:cNvSpPr>
              <p:nvPr/>
            </p:nvSpPr>
            <p:spPr bwMode="auto">
              <a:xfrm flipV="1">
                <a:off x="2218" y="1092"/>
                <a:ext cx="3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4" name="Line 22"/>
              <p:cNvSpPr>
                <a:spLocks noChangeShapeType="1"/>
              </p:cNvSpPr>
              <p:nvPr/>
            </p:nvSpPr>
            <p:spPr bwMode="auto">
              <a:xfrm flipV="1">
                <a:off x="2223" y="1092"/>
                <a:ext cx="31" cy="3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5" name="Line 23"/>
              <p:cNvSpPr>
                <a:spLocks noChangeShapeType="1"/>
              </p:cNvSpPr>
              <p:nvPr/>
            </p:nvSpPr>
            <p:spPr bwMode="auto">
              <a:xfrm flipV="1">
                <a:off x="2256" y="1092"/>
                <a:ext cx="31" cy="3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6" name="Line 24"/>
              <p:cNvSpPr>
                <a:spLocks noChangeShapeType="1"/>
              </p:cNvSpPr>
              <p:nvPr/>
            </p:nvSpPr>
            <p:spPr bwMode="auto">
              <a:xfrm flipV="1">
                <a:off x="2290" y="1092"/>
                <a:ext cx="31" cy="3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7" name="Line 25"/>
              <p:cNvSpPr>
                <a:spLocks noChangeShapeType="1"/>
              </p:cNvSpPr>
              <p:nvPr/>
            </p:nvSpPr>
            <p:spPr bwMode="auto">
              <a:xfrm flipV="1">
                <a:off x="2323" y="1122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8" name="Line 26"/>
              <p:cNvSpPr>
                <a:spLocks noChangeShapeType="1"/>
              </p:cNvSpPr>
              <p:nvPr/>
            </p:nvSpPr>
            <p:spPr bwMode="auto">
              <a:xfrm flipV="1">
                <a:off x="2324" y="1042"/>
                <a:ext cx="14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59" name="Line 27"/>
              <p:cNvSpPr>
                <a:spLocks noChangeShapeType="1"/>
              </p:cNvSpPr>
              <p:nvPr/>
            </p:nvSpPr>
            <p:spPr bwMode="auto">
              <a:xfrm flipV="1">
                <a:off x="2324" y="1042"/>
                <a:ext cx="47" cy="4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0" name="Line 28"/>
              <p:cNvSpPr>
                <a:spLocks noChangeShapeType="1"/>
              </p:cNvSpPr>
              <p:nvPr/>
            </p:nvSpPr>
            <p:spPr bwMode="auto">
              <a:xfrm flipV="1">
                <a:off x="2324" y="1042"/>
                <a:ext cx="81" cy="8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1" name="Line 29"/>
              <p:cNvSpPr>
                <a:spLocks noChangeShapeType="1"/>
              </p:cNvSpPr>
              <p:nvPr/>
            </p:nvSpPr>
            <p:spPr bwMode="auto">
              <a:xfrm flipV="1">
                <a:off x="2356" y="1048"/>
                <a:ext cx="75" cy="7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2" name="Line 30"/>
              <p:cNvSpPr>
                <a:spLocks noChangeShapeType="1"/>
              </p:cNvSpPr>
              <p:nvPr/>
            </p:nvSpPr>
            <p:spPr bwMode="auto">
              <a:xfrm flipV="1">
                <a:off x="2390" y="1082"/>
                <a:ext cx="41" cy="4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3" name="Line 31"/>
              <p:cNvSpPr>
                <a:spLocks noChangeShapeType="1"/>
              </p:cNvSpPr>
              <p:nvPr/>
            </p:nvSpPr>
            <p:spPr bwMode="auto">
              <a:xfrm flipV="1">
                <a:off x="2424" y="1116"/>
                <a:ext cx="7" cy="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4" name="Line 32"/>
              <p:cNvSpPr>
                <a:spLocks noChangeShapeType="1"/>
              </p:cNvSpPr>
              <p:nvPr/>
            </p:nvSpPr>
            <p:spPr bwMode="auto">
              <a:xfrm flipV="1">
                <a:off x="2431" y="978"/>
                <a:ext cx="3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5" name="Line 33"/>
              <p:cNvSpPr>
                <a:spLocks noChangeShapeType="1"/>
              </p:cNvSpPr>
              <p:nvPr/>
            </p:nvSpPr>
            <p:spPr bwMode="auto">
              <a:xfrm flipV="1">
                <a:off x="2431" y="978"/>
                <a:ext cx="37" cy="3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6" name="Line 34"/>
              <p:cNvSpPr>
                <a:spLocks noChangeShapeType="1"/>
              </p:cNvSpPr>
              <p:nvPr/>
            </p:nvSpPr>
            <p:spPr bwMode="auto">
              <a:xfrm flipV="1">
                <a:off x="2431" y="978"/>
                <a:ext cx="70" cy="7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7" name="Line 35"/>
              <p:cNvSpPr>
                <a:spLocks noChangeShapeType="1"/>
              </p:cNvSpPr>
              <p:nvPr/>
            </p:nvSpPr>
            <p:spPr bwMode="auto">
              <a:xfrm flipV="1">
                <a:off x="2431" y="978"/>
                <a:ext cx="104" cy="10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8" name="Line 36"/>
              <p:cNvSpPr>
                <a:spLocks noChangeShapeType="1"/>
              </p:cNvSpPr>
              <p:nvPr/>
            </p:nvSpPr>
            <p:spPr bwMode="auto">
              <a:xfrm flipV="1">
                <a:off x="2431" y="1009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69" name="Line 37"/>
              <p:cNvSpPr>
                <a:spLocks noChangeShapeType="1"/>
              </p:cNvSpPr>
              <p:nvPr/>
            </p:nvSpPr>
            <p:spPr bwMode="auto">
              <a:xfrm flipV="1">
                <a:off x="2457" y="1042"/>
                <a:ext cx="82" cy="8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0" name="Line 38"/>
              <p:cNvSpPr>
                <a:spLocks noChangeShapeType="1"/>
              </p:cNvSpPr>
              <p:nvPr/>
            </p:nvSpPr>
            <p:spPr bwMode="auto">
              <a:xfrm flipV="1">
                <a:off x="2491" y="1075"/>
                <a:ext cx="48" cy="4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1" name="Line 39"/>
              <p:cNvSpPr>
                <a:spLocks noChangeShapeType="1"/>
              </p:cNvSpPr>
              <p:nvPr/>
            </p:nvSpPr>
            <p:spPr bwMode="auto">
              <a:xfrm flipV="1">
                <a:off x="2524" y="1109"/>
                <a:ext cx="15" cy="1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2" name="Line 40"/>
              <p:cNvSpPr>
                <a:spLocks noChangeShapeType="1"/>
              </p:cNvSpPr>
              <p:nvPr/>
            </p:nvSpPr>
            <p:spPr bwMode="auto">
              <a:xfrm flipV="1">
                <a:off x="2539" y="853"/>
                <a:ext cx="21" cy="2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3" name="Line 41"/>
              <p:cNvSpPr>
                <a:spLocks noChangeShapeType="1"/>
              </p:cNvSpPr>
              <p:nvPr/>
            </p:nvSpPr>
            <p:spPr bwMode="auto">
              <a:xfrm flipV="1">
                <a:off x="2539" y="853"/>
                <a:ext cx="55" cy="5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4" name="Line 42"/>
              <p:cNvSpPr>
                <a:spLocks noChangeShapeType="1"/>
              </p:cNvSpPr>
              <p:nvPr/>
            </p:nvSpPr>
            <p:spPr bwMode="auto">
              <a:xfrm flipV="1">
                <a:off x="2539" y="853"/>
                <a:ext cx="88" cy="8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5" name="Line 43"/>
              <p:cNvSpPr>
                <a:spLocks noChangeShapeType="1"/>
              </p:cNvSpPr>
              <p:nvPr/>
            </p:nvSpPr>
            <p:spPr bwMode="auto">
              <a:xfrm flipV="1">
                <a:off x="2539" y="868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6" name="Line 44"/>
              <p:cNvSpPr>
                <a:spLocks noChangeShapeType="1"/>
              </p:cNvSpPr>
              <p:nvPr/>
            </p:nvSpPr>
            <p:spPr bwMode="auto">
              <a:xfrm flipV="1">
                <a:off x="2539" y="901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7" name="Line 45"/>
              <p:cNvSpPr>
                <a:spLocks noChangeShapeType="1"/>
              </p:cNvSpPr>
              <p:nvPr/>
            </p:nvSpPr>
            <p:spPr bwMode="auto">
              <a:xfrm flipV="1">
                <a:off x="2539" y="935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8" name="Line 46"/>
              <p:cNvSpPr>
                <a:spLocks noChangeShapeType="1"/>
              </p:cNvSpPr>
              <p:nvPr/>
            </p:nvSpPr>
            <p:spPr bwMode="auto">
              <a:xfrm flipV="1">
                <a:off x="2539" y="968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79" name="Line 47"/>
              <p:cNvSpPr>
                <a:spLocks noChangeShapeType="1"/>
              </p:cNvSpPr>
              <p:nvPr/>
            </p:nvSpPr>
            <p:spPr bwMode="auto">
              <a:xfrm flipV="1">
                <a:off x="2539" y="1002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0" name="Line 48"/>
              <p:cNvSpPr>
                <a:spLocks noChangeShapeType="1"/>
              </p:cNvSpPr>
              <p:nvPr/>
            </p:nvSpPr>
            <p:spPr bwMode="auto">
              <a:xfrm flipV="1">
                <a:off x="2557" y="1036"/>
                <a:ext cx="88" cy="8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1" name="Line 49"/>
              <p:cNvSpPr>
                <a:spLocks noChangeShapeType="1"/>
              </p:cNvSpPr>
              <p:nvPr/>
            </p:nvSpPr>
            <p:spPr bwMode="auto">
              <a:xfrm flipV="1">
                <a:off x="2592" y="1069"/>
                <a:ext cx="53" cy="5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2" name="Line 50"/>
              <p:cNvSpPr>
                <a:spLocks noChangeShapeType="1"/>
              </p:cNvSpPr>
              <p:nvPr/>
            </p:nvSpPr>
            <p:spPr bwMode="auto">
              <a:xfrm flipV="1">
                <a:off x="2625" y="1102"/>
                <a:ext cx="20" cy="2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3" name="Line 51"/>
              <p:cNvSpPr>
                <a:spLocks noChangeShapeType="1"/>
              </p:cNvSpPr>
              <p:nvPr/>
            </p:nvSpPr>
            <p:spPr bwMode="auto">
              <a:xfrm flipV="1">
                <a:off x="2645" y="708"/>
                <a:ext cx="26" cy="2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4" name="Line 52"/>
              <p:cNvSpPr>
                <a:spLocks noChangeShapeType="1"/>
              </p:cNvSpPr>
              <p:nvPr/>
            </p:nvSpPr>
            <p:spPr bwMode="auto">
              <a:xfrm flipV="1">
                <a:off x="2645" y="708"/>
                <a:ext cx="59" cy="5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5" name="Line 53"/>
              <p:cNvSpPr>
                <a:spLocks noChangeShapeType="1"/>
              </p:cNvSpPr>
              <p:nvPr/>
            </p:nvSpPr>
            <p:spPr bwMode="auto">
              <a:xfrm flipV="1">
                <a:off x="2645" y="708"/>
                <a:ext cx="93" cy="9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6" name="Line 54"/>
              <p:cNvSpPr>
                <a:spLocks noChangeShapeType="1"/>
              </p:cNvSpPr>
              <p:nvPr/>
            </p:nvSpPr>
            <p:spPr bwMode="auto">
              <a:xfrm flipV="1">
                <a:off x="2645" y="727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7" name="Line 55"/>
              <p:cNvSpPr>
                <a:spLocks noChangeShapeType="1"/>
              </p:cNvSpPr>
              <p:nvPr/>
            </p:nvSpPr>
            <p:spPr bwMode="auto">
              <a:xfrm flipV="1">
                <a:off x="2645" y="760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8" name="Line 56"/>
              <p:cNvSpPr>
                <a:spLocks noChangeShapeType="1"/>
              </p:cNvSpPr>
              <p:nvPr/>
            </p:nvSpPr>
            <p:spPr bwMode="auto">
              <a:xfrm flipV="1">
                <a:off x="2645" y="794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89" name="Line 57"/>
              <p:cNvSpPr>
                <a:spLocks noChangeShapeType="1"/>
              </p:cNvSpPr>
              <p:nvPr/>
            </p:nvSpPr>
            <p:spPr bwMode="auto">
              <a:xfrm flipV="1">
                <a:off x="2645" y="828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0" name="Line 58"/>
              <p:cNvSpPr>
                <a:spLocks noChangeShapeType="1"/>
              </p:cNvSpPr>
              <p:nvPr/>
            </p:nvSpPr>
            <p:spPr bwMode="auto">
              <a:xfrm flipV="1">
                <a:off x="2645" y="862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1" name="Line 59"/>
              <p:cNvSpPr>
                <a:spLocks noChangeShapeType="1"/>
              </p:cNvSpPr>
              <p:nvPr/>
            </p:nvSpPr>
            <p:spPr bwMode="auto">
              <a:xfrm flipV="1">
                <a:off x="2645" y="895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2" name="Line 60"/>
              <p:cNvSpPr>
                <a:spLocks noChangeShapeType="1"/>
              </p:cNvSpPr>
              <p:nvPr/>
            </p:nvSpPr>
            <p:spPr bwMode="auto">
              <a:xfrm flipV="1">
                <a:off x="2645" y="928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3" name="Line 61"/>
              <p:cNvSpPr>
                <a:spLocks noChangeShapeType="1"/>
              </p:cNvSpPr>
              <p:nvPr/>
            </p:nvSpPr>
            <p:spPr bwMode="auto">
              <a:xfrm flipV="1">
                <a:off x="2645" y="962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4" name="Line 62"/>
              <p:cNvSpPr>
                <a:spLocks noChangeShapeType="1"/>
              </p:cNvSpPr>
              <p:nvPr/>
            </p:nvSpPr>
            <p:spPr bwMode="auto">
              <a:xfrm flipV="1">
                <a:off x="2645" y="995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5" name="Line 63"/>
              <p:cNvSpPr>
                <a:spLocks noChangeShapeType="1"/>
              </p:cNvSpPr>
              <p:nvPr/>
            </p:nvSpPr>
            <p:spPr bwMode="auto">
              <a:xfrm flipV="1">
                <a:off x="2659" y="1029"/>
                <a:ext cx="93" cy="9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6" name="Line 64"/>
              <p:cNvSpPr>
                <a:spLocks noChangeShapeType="1"/>
              </p:cNvSpPr>
              <p:nvPr/>
            </p:nvSpPr>
            <p:spPr bwMode="auto">
              <a:xfrm flipV="1">
                <a:off x="2692" y="1063"/>
                <a:ext cx="60" cy="6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7" name="Line 65"/>
              <p:cNvSpPr>
                <a:spLocks noChangeShapeType="1"/>
              </p:cNvSpPr>
              <p:nvPr/>
            </p:nvSpPr>
            <p:spPr bwMode="auto">
              <a:xfrm flipV="1">
                <a:off x="2725" y="1096"/>
                <a:ext cx="27" cy="2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8" name="Line 66"/>
              <p:cNvSpPr>
                <a:spLocks noChangeShapeType="1"/>
              </p:cNvSpPr>
              <p:nvPr/>
            </p:nvSpPr>
            <p:spPr bwMode="auto">
              <a:xfrm>
                <a:off x="2752" y="526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99" name="Line 67"/>
              <p:cNvSpPr>
                <a:spLocks noChangeShapeType="1"/>
              </p:cNvSpPr>
              <p:nvPr/>
            </p:nvSpPr>
            <p:spPr bwMode="auto">
              <a:xfrm flipV="1">
                <a:off x="2752" y="526"/>
                <a:ext cx="35" cy="3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0" name="Line 68"/>
              <p:cNvSpPr>
                <a:spLocks noChangeShapeType="1"/>
              </p:cNvSpPr>
              <p:nvPr/>
            </p:nvSpPr>
            <p:spPr bwMode="auto">
              <a:xfrm flipV="1">
                <a:off x="2752" y="526"/>
                <a:ext cx="68" cy="6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1" name="Line 69"/>
              <p:cNvSpPr>
                <a:spLocks noChangeShapeType="1"/>
              </p:cNvSpPr>
              <p:nvPr/>
            </p:nvSpPr>
            <p:spPr bwMode="auto">
              <a:xfrm flipV="1">
                <a:off x="2752" y="526"/>
                <a:ext cx="101" cy="10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2" name="Line 70"/>
              <p:cNvSpPr>
                <a:spLocks noChangeShapeType="1"/>
              </p:cNvSpPr>
              <p:nvPr/>
            </p:nvSpPr>
            <p:spPr bwMode="auto">
              <a:xfrm flipV="1">
                <a:off x="2752" y="553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3" name="Line 71"/>
              <p:cNvSpPr>
                <a:spLocks noChangeShapeType="1"/>
              </p:cNvSpPr>
              <p:nvPr/>
            </p:nvSpPr>
            <p:spPr bwMode="auto">
              <a:xfrm flipV="1">
                <a:off x="2752" y="586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4" name="Line 72"/>
              <p:cNvSpPr>
                <a:spLocks noChangeShapeType="1"/>
              </p:cNvSpPr>
              <p:nvPr/>
            </p:nvSpPr>
            <p:spPr bwMode="auto">
              <a:xfrm flipV="1">
                <a:off x="2752" y="620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5" name="Line 73"/>
              <p:cNvSpPr>
                <a:spLocks noChangeShapeType="1"/>
              </p:cNvSpPr>
              <p:nvPr/>
            </p:nvSpPr>
            <p:spPr bwMode="auto">
              <a:xfrm flipV="1">
                <a:off x="2752" y="654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6" name="Line 74"/>
              <p:cNvSpPr>
                <a:spLocks noChangeShapeType="1"/>
              </p:cNvSpPr>
              <p:nvPr/>
            </p:nvSpPr>
            <p:spPr bwMode="auto">
              <a:xfrm flipV="1">
                <a:off x="2752" y="687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7" name="Line 75"/>
              <p:cNvSpPr>
                <a:spLocks noChangeShapeType="1"/>
              </p:cNvSpPr>
              <p:nvPr/>
            </p:nvSpPr>
            <p:spPr bwMode="auto">
              <a:xfrm flipV="1">
                <a:off x="2752" y="721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8" name="Line 76"/>
              <p:cNvSpPr>
                <a:spLocks noChangeShapeType="1"/>
              </p:cNvSpPr>
              <p:nvPr/>
            </p:nvSpPr>
            <p:spPr bwMode="auto">
              <a:xfrm flipV="1">
                <a:off x="2752" y="754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09" name="Line 77"/>
              <p:cNvSpPr>
                <a:spLocks noChangeShapeType="1"/>
              </p:cNvSpPr>
              <p:nvPr/>
            </p:nvSpPr>
            <p:spPr bwMode="auto">
              <a:xfrm flipV="1">
                <a:off x="2752" y="788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0" name="Line 78"/>
              <p:cNvSpPr>
                <a:spLocks noChangeShapeType="1"/>
              </p:cNvSpPr>
              <p:nvPr/>
            </p:nvSpPr>
            <p:spPr bwMode="auto">
              <a:xfrm flipV="1">
                <a:off x="2752" y="821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1" name="Line 79"/>
              <p:cNvSpPr>
                <a:spLocks noChangeShapeType="1"/>
              </p:cNvSpPr>
              <p:nvPr/>
            </p:nvSpPr>
            <p:spPr bwMode="auto">
              <a:xfrm flipV="1">
                <a:off x="2752" y="855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2" name="Line 80"/>
              <p:cNvSpPr>
                <a:spLocks noChangeShapeType="1"/>
              </p:cNvSpPr>
              <p:nvPr/>
            </p:nvSpPr>
            <p:spPr bwMode="auto">
              <a:xfrm flipV="1">
                <a:off x="2752" y="889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3" name="Line 81"/>
              <p:cNvSpPr>
                <a:spLocks noChangeShapeType="1"/>
              </p:cNvSpPr>
              <p:nvPr/>
            </p:nvSpPr>
            <p:spPr bwMode="auto">
              <a:xfrm flipV="1">
                <a:off x="2752" y="922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4" name="Line 82"/>
              <p:cNvSpPr>
                <a:spLocks noChangeShapeType="1"/>
              </p:cNvSpPr>
              <p:nvPr/>
            </p:nvSpPr>
            <p:spPr bwMode="auto">
              <a:xfrm flipV="1">
                <a:off x="2752" y="955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5" name="Line 83"/>
              <p:cNvSpPr>
                <a:spLocks noChangeShapeType="1"/>
              </p:cNvSpPr>
              <p:nvPr/>
            </p:nvSpPr>
            <p:spPr bwMode="auto">
              <a:xfrm flipV="1">
                <a:off x="2752" y="989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6" name="Line 84"/>
              <p:cNvSpPr>
                <a:spLocks noChangeShapeType="1"/>
              </p:cNvSpPr>
              <p:nvPr/>
            </p:nvSpPr>
            <p:spPr bwMode="auto">
              <a:xfrm flipV="1">
                <a:off x="2759" y="1022"/>
                <a:ext cx="101" cy="10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7" name="Line 85"/>
              <p:cNvSpPr>
                <a:spLocks noChangeShapeType="1"/>
              </p:cNvSpPr>
              <p:nvPr/>
            </p:nvSpPr>
            <p:spPr bwMode="auto">
              <a:xfrm flipV="1">
                <a:off x="2793" y="1057"/>
                <a:ext cx="67" cy="6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8" name="Line 86"/>
              <p:cNvSpPr>
                <a:spLocks noChangeShapeType="1"/>
              </p:cNvSpPr>
              <p:nvPr/>
            </p:nvSpPr>
            <p:spPr bwMode="auto">
              <a:xfrm flipV="1">
                <a:off x="2826" y="1090"/>
                <a:ext cx="34" cy="3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19" name="Line 87"/>
              <p:cNvSpPr>
                <a:spLocks noChangeShapeType="1"/>
              </p:cNvSpPr>
              <p:nvPr/>
            </p:nvSpPr>
            <p:spPr bwMode="auto">
              <a:xfrm flipV="1">
                <a:off x="2860" y="658"/>
                <a:ext cx="29" cy="2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0" name="Line 88"/>
              <p:cNvSpPr>
                <a:spLocks noChangeShapeType="1"/>
              </p:cNvSpPr>
              <p:nvPr/>
            </p:nvSpPr>
            <p:spPr bwMode="auto">
              <a:xfrm flipV="1">
                <a:off x="2860" y="658"/>
                <a:ext cx="62" cy="6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1" name="Line 89"/>
              <p:cNvSpPr>
                <a:spLocks noChangeShapeType="1"/>
              </p:cNvSpPr>
              <p:nvPr/>
            </p:nvSpPr>
            <p:spPr bwMode="auto">
              <a:xfrm flipV="1">
                <a:off x="2860" y="658"/>
                <a:ext cx="96" cy="9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2" name="Line 90"/>
              <p:cNvSpPr>
                <a:spLocks noChangeShapeType="1"/>
              </p:cNvSpPr>
              <p:nvPr/>
            </p:nvSpPr>
            <p:spPr bwMode="auto">
              <a:xfrm flipV="1">
                <a:off x="2860" y="681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3" name="Line 91"/>
              <p:cNvSpPr>
                <a:spLocks noChangeShapeType="1"/>
              </p:cNvSpPr>
              <p:nvPr/>
            </p:nvSpPr>
            <p:spPr bwMode="auto">
              <a:xfrm flipV="1">
                <a:off x="2860" y="715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4" name="Line 92"/>
              <p:cNvSpPr>
                <a:spLocks noChangeShapeType="1"/>
              </p:cNvSpPr>
              <p:nvPr/>
            </p:nvSpPr>
            <p:spPr bwMode="auto">
              <a:xfrm flipV="1">
                <a:off x="2860" y="748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5" name="Line 93"/>
              <p:cNvSpPr>
                <a:spLocks noChangeShapeType="1"/>
              </p:cNvSpPr>
              <p:nvPr/>
            </p:nvSpPr>
            <p:spPr bwMode="auto">
              <a:xfrm flipV="1">
                <a:off x="2860" y="781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6" name="Line 94"/>
              <p:cNvSpPr>
                <a:spLocks noChangeShapeType="1"/>
              </p:cNvSpPr>
              <p:nvPr/>
            </p:nvSpPr>
            <p:spPr bwMode="auto">
              <a:xfrm flipV="1">
                <a:off x="2860" y="815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7" name="Line 95"/>
              <p:cNvSpPr>
                <a:spLocks noChangeShapeType="1"/>
              </p:cNvSpPr>
              <p:nvPr/>
            </p:nvSpPr>
            <p:spPr bwMode="auto">
              <a:xfrm flipV="1">
                <a:off x="2860" y="848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8" name="Line 96"/>
              <p:cNvSpPr>
                <a:spLocks noChangeShapeType="1"/>
              </p:cNvSpPr>
              <p:nvPr/>
            </p:nvSpPr>
            <p:spPr bwMode="auto">
              <a:xfrm flipV="1">
                <a:off x="2860" y="882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29" name="Line 97"/>
              <p:cNvSpPr>
                <a:spLocks noChangeShapeType="1"/>
              </p:cNvSpPr>
              <p:nvPr/>
            </p:nvSpPr>
            <p:spPr bwMode="auto">
              <a:xfrm flipV="1">
                <a:off x="2860" y="916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0" name="Line 98"/>
              <p:cNvSpPr>
                <a:spLocks noChangeShapeType="1"/>
              </p:cNvSpPr>
              <p:nvPr/>
            </p:nvSpPr>
            <p:spPr bwMode="auto">
              <a:xfrm flipV="1">
                <a:off x="2860" y="949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1" name="Line 99"/>
              <p:cNvSpPr>
                <a:spLocks noChangeShapeType="1"/>
              </p:cNvSpPr>
              <p:nvPr/>
            </p:nvSpPr>
            <p:spPr bwMode="auto">
              <a:xfrm flipV="1">
                <a:off x="2860" y="982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2" name="Line 100"/>
              <p:cNvSpPr>
                <a:spLocks noChangeShapeType="1"/>
              </p:cNvSpPr>
              <p:nvPr/>
            </p:nvSpPr>
            <p:spPr bwMode="auto">
              <a:xfrm flipV="1">
                <a:off x="2860" y="1016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3" name="Line 101"/>
              <p:cNvSpPr>
                <a:spLocks noChangeShapeType="1"/>
              </p:cNvSpPr>
              <p:nvPr/>
            </p:nvSpPr>
            <p:spPr bwMode="auto">
              <a:xfrm flipV="1">
                <a:off x="2893" y="1049"/>
                <a:ext cx="74" cy="7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4" name="Line 102"/>
              <p:cNvSpPr>
                <a:spLocks noChangeShapeType="1"/>
              </p:cNvSpPr>
              <p:nvPr/>
            </p:nvSpPr>
            <p:spPr bwMode="auto">
              <a:xfrm flipV="1">
                <a:off x="2926" y="1084"/>
                <a:ext cx="41" cy="3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5" name="Line 103"/>
              <p:cNvSpPr>
                <a:spLocks noChangeShapeType="1"/>
              </p:cNvSpPr>
              <p:nvPr/>
            </p:nvSpPr>
            <p:spPr bwMode="auto">
              <a:xfrm flipV="1">
                <a:off x="2960" y="1117"/>
                <a:ext cx="7" cy="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6" name="Line 104"/>
              <p:cNvSpPr>
                <a:spLocks noChangeShapeType="1"/>
              </p:cNvSpPr>
              <p:nvPr/>
            </p:nvSpPr>
            <p:spPr bwMode="auto">
              <a:xfrm flipV="1">
                <a:off x="2967" y="671"/>
                <a:ext cx="10" cy="1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7" name="Line 105"/>
              <p:cNvSpPr>
                <a:spLocks noChangeShapeType="1"/>
              </p:cNvSpPr>
              <p:nvPr/>
            </p:nvSpPr>
            <p:spPr bwMode="auto">
              <a:xfrm flipV="1">
                <a:off x="2967" y="671"/>
                <a:ext cx="44" cy="4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8" name="Line 106"/>
              <p:cNvSpPr>
                <a:spLocks noChangeShapeType="1"/>
              </p:cNvSpPr>
              <p:nvPr/>
            </p:nvSpPr>
            <p:spPr bwMode="auto">
              <a:xfrm flipV="1">
                <a:off x="2967" y="671"/>
                <a:ext cx="77" cy="7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39" name="Line 107"/>
              <p:cNvSpPr>
                <a:spLocks noChangeShapeType="1"/>
              </p:cNvSpPr>
              <p:nvPr/>
            </p:nvSpPr>
            <p:spPr bwMode="auto">
              <a:xfrm flipV="1">
                <a:off x="2967" y="674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0" name="Line 108"/>
              <p:cNvSpPr>
                <a:spLocks noChangeShapeType="1"/>
              </p:cNvSpPr>
              <p:nvPr/>
            </p:nvSpPr>
            <p:spPr bwMode="auto">
              <a:xfrm flipV="1">
                <a:off x="2967" y="707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1" name="Line 109"/>
              <p:cNvSpPr>
                <a:spLocks noChangeShapeType="1"/>
              </p:cNvSpPr>
              <p:nvPr/>
            </p:nvSpPr>
            <p:spPr bwMode="auto">
              <a:xfrm flipV="1">
                <a:off x="2967" y="742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2" name="Line 110"/>
              <p:cNvSpPr>
                <a:spLocks noChangeShapeType="1"/>
              </p:cNvSpPr>
              <p:nvPr/>
            </p:nvSpPr>
            <p:spPr bwMode="auto">
              <a:xfrm flipV="1">
                <a:off x="2967" y="775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3" name="Line 111"/>
              <p:cNvSpPr>
                <a:spLocks noChangeShapeType="1"/>
              </p:cNvSpPr>
              <p:nvPr/>
            </p:nvSpPr>
            <p:spPr bwMode="auto">
              <a:xfrm flipV="1">
                <a:off x="2967" y="808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4" name="Line 112"/>
              <p:cNvSpPr>
                <a:spLocks noChangeShapeType="1"/>
              </p:cNvSpPr>
              <p:nvPr/>
            </p:nvSpPr>
            <p:spPr bwMode="auto">
              <a:xfrm flipV="1">
                <a:off x="2967" y="842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5" name="Line 113"/>
              <p:cNvSpPr>
                <a:spLocks noChangeShapeType="1"/>
              </p:cNvSpPr>
              <p:nvPr/>
            </p:nvSpPr>
            <p:spPr bwMode="auto">
              <a:xfrm flipV="1">
                <a:off x="2967" y="875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6" name="Line 114"/>
              <p:cNvSpPr>
                <a:spLocks noChangeShapeType="1"/>
              </p:cNvSpPr>
              <p:nvPr/>
            </p:nvSpPr>
            <p:spPr bwMode="auto">
              <a:xfrm flipV="1">
                <a:off x="2967" y="910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7" name="Line 115"/>
              <p:cNvSpPr>
                <a:spLocks noChangeShapeType="1"/>
              </p:cNvSpPr>
              <p:nvPr/>
            </p:nvSpPr>
            <p:spPr bwMode="auto">
              <a:xfrm flipV="1">
                <a:off x="2967" y="943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8" name="Line 116"/>
              <p:cNvSpPr>
                <a:spLocks noChangeShapeType="1"/>
              </p:cNvSpPr>
              <p:nvPr/>
            </p:nvSpPr>
            <p:spPr bwMode="auto">
              <a:xfrm flipV="1">
                <a:off x="2967" y="976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49" name="Line 117"/>
              <p:cNvSpPr>
                <a:spLocks noChangeShapeType="1"/>
              </p:cNvSpPr>
              <p:nvPr/>
            </p:nvSpPr>
            <p:spPr bwMode="auto">
              <a:xfrm flipV="1">
                <a:off x="2967" y="1010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0" name="Line 118"/>
              <p:cNvSpPr>
                <a:spLocks noChangeShapeType="1"/>
              </p:cNvSpPr>
              <p:nvPr/>
            </p:nvSpPr>
            <p:spPr bwMode="auto">
              <a:xfrm flipV="1">
                <a:off x="2994" y="1043"/>
                <a:ext cx="79" cy="8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1" name="Line 119"/>
              <p:cNvSpPr>
                <a:spLocks noChangeShapeType="1"/>
              </p:cNvSpPr>
              <p:nvPr/>
            </p:nvSpPr>
            <p:spPr bwMode="auto">
              <a:xfrm flipV="1">
                <a:off x="3028" y="1076"/>
                <a:ext cx="45" cy="4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2" name="Line 120"/>
              <p:cNvSpPr>
                <a:spLocks noChangeShapeType="1"/>
              </p:cNvSpPr>
              <p:nvPr/>
            </p:nvSpPr>
            <p:spPr bwMode="auto">
              <a:xfrm flipV="1">
                <a:off x="3061" y="1111"/>
                <a:ext cx="12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3" name="Line 121"/>
              <p:cNvSpPr>
                <a:spLocks noChangeShapeType="1"/>
              </p:cNvSpPr>
              <p:nvPr/>
            </p:nvSpPr>
            <p:spPr bwMode="auto">
              <a:xfrm flipV="1">
                <a:off x="3073" y="808"/>
                <a:ext cx="34" cy="3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4" name="Line 122"/>
              <p:cNvSpPr>
                <a:spLocks noChangeShapeType="1"/>
              </p:cNvSpPr>
              <p:nvPr/>
            </p:nvSpPr>
            <p:spPr bwMode="auto">
              <a:xfrm flipV="1">
                <a:off x="3073" y="808"/>
                <a:ext cx="67" cy="6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5" name="Line 123"/>
              <p:cNvSpPr>
                <a:spLocks noChangeShapeType="1"/>
              </p:cNvSpPr>
              <p:nvPr/>
            </p:nvSpPr>
            <p:spPr bwMode="auto">
              <a:xfrm flipV="1">
                <a:off x="3073" y="808"/>
                <a:ext cx="101" cy="10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6" name="Line 124"/>
              <p:cNvSpPr>
                <a:spLocks noChangeShapeType="1"/>
              </p:cNvSpPr>
              <p:nvPr/>
            </p:nvSpPr>
            <p:spPr bwMode="auto">
              <a:xfrm flipV="1">
                <a:off x="3073" y="836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7" name="Line 125"/>
              <p:cNvSpPr>
                <a:spLocks noChangeShapeType="1"/>
              </p:cNvSpPr>
              <p:nvPr/>
            </p:nvSpPr>
            <p:spPr bwMode="auto">
              <a:xfrm flipV="1">
                <a:off x="3073" y="869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8" name="Line 126"/>
              <p:cNvSpPr>
                <a:spLocks noChangeShapeType="1"/>
              </p:cNvSpPr>
              <p:nvPr/>
            </p:nvSpPr>
            <p:spPr bwMode="auto">
              <a:xfrm flipV="1">
                <a:off x="3073" y="902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59" name="Line 127"/>
              <p:cNvSpPr>
                <a:spLocks noChangeShapeType="1"/>
              </p:cNvSpPr>
              <p:nvPr/>
            </p:nvSpPr>
            <p:spPr bwMode="auto">
              <a:xfrm flipV="1">
                <a:off x="3073" y="937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0" name="Line 128"/>
              <p:cNvSpPr>
                <a:spLocks noChangeShapeType="1"/>
              </p:cNvSpPr>
              <p:nvPr/>
            </p:nvSpPr>
            <p:spPr bwMode="auto">
              <a:xfrm flipV="1">
                <a:off x="3073" y="970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1" name="Line 129"/>
              <p:cNvSpPr>
                <a:spLocks noChangeShapeType="1"/>
              </p:cNvSpPr>
              <p:nvPr/>
            </p:nvSpPr>
            <p:spPr bwMode="auto">
              <a:xfrm flipV="1">
                <a:off x="3073" y="1003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2" name="Line 130"/>
              <p:cNvSpPr>
                <a:spLocks noChangeShapeType="1"/>
              </p:cNvSpPr>
              <p:nvPr/>
            </p:nvSpPr>
            <p:spPr bwMode="auto">
              <a:xfrm flipV="1">
                <a:off x="3094" y="1037"/>
                <a:ext cx="87" cy="8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3" name="Line 131"/>
              <p:cNvSpPr>
                <a:spLocks noChangeShapeType="1"/>
              </p:cNvSpPr>
              <p:nvPr/>
            </p:nvSpPr>
            <p:spPr bwMode="auto">
              <a:xfrm flipV="1">
                <a:off x="3128" y="1070"/>
                <a:ext cx="53" cy="5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4" name="Line 132"/>
              <p:cNvSpPr>
                <a:spLocks noChangeShapeType="1"/>
              </p:cNvSpPr>
              <p:nvPr/>
            </p:nvSpPr>
            <p:spPr bwMode="auto">
              <a:xfrm flipV="1">
                <a:off x="3161" y="1103"/>
                <a:ext cx="20" cy="2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5" name="Line 133"/>
              <p:cNvSpPr>
                <a:spLocks noChangeShapeType="1"/>
              </p:cNvSpPr>
              <p:nvPr/>
            </p:nvSpPr>
            <p:spPr bwMode="auto">
              <a:xfrm flipV="1">
                <a:off x="3181" y="922"/>
                <a:ext cx="14" cy="1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6" name="Line 134"/>
              <p:cNvSpPr>
                <a:spLocks noChangeShapeType="1"/>
              </p:cNvSpPr>
              <p:nvPr/>
            </p:nvSpPr>
            <p:spPr bwMode="auto">
              <a:xfrm flipV="1">
                <a:off x="3181" y="922"/>
                <a:ext cx="48" cy="4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7" name="Line 135"/>
              <p:cNvSpPr>
                <a:spLocks noChangeShapeType="1"/>
              </p:cNvSpPr>
              <p:nvPr/>
            </p:nvSpPr>
            <p:spPr bwMode="auto">
              <a:xfrm flipV="1">
                <a:off x="3181" y="922"/>
                <a:ext cx="81" cy="8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8" name="Line 136"/>
              <p:cNvSpPr>
                <a:spLocks noChangeShapeType="1"/>
              </p:cNvSpPr>
              <p:nvPr/>
            </p:nvSpPr>
            <p:spPr bwMode="auto">
              <a:xfrm flipV="1">
                <a:off x="3181" y="929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69" name="Line 137"/>
              <p:cNvSpPr>
                <a:spLocks noChangeShapeType="1"/>
              </p:cNvSpPr>
              <p:nvPr/>
            </p:nvSpPr>
            <p:spPr bwMode="auto">
              <a:xfrm flipV="1">
                <a:off x="3181" y="963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0" name="Line 138"/>
              <p:cNvSpPr>
                <a:spLocks noChangeShapeType="1"/>
              </p:cNvSpPr>
              <p:nvPr/>
            </p:nvSpPr>
            <p:spPr bwMode="auto">
              <a:xfrm flipV="1">
                <a:off x="3181" y="997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1" name="Line 139"/>
              <p:cNvSpPr>
                <a:spLocks noChangeShapeType="1"/>
              </p:cNvSpPr>
              <p:nvPr/>
            </p:nvSpPr>
            <p:spPr bwMode="auto">
              <a:xfrm flipV="1">
                <a:off x="3195" y="1030"/>
                <a:ext cx="93" cy="9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2" name="Line 140"/>
              <p:cNvSpPr>
                <a:spLocks noChangeShapeType="1"/>
              </p:cNvSpPr>
              <p:nvPr/>
            </p:nvSpPr>
            <p:spPr bwMode="auto">
              <a:xfrm flipV="1">
                <a:off x="3229" y="1064"/>
                <a:ext cx="59" cy="5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3" name="Line 141"/>
              <p:cNvSpPr>
                <a:spLocks noChangeShapeType="1"/>
              </p:cNvSpPr>
              <p:nvPr/>
            </p:nvSpPr>
            <p:spPr bwMode="auto">
              <a:xfrm flipV="1">
                <a:off x="3262" y="1097"/>
                <a:ext cx="26" cy="2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4" name="Line 142"/>
              <p:cNvSpPr>
                <a:spLocks noChangeShapeType="1"/>
              </p:cNvSpPr>
              <p:nvPr/>
            </p:nvSpPr>
            <p:spPr bwMode="auto">
              <a:xfrm flipV="1">
                <a:off x="3288" y="1067"/>
                <a:ext cx="30" cy="3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5" name="Line 143"/>
              <p:cNvSpPr>
                <a:spLocks noChangeShapeType="1"/>
              </p:cNvSpPr>
              <p:nvPr/>
            </p:nvSpPr>
            <p:spPr bwMode="auto">
              <a:xfrm flipV="1">
                <a:off x="3295" y="1067"/>
                <a:ext cx="57" cy="5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6" name="Line 144"/>
              <p:cNvSpPr>
                <a:spLocks noChangeShapeType="1"/>
              </p:cNvSpPr>
              <p:nvPr/>
            </p:nvSpPr>
            <p:spPr bwMode="auto">
              <a:xfrm flipV="1">
                <a:off x="3329" y="1067"/>
                <a:ext cx="57" cy="5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7" name="Line 145"/>
              <p:cNvSpPr>
                <a:spLocks noChangeShapeType="1"/>
              </p:cNvSpPr>
              <p:nvPr/>
            </p:nvSpPr>
            <p:spPr bwMode="auto">
              <a:xfrm flipV="1">
                <a:off x="3363" y="1091"/>
                <a:ext cx="31" cy="3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8" name="Line 146"/>
              <p:cNvSpPr>
                <a:spLocks noChangeShapeType="1"/>
              </p:cNvSpPr>
              <p:nvPr/>
            </p:nvSpPr>
            <p:spPr bwMode="auto">
              <a:xfrm flipV="1">
                <a:off x="3394" y="1073"/>
                <a:ext cx="19" cy="1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79" name="Line 147"/>
              <p:cNvSpPr>
                <a:spLocks noChangeShapeType="1"/>
              </p:cNvSpPr>
              <p:nvPr/>
            </p:nvSpPr>
            <p:spPr bwMode="auto">
              <a:xfrm flipV="1">
                <a:off x="3397" y="1073"/>
                <a:ext cx="50" cy="5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0" name="Line 148"/>
              <p:cNvSpPr>
                <a:spLocks noChangeShapeType="1"/>
              </p:cNvSpPr>
              <p:nvPr/>
            </p:nvSpPr>
            <p:spPr bwMode="auto">
              <a:xfrm flipV="1">
                <a:off x="3430" y="1073"/>
                <a:ext cx="50" cy="5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1" name="Line 149"/>
              <p:cNvSpPr>
                <a:spLocks noChangeShapeType="1"/>
              </p:cNvSpPr>
              <p:nvPr/>
            </p:nvSpPr>
            <p:spPr bwMode="auto">
              <a:xfrm flipV="1">
                <a:off x="3463" y="1085"/>
                <a:ext cx="39" cy="3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2" name="Line 150"/>
              <p:cNvSpPr>
                <a:spLocks noChangeShapeType="1"/>
              </p:cNvSpPr>
              <p:nvPr/>
            </p:nvSpPr>
            <p:spPr bwMode="auto">
              <a:xfrm flipV="1">
                <a:off x="3497" y="1118"/>
                <a:ext cx="5" cy="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3" name="Line 151"/>
              <p:cNvSpPr>
                <a:spLocks noChangeShapeType="1"/>
              </p:cNvSpPr>
              <p:nvPr/>
            </p:nvSpPr>
            <p:spPr bwMode="auto">
              <a:xfrm flipV="1">
                <a:off x="3502" y="1111"/>
                <a:ext cx="7" cy="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4" name="Line 152"/>
              <p:cNvSpPr>
                <a:spLocks noChangeShapeType="1"/>
              </p:cNvSpPr>
              <p:nvPr/>
            </p:nvSpPr>
            <p:spPr bwMode="auto">
              <a:xfrm flipV="1">
                <a:off x="3530" y="1111"/>
                <a:ext cx="12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5" name="Line 153"/>
              <p:cNvSpPr>
                <a:spLocks noChangeShapeType="1"/>
              </p:cNvSpPr>
              <p:nvPr/>
            </p:nvSpPr>
            <p:spPr bwMode="auto">
              <a:xfrm flipV="1">
                <a:off x="3564" y="1111"/>
                <a:ext cx="13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6" name="Line 154"/>
              <p:cNvSpPr>
                <a:spLocks noChangeShapeType="1"/>
              </p:cNvSpPr>
              <p:nvPr/>
            </p:nvSpPr>
            <p:spPr bwMode="auto">
              <a:xfrm flipV="1">
                <a:off x="3598" y="1112"/>
                <a:ext cx="11" cy="1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7" name="Line 155"/>
              <p:cNvSpPr>
                <a:spLocks noChangeShapeType="1"/>
              </p:cNvSpPr>
              <p:nvPr/>
            </p:nvSpPr>
            <p:spPr bwMode="auto">
              <a:xfrm>
                <a:off x="719" y="1123"/>
                <a:ext cx="4282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8" name="Line 156"/>
              <p:cNvSpPr>
                <a:spLocks noChangeShapeType="1"/>
              </p:cNvSpPr>
              <p:nvPr/>
            </p:nvSpPr>
            <p:spPr bwMode="auto">
              <a:xfrm>
                <a:off x="719" y="1123"/>
                <a:ext cx="4282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89" name="Line 157"/>
              <p:cNvSpPr>
                <a:spLocks noChangeShapeType="1"/>
              </p:cNvSpPr>
              <p:nvPr/>
            </p:nvSpPr>
            <p:spPr bwMode="auto">
              <a:xfrm>
                <a:off x="719" y="1123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0" name="Line 158"/>
              <p:cNvSpPr>
                <a:spLocks noChangeShapeType="1"/>
              </p:cNvSpPr>
              <p:nvPr/>
            </p:nvSpPr>
            <p:spPr bwMode="auto">
              <a:xfrm>
                <a:off x="719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1" name="Line 159"/>
              <p:cNvSpPr>
                <a:spLocks noChangeShapeType="1"/>
              </p:cNvSpPr>
              <p:nvPr/>
            </p:nvSpPr>
            <p:spPr bwMode="auto">
              <a:xfrm>
                <a:off x="825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2" name="Line 160"/>
              <p:cNvSpPr>
                <a:spLocks noChangeShapeType="1"/>
              </p:cNvSpPr>
              <p:nvPr/>
            </p:nvSpPr>
            <p:spPr bwMode="auto">
              <a:xfrm>
                <a:off x="825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3" name="Line 161"/>
              <p:cNvSpPr>
                <a:spLocks noChangeShapeType="1"/>
              </p:cNvSpPr>
              <p:nvPr/>
            </p:nvSpPr>
            <p:spPr bwMode="auto">
              <a:xfrm>
                <a:off x="932" y="1123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4" name="Line 162"/>
              <p:cNvSpPr>
                <a:spLocks noChangeShapeType="1"/>
              </p:cNvSpPr>
              <p:nvPr/>
            </p:nvSpPr>
            <p:spPr bwMode="auto">
              <a:xfrm>
                <a:off x="932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5" name="Line 163"/>
              <p:cNvSpPr>
                <a:spLocks noChangeShapeType="1"/>
              </p:cNvSpPr>
              <p:nvPr/>
            </p:nvSpPr>
            <p:spPr bwMode="auto">
              <a:xfrm>
                <a:off x="1040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6" name="Line 164"/>
              <p:cNvSpPr>
                <a:spLocks noChangeShapeType="1"/>
              </p:cNvSpPr>
              <p:nvPr/>
            </p:nvSpPr>
            <p:spPr bwMode="auto">
              <a:xfrm>
                <a:off x="1040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7" name="Line 165"/>
              <p:cNvSpPr>
                <a:spLocks noChangeShapeType="1"/>
              </p:cNvSpPr>
              <p:nvPr/>
            </p:nvSpPr>
            <p:spPr bwMode="auto">
              <a:xfrm>
                <a:off x="1147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8" name="Line 166"/>
              <p:cNvSpPr>
                <a:spLocks noChangeShapeType="1"/>
              </p:cNvSpPr>
              <p:nvPr/>
            </p:nvSpPr>
            <p:spPr bwMode="auto">
              <a:xfrm>
                <a:off x="1147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299" name="Line 167"/>
              <p:cNvSpPr>
                <a:spLocks noChangeShapeType="1"/>
              </p:cNvSpPr>
              <p:nvPr/>
            </p:nvSpPr>
            <p:spPr bwMode="auto">
              <a:xfrm>
                <a:off x="1254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0" name="Line 168"/>
              <p:cNvSpPr>
                <a:spLocks noChangeShapeType="1"/>
              </p:cNvSpPr>
              <p:nvPr/>
            </p:nvSpPr>
            <p:spPr bwMode="auto">
              <a:xfrm>
                <a:off x="1254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1" name="Line 169"/>
              <p:cNvSpPr>
                <a:spLocks noChangeShapeType="1"/>
              </p:cNvSpPr>
              <p:nvPr/>
            </p:nvSpPr>
            <p:spPr bwMode="auto">
              <a:xfrm>
                <a:off x="1361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2" name="Line 170"/>
              <p:cNvSpPr>
                <a:spLocks noChangeShapeType="1"/>
              </p:cNvSpPr>
              <p:nvPr/>
            </p:nvSpPr>
            <p:spPr bwMode="auto">
              <a:xfrm>
                <a:off x="1361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3" name="Line 171"/>
              <p:cNvSpPr>
                <a:spLocks noChangeShapeType="1"/>
              </p:cNvSpPr>
              <p:nvPr/>
            </p:nvSpPr>
            <p:spPr bwMode="auto">
              <a:xfrm>
                <a:off x="1468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4" name="Line 172"/>
              <p:cNvSpPr>
                <a:spLocks noChangeShapeType="1"/>
              </p:cNvSpPr>
              <p:nvPr/>
            </p:nvSpPr>
            <p:spPr bwMode="auto">
              <a:xfrm>
                <a:off x="1468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5" name="Line 173"/>
              <p:cNvSpPr>
                <a:spLocks noChangeShapeType="1"/>
              </p:cNvSpPr>
              <p:nvPr/>
            </p:nvSpPr>
            <p:spPr bwMode="auto">
              <a:xfrm>
                <a:off x="1575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6" name="Line 174"/>
              <p:cNvSpPr>
                <a:spLocks noChangeShapeType="1"/>
              </p:cNvSpPr>
              <p:nvPr/>
            </p:nvSpPr>
            <p:spPr bwMode="auto">
              <a:xfrm>
                <a:off x="1575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7" name="Line 175"/>
              <p:cNvSpPr>
                <a:spLocks noChangeShapeType="1"/>
              </p:cNvSpPr>
              <p:nvPr/>
            </p:nvSpPr>
            <p:spPr bwMode="auto">
              <a:xfrm>
                <a:off x="1682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8" name="Line 176"/>
              <p:cNvSpPr>
                <a:spLocks noChangeShapeType="1"/>
              </p:cNvSpPr>
              <p:nvPr/>
            </p:nvSpPr>
            <p:spPr bwMode="auto">
              <a:xfrm>
                <a:off x="1682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09" name="Line 177"/>
              <p:cNvSpPr>
                <a:spLocks noChangeShapeType="1"/>
              </p:cNvSpPr>
              <p:nvPr/>
            </p:nvSpPr>
            <p:spPr bwMode="auto">
              <a:xfrm>
                <a:off x="1789" y="1117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0" name="Line 178"/>
              <p:cNvSpPr>
                <a:spLocks noChangeShapeType="1"/>
              </p:cNvSpPr>
              <p:nvPr/>
            </p:nvSpPr>
            <p:spPr bwMode="auto">
              <a:xfrm flipV="1">
                <a:off x="1789" y="1117"/>
                <a:ext cx="1" cy="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1" name="Line 179"/>
              <p:cNvSpPr>
                <a:spLocks noChangeShapeType="1"/>
              </p:cNvSpPr>
              <p:nvPr/>
            </p:nvSpPr>
            <p:spPr bwMode="auto">
              <a:xfrm>
                <a:off x="1897" y="1123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2" name="Line 180"/>
              <p:cNvSpPr>
                <a:spLocks noChangeShapeType="1"/>
              </p:cNvSpPr>
              <p:nvPr/>
            </p:nvSpPr>
            <p:spPr bwMode="auto">
              <a:xfrm flipV="1">
                <a:off x="1897" y="1117"/>
                <a:ext cx="1" cy="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3" name="Line 181"/>
              <p:cNvSpPr>
                <a:spLocks noChangeShapeType="1"/>
              </p:cNvSpPr>
              <p:nvPr/>
            </p:nvSpPr>
            <p:spPr bwMode="auto">
              <a:xfrm>
                <a:off x="2003" y="1111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4" name="Line 182"/>
              <p:cNvSpPr>
                <a:spLocks noChangeShapeType="1"/>
              </p:cNvSpPr>
              <p:nvPr/>
            </p:nvSpPr>
            <p:spPr bwMode="auto">
              <a:xfrm flipV="1">
                <a:off x="2003" y="1111"/>
                <a:ext cx="1" cy="1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5" name="Line 183"/>
              <p:cNvSpPr>
                <a:spLocks noChangeShapeType="1"/>
              </p:cNvSpPr>
              <p:nvPr/>
            </p:nvSpPr>
            <p:spPr bwMode="auto">
              <a:xfrm>
                <a:off x="2110" y="1111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6" name="Line 184"/>
              <p:cNvSpPr>
                <a:spLocks noChangeShapeType="1"/>
              </p:cNvSpPr>
              <p:nvPr/>
            </p:nvSpPr>
            <p:spPr bwMode="auto">
              <a:xfrm flipV="1">
                <a:off x="2110" y="1111"/>
                <a:ext cx="1" cy="1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7" name="Line 185"/>
              <p:cNvSpPr>
                <a:spLocks noChangeShapeType="1"/>
              </p:cNvSpPr>
              <p:nvPr/>
            </p:nvSpPr>
            <p:spPr bwMode="auto">
              <a:xfrm>
                <a:off x="2218" y="1092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8" name="Line 186"/>
              <p:cNvSpPr>
                <a:spLocks noChangeShapeType="1"/>
              </p:cNvSpPr>
              <p:nvPr/>
            </p:nvSpPr>
            <p:spPr bwMode="auto">
              <a:xfrm flipV="1">
                <a:off x="2218" y="1092"/>
                <a:ext cx="1" cy="3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19" name="Line 187"/>
              <p:cNvSpPr>
                <a:spLocks noChangeShapeType="1"/>
              </p:cNvSpPr>
              <p:nvPr/>
            </p:nvSpPr>
            <p:spPr bwMode="auto">
              <a:xfrm>
                <a:off x="2324" y="1042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0" name="Line 188"/>
              <p:cNvSpPr>
                <a:spLocks noChangeShapeType="1"/>
              </p:cNvSpPr>
              <p:nvPr/>
            </p:nvSpPr>
            <p:spPr bwMode="auto">
              <a:xfrm flipV="1">
                <a:off x="2324" y="1042"/>
                <a:ext cx="1" cy="8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1" name="Line 189"/>
              <p:cNvSpPr>
                <a:spLocks noChangeShapeType="1"/>
              </p:cNvSpPr>
              <p:nvPr/>
            </p:nvSpPr>
            <p:spPr bwMode="auto">
              <a:xfrm>
                <a:off x="2431" y="978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2" name="Line 190"/>
              <p:cNvSpPr>
                <a:spLocks noChangeShapeType="1"/>
              </p:cNvSpPr>
              <p:nvPr/>
            </p:nvSpPr>
            <p:spPr bwMode="auto">
              <a:xfrm flipV="1">
                <a:off x="2431" y="978"/>
                <a:ext cx="1" cy="14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3" name="Line 191"/>
              <p:cNvSpPr>
                <a:spLocks noChangeShapeType="1"/>
              </p:cNvSpPr>
              <p:nvPr/>
            </p:nvSpPr>
            <p:spPr bwMode="auto">
              <a:xfrm>
                <a:off x="2539" y="853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4" name="Line 192"/>
              <p:cNvSpPr>
                <a:spLocks noChangeShapeType="1"/>
              </p:cNvSpPr>
              <p:nvPr/>
            </p:nvSpPr>
            <p:spPr bwMode="auto">
              <a:xfrm flipV="1">
                <a:off x="2539" y="853"/>
                <a:ext cx="1" cy="270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5" name="Line 193"/>
              <p:cNvSpPr>
                <a:spLocks noChangeShapeType="1"/>
              </p:cNvSpPr>
              <p:nvPr/>
            </p:nvSpPr>
            <p:spPr bwMode="auto">
              <a:xfrm>
                <a:off x="2645" y="708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6" name="Line 194"/>
              <p:cNvSpPr>
                <a:spLocks noChangeShapeType="1"/>
              </p:cNvSpPr>
              <p:nvPr/>
            </p:nvSpPr>
            <p:spPr bwMode="auto">
              <a:xfrm flipV="1">
                <a:off x="2645" y="708"/>
                <a:ext cx="1" cy="4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7" name="Line 195"/>
              <p:cNvSpPr>
                <a:spLocks noChangeShapeType="1"/>
              </p:cNvSpPr>
              <p:nvPr/>
            </p:nvSpPr>
            <p:spPr bwMode="auto">
              <a:xfrm>
                <a:off x="2752" y="526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8" name="Line 196"/>
              <p:cNvSpPr>
                <a:spLocks noChangeShapeType="1"/>
              </p:cNvSpPr>
              <p:nvPr/>
            </p:nvSpPr>
            <p:spPr bwMode="auto">
              <a:xfrm flipV="1">
                <a:off x="2752" y="526"/>
                <a:ext cx="1" cy="597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29" name="Line 197"/>
              <p:cNvSpPr>
                <a:spLocks noChangeShapeType="1"/>
              </p:cNvSpPr>
              <p:nvPr/>
            </p:nvSpPr>
            <p:spPr bwMode="auto">
              <a:xfrm>
                <a:off x="2860" y="658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0" name="Line 198"/>
              <p:cNvSpPr>
                <a:spLocks noChangeShapeType="1"/>
              </p:cNvSpPr>
              <p:nvPr/>
            </p:nvSpPr>
            <p:spPr bwMode="auto">
              <a:xfrm flipV="1">
                <a:off x="2860" y="526"/>
                <a:ext cx="1" cy="597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1" name="Line 199"/>
              <p:cNvSpPr>
                <a:spLocks noChangeShapeType="1"/>
              </p:cNvSpPr>
              <p:nvPr/>
            </p:nvSpPr>
            <p:spPr bwMode="auto">
              <a:xfrm>
                <a:off x="2967" y="671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2" name="Line 200"/>
              <p:cNvSpPr>
                <a:spLocks noChangeShapeType="1"/>
              </p:cNvSpPr>
              <p:nvPr/>
            </p:nvSpPr>
            <p:spPr bwMode="auto">
              <a:xfrm flipV="1">
                <a:off x="2967" y="658"/>
                <a:ext cx="1" cy="46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3" name="Line 201"/>
              <p:cNvSpPr>
                <a:spLocks noChangeShapeType="1"/>
              </p:cNvSpPr>
              <p:nvPr/>
            </p:nvSpPr>
            <p:spPr bwMode="auto">
              <a:xfrm>
                <a:off x="3073" y="808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4" name="Line 202"/>
              <p:cNvSpPr>
                <a:spLocks noChangeShapeType="1"/>
              </p:cNvSpPr>
              <p:nvPr/>
            </p:nvSpPr>
            <p:spPr bwMode="auto">
              <a:xfrm flipV="1">
                <a:off x="3073" y="671"/>
                <a:ext cx="1" cy="45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5" name="Line 203"/>
              <p:cNvSpPr>
                <a:spLocks noChangeShapeType="1"/>
              </p:cNvSpPr>
              <p:nvPr/>
            </p:nvSpPr>
            <p:spPr bwMode="auto">
              <a:xfrm>
                <a:off x="3181" y="922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6" name="Line 204"/>
              <p:cNvSpPr>
                <a:spLocks noChangeShapeType="1"/>
              </p:cNvSpPr>
              <p:nvPr/>
            </p:nvSpPr>
            <p:spPr bwMode="auto">
              <a:xfrm flipV="1">
                <a:off x="3181" y="808"/>
                <a:ext cx="1" cy="3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7" name="Line 205"/>
              <p:cNvSpPr>
                <a:spLocks noChangeShapeType="1"/>
              </p:cNvSpPr>
              <p:nvPr/>
            </p:nvSpPr>
            <p:spPr bwMode="auto">
              <a:xfrm>
                <a:off x="3288" y="1067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8" name="Line 206"/>
              <p:cNvSpPr>
                <a:spLocks noChangeShapeType="1"/>
              </p:cNvSpPr>
              <p:nvPr/>
            </p:nvSpPr>
            <p:spPr bwMode="auto">
              <a:xfrm flipV="1">
                <a:off x="3288" y="922"/>
                <a:ext cx="1" cy="20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39" name="Line 207"/>
              <p:cNvSpPr>
                <a:spLocks noChangeShapeType="1"/>
              </p:cNvSpPr>
              <p:nvPr/>
            </p:nvSpPr>
            <p:spPr bwMode="auto">
              <a:xfrm>
                <a:off x="3394" y="1073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40" name="Line 208"/>
              <p:cNvSpPr>
                <a:spLocks noChangeShapeType="1"/>
              </p:cNvSpPr>
              <p:nvPr/>
            </p:nvSpPr>
            <p:spPr bwMode="auto">
              <a:xfrm flipV="1">
                <a:off x="3394" y="1067"/>
                <a:ext cx="1" cy="5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41" name="Line 209"/>
              <p:cNvSpPr>
                <a:spLocks noChangeShapeType="1"/>
              </p:cNvSpPr>
              <p:nvPr/>
            </p:nvSpPr>
            <p:spPr bwMode="auto">
              <a:xfrm>
                <a:off x="3502" y="1111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342" name="Line 210"/>
              <p:cNvSpPr>
                <a:spLocks noChangeShapeType="1"/>
              </p:cNvSpPr>
              <p:nvPr/>
            </p:nvSpPr>
            <p:spPr bwMode="auto">
              <a:xfrm flipV="1">
                <a:off x="3502" y="1073"/>
                <a:ext cx="1" cy="50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</p:grpSp>
        <p:grpSp>
          <p:nvGrpSpPr>
            <p:cNvPr id="15366" name="Group 412"/>
            <p:cNvGrpSpPr>
              <a:grpSpLocks/>
            </p:cNvGrpSpPr>
            <p:nvPr/>
          </p:nvGrpSpPr>
          <p:grpSpPr bwMode="auto">
            <a:xfrm>
              <a:off x="1741" y="613"/>
              <a:ext cx="3261" cy="1803"/>
              <a:chOff x="1741" y="613"/>
              <a:chExt cx="3261" cy="1803"/>
            </a:xfrm>
          </p:grpSpPr>
          <p:sp>
            <p:nvSpPr>
              <p:cNvPr id="15943" name="Line 212"/>
              <p:cNvSpPr>
                <a:spLocks noChangeShapeType="1"/>
              </p:cNvSpPr>
              <p:nvPr/>
            </p:nvSpPr>
            <p:spPr bwMode="auto">
              <a:xfrm>
                <a:off x="3609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44" name="Line 213"/>
              <p:cNvSpPr>
                <a:spLocks noChangeShapeType="1"/>
              </p:cNvSpPr>
              <p:nvPr/>
            </p:nvSpPr>
            <p:spPr bwMode="auto">
              <a:xfrm flipV="1">
                <a:off x="3609" y="1111"/>
                <a:ext cx="1" cy="1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45" name="Line 214"/>
              <p:cNvSpPr>
                <a:spLocks noChangeShapeType="1"/>
              </p:cNvSpPr>
              <p:nvPr/>
            </p:nvSpPr>
            <p:spPr bwMode="auto">
              <a:xfrm>
                <a:off x="3716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46" name="Line 215"/>
              <p:cNvSpPr>
                <a:spLocks noChangeShapeType="1"/>
              </p:cNvSpPr>
              <p:nvPr/>
            </p:nvSpPr>
            <p:spPr bwMode="auto">
              <a:xfrm>
                <a:off x="3716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47" name="Line 216"/>
              <p:cNvSpPr>
                <a:spLocks noChangeShapeType="1"/>
              </p:cNvSpPr>
              <p:nvPr/>
            </p:nvSpPr>
            <p:spPr bwMode="auto">
              <a:xfrm>
                <a:off x="3823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48" name="Line 217"/>
              <p:cNvSpPr>
                <a:spLocks noChangeShapeType="1"/>
              </p:cNvSpPr>
              <p:nvPr/>
            </p:nvSpPr>
            <p:spPr bwMode="auto">
              <a:xfrm>
                <a:off x="3823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49" name="Line 218"/>
              <p:cNvSpPr>
                <a:spLocks noChangeShapeType="1"/>
              </p:cNvSpPr>
              <p:nvPr/>
            </p:nvSpPr>
            <p:spPr bwMode="auto">
              <a:xfrm>
                <a:off x="3930" y="1123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0" name="Line 219"/>
              <p:cNvSpPr>
                <a:spLocks noChangeShapeType="1"/>
              </p:cNvSpPr>
              <p:nvPr/>
            </p:nvSpPr>
            <p:spPr bwMode="auto">
              <a:xfrm>
                <a:off x="3930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1" name="Line 220"/>
              <p:cNvSpPr>
                <a:spLocks noChangeShapeType="1"/>
              </p:cNvSpPr>
              <p:nvPr/>
            </p:nvSpPr>
            <p:spPr bwMode="auto">
              <a:xfrm>
                <a:off x="4038" y="1123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2" name="Line 221"/>
              <p:cNvSpPr>
                <a:spLocks noChangeShapeType="1"/>
              </p:cNvSpPr>
              <p:nvPr/>
            </p:nvSpPr>
            <p:spPr bwMode="auto">
              <a:xfrm>
                <a:off x="4038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3" name="Line 222"/>
              <p:cNvSpPr>
                <a:spLocks noChangeShapeType="1"/>
              </p:cNvSpPr>
              <p:nvPr/>
            </p:nvSpPr>
            <p:spPr bwMode="auto">
              <a:xfrm>
                <a:off x="4144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4" name="Line 223"/>
              <p:cNvSpPr>
                <a:spLocks noChangeShapeType="1"/>
              </p:cNvSpPr>
              <p:nvPr/>
            </p:nvSpPr>
            <p:spPr bwMode="auto">
              <a:xfrm>
                <a:off x="4144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5" name="Line 224"/>
              <p:cNvSpPr>
                <a:spLocks noChangeShapeType="1"/>
              </p:cNvSpPr>
              <p:nvPr/>
            </p:nvSpPr>
            <p:spPr bwMode="auto">
              <a:xfrm>
                <a:off x="4251" y="1123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6" name="Line 225"/>
              <p:cNvSpPr>
                <a:spLocks noChangeShapeType="1"/>
              </p:cNvSpPr>
              <p:nvPr/>
            </p:nvSpPr>
            <p:spPr bwMode="auto">
              <a:xfrm>
                <a:off x="4251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7" name="Line 226"/>
              <p:cNvSpPr>
                <a:spLocks noChangeShapeType="1"/>
              </p:cNvSpPr>
              <p:nvPr/>
            </p:nvSpPr>
            <p:spPr bwMode="auto">
              <a:xfrm>
                <a:off x="4359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8" name="Line 227"/>
              <p:cNvSpPr>
                <a:spLocks noChangeShapeType="1"/>
              </p:cNvSpPr>
              <p:nvPr/>
            </p:nvSpPr>
            <p:spPr bwMode="auto">
              <a:xfrm>
                <a:off x="4359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59" name="Line 228"/>
              <p:cNvSpPr>
                <a:spLocks noChangeShapeType="1"/>
              </p:cNvSpPr>
              <p:nvPr/>
            </p:nvSpPr>
            <p:spPr bwMode="auto">
              <a:xfrm>
                <a:off x="4466" y="1123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0" name="Line 229"/>
              <p:cNvSpPr>
                <a:spLocks noChangeShapeType="1"/>
              </p:cNvSpPr>
              <p:nvPr/>
            </p:nvSpPr>
            <p:spPr bwMode="auto">
              <a:xfrm>
                <a:off x="4466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1" name="Line 230"/>
              <p:cNvSpPr>
                <a:spLocks noChangeShapeType="1"/>
              </p:cNvSpPr>
              <p:nvPr/>
            </p:nvSpPr>
            <p:spPr bwMode="auto">
              <a:xfrm>
                <a:off x="4572" y="1123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2" name="Line 231"/>
              <p:cNvSpPr>
                <a:spLocks noChangeShapeType="1"/>
              </p:cNvSpPr>
              <p:nvPr/>
            </p:nvSpPr>
            <p:spPr bwMode="auto">
              <a:xfrm>
                <a:off x="4572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3" name="Line 232"/>
              <p:cNvSpPr>
                <a:spLocks noChangeShapeType="1"/>
              </p:cNvSpPr>
              <p:nvPr/>
            </p:nvSpPr>
            <p:spPr bwMode="auto">
              <a:xfrm>
                <a:off x="4680" y="112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4" name="Line 233"/>
              <p:cNvSpPr>
                <a:spLocks noChangeShapeType="1"/>
              </p:cNvSpPr>
              <p:nvPr/>
            </p:nvSpPr>
            <p:spPr bwMode="auto">
              <a:xfrm>
                <a:off x="4680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5" name="Line 234"/>
              <p:cNvSpPr>
                <a:spLocks noChangeShapeType="1"/>
              </p:cNvSpPr>
              <p:nvPr/>
            </p:nvSpPr>
            <p:spPr bwMode="auto">
              <a:xfrm>
                <a:off x="4787" y="1123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6" name="Line 235"/>
              <p:cNvSpPr>
                <a:spLocks noChangeShapeType="1"/>
              </p:cNvSpPr>
              <p:nvPr/>
            </p:nvSpPr>
            <p:spPr bwMode="auto">
              <a:xfrm>
                <a:off x="4787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7" name="Line 236"/>
              <p:cNvSpPr>
                <a:spLocks noChangeShapeType="1"/>
              </p:cNvSpPr>
              <p:nvPr/>
            </p:nvSpPr>
            <p:spPr bwMode="auto">
              <a:xfrm>
                <a:off x="4893" y="1123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8" name="Line 237"/>
              <p:cNvSpPr>
                <a:spLocks noChangeShapeType="1"/>
              </p:cNvSpPr>
              <p:nvPr/>
            </p:nvSpPr>
            <p:spPr bwMode="auto">
              <a:xfrm>
                <a:off x="4893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69" name="Line 238"/>
              <p:cNvSpPr>
                <a:spLocks noChangeShapeType="1"/>
              </p:cNvSpPr>
              <p:nvPr/>
            </p:nvSpPr>
            <p:spPr bwMode="auto">
              <a:xfrm>
                <a:off x="5001" y="1123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70" name="Rectangle 239"/>
              <p:cNvSpPr>
                <a:spLocks noChangeArrowheads="1"/>
              </p:cNvSpPr>
              <p:nvPr/>
            </p:nvSpPr>
            <p:spPr bwMode="auto">
              <a:xfrm>
                <a:off x="2475" y="1366"/>
                <a:ext cx="737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PAPP-A MoM - log scale</a:t>
                </a:r>
                <a:endParaRPr lang="en-US" altLang="en-US" sz="1800" dirty="0"/>
              </a:p>
            </p:txBody>
          </p:sp>
          <p:sp>
            <p:nvSpPr>
              <p:cNvPr id="15971" name="Line 240"/>
              <p:cNvSpPr>
                <a:spLocks noChangeShapeType="1"/>
              </p:cNvSpPr>
              <p:nvPr/>
            </p:nvSpPr>
            <p:spPr bwMode="auto">
              <a:xfrm>
                <a:off x="1789" y="1147"/>
                <a:ext cx="1" cy="13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72" name="Line 241"/>
              <p:cNvSpPr>
                <a:spLocks noChangeShapeType="1"/>
              </p:cNvSpPr>
              <p:nvPr/>
            </p:nvSpPr>
            <p:spPr bwMode="auto">
              <a:xfrm>
                <a:off x="2538" y="1147"/>
                <a:ext cx="1" cy="13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73" name="Line 242"/>
              <p:cNvSpPr>
                <a:spLocks noChangeShapeType="1"/>
              </p:cNvSpPr>
              <p:nvPr/>
            </p:nvSpPr>
            <p:spPr bwMode="auto">
              <a:xfrm>
                <a:off x="2860" y="1147"/>
                <a:ext cx="1" cy="13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74" name="Line 243"/>
              <p:cNvSpPr>
                <a:spLocks noChangeShapeType="1"/>
              </p:cNvSpPr>
              <p:nvPr/>
            </p:nvSpPr>
            <p:spPr bwMode="auto">
              <a:xfrm>
                <a:off x="3182" y="1147"/>
                <a:ext cx="1" cy="13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75" name="Line 244"/>
              <p:cNvSpPr>
                <a:spLocks noChangeShapeType="1"/>
              </p:cNvSpPr>
              <p:nvPr/>
            </p:nvSpPr>
            <p:spPr bwMode="auto">
              <a:xfrm>
                <a:off x="3930" y="1147"/>
                <a:ext cx="1" cy="13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76" name="Line 245"/>
              <p:cNvSpPr>
                <a:spLocks noChangeShapeType="1"/>
              </p:cNvSpPr>
              <p:nvPr/>
            </p:nvSpPr>
            <p:spPr bwMode="auto">
              <a:xfrm>
                <a:off x="1789" y="1147"/>
                <a:ext cx="214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77" name="Rectangle 246"/>
              <p:cNvSpPr>
                <a:spLocks noChangeArrowheads="1"/>
              </p:cNvSpPr>
              <p:nvPr/>
            </p:nvSpPr>
            <p:spPr bwMode="auto">
              <a:xfrm>
                <a:off x="1741" y="1225"/>
                <a:ext cx="11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0.1</a:t>
                </a:r>
                <a:endParaRPr lang="en-US" altLang="en-US" sz="1800" dirty="0"/>
              </a:p>
            </p:txBody>
          </p:sp>
          <p:sp>
            <p:nvSpPr>
              <p:cNvPr id="15978" name="Rectangle 247"/>
              <p:cNvSpPr>
                <a:spLocks noChangeArrowheads="1"/>
              </p:cNvSpPr>
              <p:nvPr/>
            </p:nvSpPr>
            <p:spPr bwMode="auto">
              <a:xfrm>
                <a:off x="2490" y="1225"/>
                <a:ext cx="11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0.5</a:t>
                </a:r>
                <a:endParaRPr lang="en-US" altLang="en-US" sz="1800" dirty="0"/>
              </a:p>
            </p:txBody>
          </p:sp>
          <p:sp>
            <p:nvSpPr>
              <p:cNvPr id="15979" name="Rectangle 248"/>
              <p:cNvSpPr>
                <a:spLocks noChangeArrowheads="1"/>
              </p:cNvSpPr>
              <p:nvPr/>
            </p:nvSpPr>
            <p:spPr bwMode="auto">
              <a:xfrm>
                <a:off x="2812" y="1225"/>
                <a:ext cx="11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1.0</a:t>
                </a:r>
                <a:endParaRPr lang="en-US" altLang="en-US" sz="1800" dirty="0"/>
              </a:p>
            </p:txBody>
          </p:sp>
          <p:sp>
            <p:nvSpPr>
              <p:cNvPr id="15980" name="Rectangle 249"/>
              <p:cNvSpPr>
                <a:spLocks noChangeArrowheads="1"/>
              </p:cNvSpPr>
              <p:nvPr/>
            </p:nvSpPr>
            <p:spPr bwMode="auto">
              <a:xfrm>
                <a:off x="3134" y="1225"/>
                <a:ext cx="11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2.0</a:t>
                </a:r>
                <a:endParaRPr lang="en-US" altLang="en-US" sz="1800" dirty="0"/>
              </a:p>
            </p:txBody>
          </p:sp>
          <p:sp>
            <p:nvSpPr>
              <p:cNvPr id="15981" name="Rectangle 250"/>
              <p:cNvSpPr>
                <a:spLocks noChangeArrowheads="1"/>
              </p:cNvSpPr>
              <p:nvPr/>
            </p:nvSpPr>
            <p:spPr bwMode="auto">
              <a:xfrm>
                <a:off x="3862" y="1225"/>
                <a:ext cx="154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10.0</a:t>
                </a:r>
                <a:endParaRPr lang="en-US" altLang="en-US" sz="1800" dirty="0"/>
              </a:p>
            </p:txBody>
          </p:sp>
          <p:sp>
            <p:nvSpPr>
              <p:cNvPr id="15982" name="Oval 251"/>
              <p:cNvSpPr>
                <a:spLocks noChangeArrowheads="1"/>
              </p:cNvSpPr>
              <p:nvPr/>
            </p:nvSpPr>
            <p:spPr bwMode="auto">
              <a:xfrm>
                <a:off x="2217" y="1076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83" name="Oval 252"/>
              <p:cNvSpPr>
                <a:spLocks noChangeArrowheads="1"/>
              </p:cNvSpPr>
              <p:nvPr/>
            </p:nvSpPr>
            <p:spPr bwMode="auto">
              <a:xfrm>
                <a:off x="2217" y="1045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84" name="Oval 253"/>
              <p:cNvSpPr>
                <a:spLocks noChangeArrowheads="1"/>
              </p:cNvSpPr>
              <p:nvPr/>
            </p:nvSpPr>
            <p:spPr bwMode="auto">
              <a:xfrm>
                <a:off x="2286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85" name="Oval 254"/>
              <p:cNvSpPr>
                <a:spLocks noChangeArrowheads="1"/>
              </p:cNvSpPr>
              <p:nvPr/>
            </p:nvSpPr>
            <p:spPr bwMode="auto">
              <a:xfrm>
                <a:off x="2286" y="1045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86" name="Oval 255"/>
              <p:cNvSpPr>
                <a:spLocks noChangeArrowheads="1"/>
              </p:cNvSpPr>
              <p:nvPr/>
            </p:nvSpPr>
            <p:spPr bwMode="auto">
              <a:xfrm>
                <a:off x="2309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87" name="Oval 256"/>
              <p:cNvSpPr>
                <a:spLocks noChangeArrowheads="1"/>
              </p:cNvSpPr>
              <p:nvPr/>
            </p:nvSpPr>
            <p:spPr bwMode="auto">
              <a:xfrm>
                <a:off x="2309" y="1045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88" name="Oval 257"/>
              <p:cNvSpPr>
                <a:spLocks noChangeArrowheads="1"/>
              </p:cNvSpPr>
              <p:nvPr/>
            </p:nvSpPr>
            <p:spPr bwMode="auto">
              <a:xfrm>
                <a:off x="2309" y="101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89" name="Oval 258"/>
              <p:cNvSpPr>
                <a:spLocks noChangeArrowheads="1"/>
              </p:cNvSpPr>
              <p:nvPr/>
            </p:nvSpPr>
            <p:spPr bwMode="auto">
              <a:xfrm>
                <a:off x="2333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0" name="Oval 259"/>
              <p:cNvSpPr>
                <a:spLocks noChangeArrowheads="1"/>
              </p:cNvSpPr>
              <p:nvPr/>
            </p:nvSpPr>
            <p:spPr bwMode="auto">
              <a:xfrm>
                <a:off x="2333" y="1045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1" name="Oval 260"/>
              <p:cNvSpPr>
                <a:spLocks noChangeArrowheads="1"/>
              </p:cNvSpPr>
              <p:nvPr/>
            </p:nvSpPr>
            <p:spPr bwMode="auto">
              <a:xfrm>
                <a:off x="2356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2" name="Oval 261"/>
              <p:cNvSpPr>
                <a:spLocks noChangeArrowheads="1"/>
              </p:cNvSpPr>
              <p:nvPr/>
            </p:nvSpPr>
            <p:spPr bwMode="auto">
              <a:xfrm>
                <a:off x="2356" y="1045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3" name="Oval 262"/>
              <p:cNvSpPr>
                <a:spLocks noChangeArrowheads="1"/>
              </p:cNvSpPr>
              <p:nvPr/>
            </p:nvSpPr>
            <p:spPr bwMode="auto">
              <a:xfrm>
                <a:off x="2379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4" name="Oval 263"/>
              <p:cNvSpPr>
                <a:spLocks noChangeArrowheads="1"/>
              </p:cNvSpPr>
              <p:nvPr/>
            </p:nvSpPr>
            <p:spPr bwMode="auto">
              <a:xfrm>
                <a:off x="2379" y="1045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5" name="Oval 264"/>
              <p:cNvSpPr>
                <a:spLocks noChangeArrowheads="1"/>
              </p:cNvSpPr>
              <p:nvPr/>
            </p:nvSpPr>
            <p:spPr bwMode="auto">
              <a:xfrm>
                <a:off x="2402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6" name="Oval 265"/>
              <p:cNvSpPr>
                <a:spLocks noChangeArrowheads="1"/>
              </p:cNvSpPr>
              <p:nvPr/>
            </p:nvSpPr>
            <p:spPr bwMode="auto">
              <a:xfrm>
                <a:off x="2449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7" name="Oval 266"/>
              <p:cNvSpPr>
                <a:spLocks noChangeArrowheads="1"/>
              </p:cNvSpPr>
              <p:nvPr/>
            </p:nvSpPr>
            <p:spPr bwMode="auto">
              <a:xfrm>
                <a:off x="2449" y="1045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8" name="Oval 267"/>
              <p:cNvSpPr>
                <a:spLocks noChangeArrowheads="1"/>
              </p:cNvSpPr>
              <p:nvPr/>
            </p:nvSpPr>
            <p:spPr bwMode="auto">
              <a:xfrm>
                <a:off x="2449" y="101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99" name="Oval 268"/>
              <p:cNvSpPr>
                <a:spLocks noChangeArrowheads="1"/>
              </p:cNvSpPr>
              <p:nvPr/>
            </p:nvSpPr>
            <p:spPr bwMode="auto">
              <a:xfrm>
                <a:off x="2519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0" name="Oval 269"/>
              <p:cNvSpPr>
                <a:spLocks noChangeArrowheads="1"/>
              </p:cNvSpPr>
              <p:nvPr/>
            </p:nvSpPr>
            <p:spPr bwMode="auto">
              <a:xfrm>
                <a:off x="2519" y="1045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1" name="Oval 270"/>
              <p:cNvSpPr>
                <a:spLocks noChangeArrowheads="1"/>
              </p:cNvSpPr>
              <p:nvPr/>
            </p:nvSpPr>
            <p:spPr bwMode="auto">
              <a:xfrm>
                <a:off x="2542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2" name="Oval 271"/>
              <p:cNvSpPr>
                <a:spLocks noChangeArrowheads="1"/>
              </p:cNvSpPr>
              <p:nvPr/>
            </p:nvSpPr>
            <p:spPr bwMode="auto">
              <a:xfrm>
                <a:off x="2542" y="1045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3" name="Oval 272"/>
              <p:cNvSpPr>
                <a:spLocks noChangeArrowheads="1"/>
              </p:cNvSpPr>
              <p:nvPr/>
            </p:nvSpPr>
            <p:spPr bwMode="auto">
              <a:xfrm>
                <a:off x="2589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4" name="Oval 273"/>
              <p:cNvSpPr>
                <a:spLocks noChangeArrowheads="1"/>
              </p:cNvSpPr>
              <p:nvPr/>
            </p:nvSpPr>
            <p:spPr bwMode="auto">
              <a:xfrm>
                <a:off x="2589" y="1045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5" name="Oval 274"/>
              <p:cNvSpPr>
                <a:spLocks noChangeArrowheads="1"/>
              </p:cNvSpPr>
              <p:nvPr/>
            </p:nvSpPr>
            <p:spPr bwMode="auto">
              <a:xfrm>
                <a:off x="2589" y="101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6" name="Oval 275"/>
              <p:cNvSpPr>
                <a:spLocks noChangeArrowheads="1"/>
              </p:cNvSpPr>
              <p:nvPr/>
            </p:nvSpPr>
            <p:spPr bwMode="auto">
              <a:xfrm>
                <a:off x="2612" y="1076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7" name="Oval 276"/>
              <p:cNvSpPr>
                <a:spLocks noChangeArrowheads="1"/>
              </p:cNvSpPr>
              <p:nvPr/>
            </p:nvSpPr>
            <p:spPr bwMode="auto">
              <a:xfrm>
                <a:off x="2635" y="1076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8" name="Oval 277"/>
              <p:cNvSpPr>
                <a:spLocks noChangeArrowheads="1"/>
              </p:cNvSpPr>
              <p:nvPr/>
            </p:nvSpPr>
            <p:spPr bwMode="auto">
              <a:xfrm>
                <a:off x="2774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09" name="Oval 278"/>
              <p:cNvSpPr>
                <a:spLocks noChangeArrowheads="1"/>
              </p:cNvSpPr>
              <p:nvPr/>
            </p:nvSpPr>
            <p:spPr bwMode="auto">
              <a:xfrm>
                <a:off x="2890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10" name="Oval 279"/>
              <p:cNvSpPr>
                <a:spLocks noChangeArrowheads="1"/>
              </p:cNvSpPr>
              <p:nvPr/>
            </p:nvSpPr>
            <p:spPr bwMode="auto">
              <a:xfrm>
                <a:off x="2914" y="1076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11" name="Oval 280"/>
              <p:cNvSpPr>
                <a:spLocks noChangeArrowheads="1"/>
              </p:cNvSpPr>
              <p:nvPr/>
            </p:nvSpPr>
            <p:spPr bwMode="auto">
              <a:xfrm>
                <a:off x="2960" y="1076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6012" name="Freeform 281"/>
              <p:cNvSpPr>
                <a:spLocks/>
              </p:cNvSpPr>
              <p:nvPr/>
            </p:nvSpPr>
            <p:spPr bwMode="auto">
              <a:xfrm>
                <a:off x="1789" y="613"/>
                <a:ext cx="2141" cy="510"/>
              </a:xfrm>
              <a:custGeom>
                <a:avLst/>
                <a:gdLst>
                  <a:gd name="T0" fmla="*/ 33 w 2141"/>
                  <a:gd name="T1" fmla="*/ 510 h 510"/>
                  <a:gd name="T2" fmla="*/ 75 w 2141"/>
                  <a:gd name="T3" fmla="*/ 510 h 510"/>
                  <a:gd name="T4" fmla="*/ 118 w 2141"/>
                  <a:gd name="T5" fmla="*/ 510 h 510"/>
                  <a:gd name="T6" fmla="*/ 161 w 2141"/>
                  <a:gd name="T7" fmla="*/ 510 h 510"/>
                  <a:gd name="T8" fmla="*/ 204 w 2141"/>
                  <a:gd name="T9" fmla="*/ 509 h 510"/>
                  <a:gd name="T10" fmla="*/ 246 w 2141"/>
                  <a:gd name="T11" fmla="*/ 509 h 510"/>
                  <a:gd name="T12" fmla="*/ 289 w 2141"/>
                  <a:gd name="T13" fmla="*/ 508 h 510"/>
                  <a:gd name="T14" fmla="*/ 332 w 2141"/>
                  <a:gd name="T15" fmla="*/ 506 h 510"/>
                  <a:gd name="T16" fmla="*/ 374 w 2141"/>
                  <a:gd name="T17" fmla="*/ 504 h 510"/>
                  <a:gd name="T18" fmla="*/ 417 w 2141"/>
                  <a:gd name="T19" fmla="*/ 499 h 510"/>
                  <a:gd name="T20" fmla="*/ 460 w 2141"/>
                  <a:gd name="T21" fmla="*/ 493 h 510"/>
                  <a:gd name="T22" fmla="*/ 504 w 2141"/>
                  <a:gd name="T23" fmla="*/ 482 h 510"/>
                  <a:gd name="T24" fmla="*/ 546 w 2141"/>
                  <a:gd name="T25" fmla="*/ 467 h 510"/>
                  <a:gd name="T26" fmla="*/ 589 w 2141"/>
                  <a:gd name="T27" fmla="*/ 448 h 510"/>
                  <a:gd name="T28" fmla="*/ 632 w 2141"/>
                  <a:gd name="T29" fmla="*/ 421 h 510"/>
                  <a:gd name="T30" fmla="*/ 675 w 2141"/>
                  <a:gd name="T31" fmla="*/ 386 h 510"/>
                  <a:gd name="T32" fmla="*/ 717 w 2141"/>
                  <a:gd name="T33" fmla="*/ 344 h 510"/>
                  <a:gd name="T34" fmla="*/ 760 w 2141"/>
                  <a:gd name="T35" fmla="*/ 297 h 510"/>
                  <a:gd name="T36" fmla="*/ 803 w 2141"/>
                  <a:gd name="T37" fmla="*/ 242 h 510"/>
                  <a:gd name="T38" fmla="*/ 846 w 2141"/>
                  <a:gd name="T39" fmla="*/ 187 h 510"/>
                  <a:gd name="T40" fmla="*/ 888 w 2141"/>
                  <a:gd name="T41" fmla="*/ 132 h 510"/>
                  <a:gd name="T42" fmla="*/ 931 w 2141"/>
                  <a:gd name="T43" fmla="*/ 82 h 510"/>
                  <a:gd name="T44" fmla="*/ 974 w 2141"/>
                  <a:gd name="T45" fmla="*/ 41 h 510"/>
                  <a:gd name="T46" fmla="*/ 1018 w 2141"/>
                  <a:gd name="T47" fmla="*/ 13 h 510"/>
                  <a:gd name="T48" fmla="*/ 1060 w 2141"/>
                  <a:gd name="T49" fmla="*/ 0 h 510"/>
                  <a:gd name="T50" fmla="*/ 1103 w 2141"/>
                  <a:gd name="T51" fmla="*/ 5 h 510"/>
                  <a:gd name="T52" fmla="*/ 1146 w 2141"/>
                  <a:gd name="T53" fmla="*/ 25 h 510"/>
                  <a:gd name="T54" fmla="*/ 1188 w 2141"/>
                  <a:gd name="T55" fmla="*/ 60 h 510"/>
                  <a:gd name="T56" fmla="*/ 1231 w 2141"/>
                  <a:gd name="T57" fmla="*/ 106 h 510"/>
                  <a:gd name="T58" fmla="*/ 1274 w 2141"/>
                  <a:gd name="T59" fmla="*/ 159 h 510"/>
                  <a:gd name="T60" fmla="*/ 1317 w 2141"/>
                  <a:gd name="T61" fmla="*/ 215 h 510"/>
                  <a:gd name="T62" fmla="*/ 1359 w 2141"/>
                  <a:gd name="T63" fmla="*/ 270 h 510"/>
                  <a:gd name="T64" fmla="*/ 1402 w 2141"/>
                  <a:gd name="T65" fmla="*/ 322 h 510"/>
                  <a:gd name="T66" fmla="*/ 1445 w 2141"/>
                  <a:gd name="T67" fmla="*/ 366 h 510"/>
                  <a:gd name="T68" fmla="*/ 1488 w 2141"/>
                  <a:gd name="T69" fmla="*/ 404 h 510"/>
                  <a:gd name="T70" fmla="*/ 1531 w 2141"/>
                  <a:gd name="T71" fmla="*/ 434 h 510"/>
                  <a:gd name="T72" fmla="*/ 1574 w 2141"/>
                  <a:gd name="T73" fmla="*/ 458 h 510"/>
                  <a:gd name="T74" fmla="*/ 1617 w 2141"/>
                  <a:gd name="T75" fmla="*/ 476 h 510"/>
                  <a:gd name="T76" fmla="*/ 1660 w 2141"/>
                  <a:gd name="T77" fmla="*/ 487 h 510"/>
                  <a:gd name="T78" fmla="*/ 1702 w 2141"/>
                  <a:gd name="T79" fmla="*/ 497 h 510"/>
                  <a:gd name="T80" fmla="*/ 1745 w 2141"/>
                  <a:gd name="T81" fmla="*/ 502 h 510"/>
                  <a:gd name="T82" fmla="*/ 1788 w 2141"/>
                  <a:gd name="T83" fmla="*/ 505 h 510"/>
                  <a:gd name="T84" fmla="*/ 1831 w 2141"/>
                  <a:gd name="T85" fmla="*/ 507 h 510"/>
                  <a:gd name="T86" fmla="*/ 1873 w 2141"/>
                  <a:gd name="T87" fmla="*/ 508 h 510"/>
                  <a:gd name="T88" fmla="*/ 1916 w 2141"/>
                  <a:gd name="T89" fmla="*/ 509 h 510"/>
                  <a:gd name="T90" fmla="*/ 1959 w 2141"/>
                  <a:gd name="T91" fmla="*/ 510 h 510"/>
                  <a:gd name="T92" fmla="*/ 2001 w 2141"/>
                  <a:gd name="T93" fmla="*/ 510 h 510"/>
                  <a:gd name="T94" fmla="*/ 2045 w 2141"/>
                  <a:gd name="T95" fmla="*/ 510 h 510"/>
                  <a:gd name="T96" fmla="*/ 2088 w 2141"/>
                  <a:gd name="T97" fmla="*/ 510 h 510"/>
                  <a:gd name="T98" fmla="*/ 2131 w 2141"/>
                  <a:gd name="T99" fmla="*/ 510 h 51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141"/>
                  <a:gd name="T151" fmla="*/ 0 h 510"/>
                  <a:gd name="T152" fmla="*/ 2141 w 2141"/>
                  <a:gd name="T153" fmla="*/ 510 h 51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141" h="510">
                    <a:moveTo>
                      <a:pt x="0" y="510"/>
                    </a:moveTo>
                    <a:lnTo>
                      <a:pt x="11" y="510"/>
                    </a:lnTo>
                    <a:lnTo>
                      <a:pt x="21" y="510"/>
                    </a:lnTo>
                    <a:lnTo>
                      <a:pt x="33" y="510"/>
                    </a:lnTo>
                    <a:lnTo>
                      <a:pt x="43" y="510"/>
                    </a:lnTo>
                    <a:lnTo>
                      <a:pt x="53" y="510"/>
                    </a:lnTo>
                    <a:lnTo>
                      <a:pt x="64" y="510"/>
                    </a:lnTo>
                    <a:lnTo>
                      <a:pt x="75" y="510"/>
                    </a:lnTo>
                    <a:lnTo>
                      <a:pt x="86" y="510"/>
                    </a:lnTo>
                    <a:lnTo>
                      <a:pt x="96" y="510"/>
                    </a:lnTo>
                    <a:lnTo>
                      <a:pt x="108" y="510"/>
                    </a:lnTo>
                    <a:lnTo>
                      <a:pt x="118" y="510"/>
                    </a:lnTo>
                    <a:lnTo>
                      <a:pt x="128" y="510"/>
                    </a:lnTo>
                    <a:lnTo>
                      <a:pt x="139" y="510"/>
                    </a:lnTo>
                    <a:lnTo>
                      <a:pt x="150" y="510"/>
                    </a:lnTo>
                    <a:lnTo>
                      <a:pt x="161" y="510"/>
                    </a:lnTo>
                    <a:lnTo>
                      <a:pt x="171" y="510"/>
                    </a:lnTo>
                    <a:lnTo>
                      <a:pt x="182" y="510"/>
                    </a:lnTo>
                    <a:lnTo>
                      <a:pt x="193" y="509"/>
                    </a:lnTo>
                    <a:lnTo>
                      <a:pt x="204" y="509"/>
                    </a:lnTo>
                    <a:lnTo>
                      <a:pt x="214" y="509"/>
                    </a:lnTo>
                    <a:lnTo>
                      <a:pt x="225" y="509"/>
                    </a:lnTo>
                    <a:lnTo>
                      <a:pt x="236" y="509"/>
                    </a:lnTo>
                    <a:lnTo>
                      <a:pt x="246" y="509"/>
                    </a:lnTo>
                    <a:lnTo>
                      <a:pt x="257" y="509"/>
                    </a:lnTo>
                    <a:lnTo>
                      <a:pt x="268" y="508"/>
                    </a:lnTo>
                    <a:lnTo>
                      <a:pt x="279" y="508"/>
                    </a:lnTo>
                    <a:lnTo>
                      <a:pt x="289" y="508"/>
                    </a:lnTo>
                    <a:lnTo>
                      <a:pt x="299" y="508"/>
                    </a:lnTo>
                    <a:lnTo>
                      <a:pt x="311" y="507"/>
                    </a:lnTo>
                    <a:lnTo>
                      <a:pt x="321" y="507"/>
                    </a:lnTo>
                    <a:lnTo>
                      <a:pt x="332" y="506"/>
                    </a:lnTo>
                    <a:lnTo>
                      <a:pt x="342" y="506"/>
                    </a:lnTo>
                    <a:lnTo>
                      <a:pt x="354" y="505"/>
                    </a:lnTo>
                    <a:lnTo>
                      <a:pt x="364" y="505"/>
                    </a:lnTo>
                    <a:lnTo>
                      <a:pt x="374" y="504"/>
                    </a:lnTo>
                    <a:lnTo>
                      <a:pt x="386" y="503"/>
                    </a:lnTo>
                    <a:lnTo>
                      <a:pt x="396" y="502"/>
                    </a:lnTo>
                    <a:lnTo>
                      <a:pt x="407" y="501"/>
                    </a:lnTo>
                    <a:lnTo>
                      <a:pt x="417" y="499"/>
                    </a:lnTo>
                    <a:lnTo>
                      <a:pt x="429" y="498"/>
                    </a:lnTo>
                    <a:lnTo>
                      <a:pt x="439" y="497"/>
                    </a:lnTo>
                    <a:lnTo>
                      <a:pt x="450" y="495"/>
                    </a:lnTo>
                    <a:lnTo>
                      <a:pt x="460" y="493"/>
                    </a:lnTo>
                    <a:lnTo>
                      <a:pt x="471" y="490"/>
                    </a:lnTo>
                    <a:lnTo>
                      <a:pt x="482" y="487"/>
                    </a:lnTo>
                    <a:lnTo>
                      <a:pt x="492" y="485"/>
                    </a:lnTo>
                    <a:lnTo>
                      <a:pt x="504" y="482"/>
                    </a:lnTo>
                    <a:lnTo>
                      <a:pt x="514" y="479"/>
                    </a:lnTo>
                    <a:lnTo>
                      <a:pt x="525" y="476"/>
                    </a:lnTo>
                    <a:lnTo>
                      <a:pt x="535" y="472"/>
                    </a:lnTo>
                    <a:lnTo>
                      <a:pt x="546" y="467"/>
                    </a:lnTo>
                    <a:lnTo>
                      <a:pt x="557" y="463"/>
                    </a:lnTo>
                    <a:lnTo>
                      <a:pt x="567" y="458"/>
                    </a:lnTo>
                    <a:lnTo>
                      <a:pt x="578" y="453"/>
                    </a:lnTo>
                    <a:lnTo>
                      <a:pt x="589" y="448"/>
                    </a:lnTo>
                    <a:lnTo>
                      <a:pt x="600" y="441"/>
                    </a:lnTo>
                    <a:lnTo>
                      <a:pt x="610" y="434"/>
                    </a:lnTo>
                    <a:lnTo>
                      <a:pt x="621" y="428"/>
                    </a:lnTo>
                    <a:lnTo>
                      <a:pt x="632" y="421"/>
                    </a:lnTo>
                    <a:lnTo>
                      <a:pt x="642" y="412"/>
                    </a:lnTo>
                    <a:lnTo>
                      <a:pt x="653" y="404"/>
                    </a:lnTo>
                    <a:lnTo>
                      <a:pt x="664" y="396"/>
                    </a:lnTo>
                    <a:lnTo>
                      <a:pt x="675" y="386"/>
                    </a:lnTo>
                    <a:lnTo>
                      <a:pt x="685" y="377"/>
                    </a:lnTo>
                    <a:lnTo>
                      <a:pt x="695" y="366"/>
                    </a:lnTo>
                    <a:lnTo>
                      <a:pt x="707" y="356"/>
                    </a:lnTo>
                    <a:lnTo>
                      <a:pt x="717" y="344"/>
                    </a:lnTo>
                    <a:lnTo>
                      <a:pt x="728" y="333"/>
                    </a:lnTo>
                    <a:lnTo>
                      <a:pt x="739" y="322"/>
                    </a:lnTo>
                    <a:lnTo>
                      <a:pt x="750" y="309"/>
                    </a:lnTo>
                    <a:lnTo>
                      <a:pt x="760" y="297"/>
                    </a:lnTo>
                    <a:lnTo>
                      <a:pt x="771" y="283"/>
                    </a:lnTo>
                    <a:lnTo>
                      <a:pt x="782" y="270"/>
                    </a:lnTo>
                    <a:lnTo>
                      <a:pt x="792" y="257"/>
                    </a:lnTo>
                    <a:lnTo>
                      <a:pt x="803" y="242"/>
                    </a:lnTo>
                    <a:lnTo>
                      <a:pt x="813" y="229"/>
                    </a:lnTo>
                    <a:lnTo>
                      <a:pt x="825" y="215"/>
                    </a:lnTo>
                    <a:lnTo>
                      <a:pt x="835" y="201"/>
                    </a:lnTo>
                    <a:lnTo>
                      <a:pt x="846" y="187"/>
                    </a:lnTo>
                    <a:lnTo>
                      <a:pt x="856" y="172"/>
                    </a:lnTo>
                    <a:lnTo>
                      <a:pt x="867" y="159"/>
                    </a:lnTo>
                    <a:lnTo>
                      <a:pt x="878" y="145"/>
                    </a:lnTo>
                    <a:lnTo>
                      <a:pt x="888" y="132"/>
                    </a:lnTo>
                    <a:lnTo>
                      <a:pt x="900" y="118"/>
                    </a:lnTo>
                    <a:lnTo>
                      <a:pt x="910" y="106"/>
                    </a:lnTo>
                    <a:lnTo>
                      <a:pt x="921" y="93"/>
                    </a:lnTo>
                    <a:lnTo>
                      <a:pt x="931" y="82"/>
                    </a:lnTo>
                    <a:lnTo>
                      <a:pt x="943" y="70"/>
                    </a:lnTo>
                    <a:lnTo>
                      <a:pt x="953" y="60"/>
                    </a:lnTo>
                    <a:lnTo>
                      <a:pt x="963" y="51"/>
                    </a:lnTo>
                    <a:lnTo>
                      <a:pt x="974" y="41"/>
                    </a:lnTo>
                    <a:lnTo>
                      <a:pt x="985" y="33"/>
                    </a:lnTo>
                    <a:lnTo>
                      <a:pt x="996" y="25"/>
                    </a:lnTo>
                    <a:lnTo>
                      <a:pt x="1006" y="18"/>
                    </a:lnTo>
                    <a:lnTo>
                      <a:pt x="1018" y="13"/>
                    </a:lnTo>
                    <a:lnTo>
                      <a:pt x="1028" y="9"/>
                    </a:lnTo>
                    <a:lnTo>
                      <a:pt x="1038" y="5"/>
                    </a:lnTo>
                    <a:lnTo>
                      <a:pt x="1049" y="3"/>
                    </a:lnTo>
                    <a:lnTo>
                      <a:pt x="1060" y="0"/>
                    </a:lnTo>
                    <a:lnTo>
                      <a:pt x="1071" y="0"/>
                    </a:lnTo>
                    <a:lnTo>
                      <a:pt x="1081" y="0"/>
                    </a:lnTo>
                    <a:lnTo>
                      <a:pt x="1092" y="3"/>
                    </a:lnTo>
                    <a:lnTo>
                      <a:pt x="1103" y="5"/>
                    </a:lnTo>
                    <a:lnTo>
                      <a:pt x="1113" y="9"/>
                    </a:lnTo>
                    <a:lnTo>
                      <a:pt x="1124" y="13"/>
                    </a:lnTo>
                    <a:lnTo>
                      <a:pt x="1135" y="18"/>
                    </a:lnTo>
                    <a:lnTo>
                      <a:pt x="1146" y="25"/>
                    </a:lnTo>
                    <a:lnTo>
                      <a:pt x="1156" y="33"/>
                    </a:lnTo>
                    <a:lnTo>
                      <a:pt x="1167" y="41"/>
                    </a:lnTo>
                    <a:lnTo>
                      <a:pt x="1178" y="51"/>
                    </a:lnTo>
                    <a:lnTo>
                      <a:pt x="1188" y="60"/>
                    </a:lnTo>
                    <a:lnTo>
                      <a:pt x="1199" y="70"/>
                    </a:lnTo>
                    <a:lnTo>
                      <a:pt x="1209" y="82"/>
                    </a:lnTo>
                    <a:lnTo>
                      <a:pt x="1221" y="93"/>
                    </a:lnTo>
                    <a:lnTo>
                      <a:pt x="1231" y="106"/>
                    </a:lnTo>
                    <a:lnTo>
                      <a:pt x="1242" y="118"/>
                    </a:lnTo>
                    <a:lnTo>
                      <a:pt x="1253" y="132"/>
                    </a:lnTo>
                    <a:lnTo>
                      <a:pt x="1264" y="145"/>
                    </a:lnTo>
                    <a:lnTo>
                      <a:pt x="1274" y="159"/>
                    </a:lnTo>
                    <a:lnTo>
                      <a:pt x="1284" y="172"/>
                    </a:lnTo>
                    <a:lnTo>
                      <a:pt x="1296" y="187"/>
                    </a:lnTo>
                    <a:lnTo>
                      <a:pt x="1306" y="201"/>
                    </a:lnTo>
                    <a:lnTo>
                      <a:pt x="1317" y="215"/>
                    </a:lnTo>
                    <a:lnTo>
                      <a:pt x="1327" y="229"/>
                    </a:lnTo>
                    <a:lnTo>
                      <a:pt x="1339" y="242"/>
                    </a:lnTo>
                    <a:lnTo>
                      <a:pt x="1349" y="257"/>
                    </a:lnTo>
                    <a:lnTo>
                      <a:pt x="1359" y="270"/>
                    </a:lnTo>
                    <a:lnTo>
                      <a:pt x="1370" y="283"/>
                    </a:lnTo>
                    <a:lnTo>
                      <a:pt x="1381" y="297"/>
                    </a:lnTo>
                    <a:lnTo>
                      <a:pt x="1392" y="309"/>
                    </a:lnTo>
                    <a:lnTo>
                      <a:pt x="1402" y="322"/>
                    </a:lnTo>
                    <a:lnTo>
                      <a:pt x="1414" y="333"/>
                    </a:lnTo>
                    <a:lnTo>
                      <a:pt x="1424" y="344"/>
                    </a:lnTo>
                    <a:lnTo>
                      <a:pt x="1434" y="356"/>
                    </a:lnTo>
                    <a:lnTo>
                      <a:pt x="1445" y="366"/>
                    </a:lnTo>
                    <a:lnTo>
                      <a:pt x="1456" y="377"/>
                    </a:lnTo>
                    <a:lnTo>
                      <a:pt x="1467" y="386"/>
                    </a:lnTo>
                    <a:lnTo>
                      <a:pt x="1477" y="396"/>
                    </a:lnTo>
                    <a:lnTo>
                      <a:pt x="1488" y="404"/>
                    </a:lnTo>
                    <a:lnTo>
                      <a:pt x="1499" y="412"/>
                    </a:lnTo>
                    <a:lnTo>
                      <a:pt x="1510" y="421"/>
                    </a:lnTo>
                    <a:lnTo>
                      <a:pt x="1520" y="428"/>
                    </a:lnTo>
                    <a:lnTo>
                      <a:pt x="1531" y="434"/>
                    </a:lnTo>
                    <a:lnTo>
                      <a:pt x="1542" y="441"/>
                    </a:lnTo>
                    <a:lnTo>
                      <a:pt x="1552" y="448"/>
                    </a:lnTo>
                    <a:lnTo>
                      <a:pt x="1563" y="453"/>
                    </a:lnTo>
                    <a:lnTo>
                      <a:pt x="1574" y="458"/>
                    </a:lnTo>
                    <a:lnTo>
                      <a:pt x="1585" y="463"/>
                    </a:lnTo>
                    <a:lnTo>
                      <a:pt x="1595" y="467"/>
                    </a:lnTo>
                    <a:lnTo>
                      <a:pt x="1605" y="472"/>
                    </a:lnTo>
                    <a:lnTo>
                      <a:pt x="1617" y="476"/>
                    </a:lnTo>
                    <a:lnTo>
                      <a:pt x="1627" y="479"/>
                    </a:lnTo>
                    <a:lnTo>
                      <a:pt x="1638" y="482"/>
                    </a:lnTo>
                    <a:lnTo>
                      <a:pt x="1649" y="485"/>
                    </a:lnTo>
                    <a:lnTo>
                      <a:pt x="1660" y="487"/>
                    </a:lnTo>
                    <a:lnTo>
                      <a:pt x="1670" y="490"/>
                    </a:lnTo>
                    <a:lnTo>
                      <a:pt x="1680" y="493"/>
                    </a:lnTo>
                    <a:lnTo>
                      <a:pt x="1692" y="495"/>
                    </a:lnTo>
                    <a:lnTo>
                      <a:pt x="1702" y="497"/>
                    </a:lnTo>
                    <a:lnTo>
                      <a:pt x="1713" y="498"/>
                    </a:lnTo>
                    <a:lnTo>
                      <a:pt x="1723" y="499"/>
                    </a:lnTo>
                    <a:lnTo>
                      <a:pt x="1735" y="501"/>
                    </a:lnTo>
                    <a:lnTo>
                      <a:pt x="1745" y="502"/>
                    </a:lnTo>
                    <a:lnTo>
                      <a:pt x="1756" y="503"/>
                    </a:lnTo>
                    <a:lnTo>
                      <a:pt x="1767" y="504"/>
                    </a:lnTo>
                    <a:lnTo>
                      <a:pt x="1777" y="505"/>
                    </a:lnTo>
                    <a:lnTo>
                      <a:pt x="1788" y="505"/>
                    </a:lnTo>
                    <a:lnTo>
                      <a:pt x="1798" y="506"/>
                    </a:lnTo>
                    <a:lnTo>
                      <a:pt x="1810" y="506"/>
                    </a:lnTo>
                    <a:lnTo>
                      <a:pt x="1820" y="507"/>
                    </a:lnTo>
                    <a:lnTo>
                      <a:pt x="1831" y="507"/>
                    </a:lnTo>
                    <a:lnTo>
                      <a:pt x="1841" y="508"/>
                    </a:lnTo>
                    <a:lnTo>
                      <a:pt x="1852" y="508"/>
                    </a:lnTo>
                    <a:lnTo>
                      <a:pt x="1863" y="508"/>
                    </a:lnTo>
                    <a:lnTo>
                      <a:pt x="1873" y="508"/>
                    </a:lnTo>
                    <a:lnTo>
                      <a:pt x="1885" y="509"/>
                    </a:lnTo>
                    <a:lnTo>
                      <a:pt x="1895" y="509"/>
                    </a:lnTo>
                    <a:lnTo>
                      <a:pt x="1906" y="509"/>
                    </a:lnTo>
                    <a:lnTo>
                      <a:pt x="1916" y="509"/>
                    </a:lnTo>
                    <a:lnTo>
                      <a:pt x="1927" y="509"/>
                    </a:lnTo>
                    <a:lnTo>
                      <a:pt x="1938" y="509"/>
                    </a:lnTo>
                    <a:lnTo>
                      <a:pt x="1948" y="509"/>
                    </a:lnTo>
                    <a:lnTo>
                      <a:pt x="1959" y="510"/>
                    </a:lnTo>
                    <a:lnTo>
                      <a:pt x="1970" y="510"/>
                    </a:lnTo>
                    <a:lnTo>
                      <a:pt x="1981" y="510"/>
                    </a:lnTo>
                    <a:lnTo>
                      <a:pt x="1991" y="510"/>
                    </a:lnTo>
                    <a:lnTo>
                      <a:pt x="2001" y="510"/>
                    </a:lnTo>
                    <a:lnTo>
                      <a:pt x="2013" y="510"/>
                    </a:lnTo>
                    <a:lnTo>
                      <a:pt x="2023" y="510"/>
                    </a:lnTo>
                    <a:lnTo>
                      <a:pt x="2034" y="510"/>
                    </a:lnTo>
                    <a:lnTo>
                      <a:pt x="2045" y="510"/>
                    </a:lnTo>
                    <a:lnTo>
                      <a:pt x="2056" y="510"/>
                    </a:lnTo>
                    <a:lnTo>
                      <a:pt x="2066" y="510"/>
                    </a:lnTo>
                    <a:lnTo>
                      <a:pt x="2077" y="510"/>
                    </a:lnTo>
                    <a:lnTo>
                      <a:pt x="2088" y="510"/>
                    </a:lnTo>
                    <a:lnTo>
                      <a:pt x="2098" y="510"/>
                    </a:lnTo>
                    <a:lnTo>
                      <a:pt x="2109" y="510"/>
                    </a:lnTo>
                    <a:lnTo>
                      <a:pt x="2119" y="510"/>
                    </a:lnTo>
                    <a:lnTo>
                      <a:pt x="2131" y="510"/>
                    </a:lnTo>
                    <a:lnTo>
                      <a:pt x="2141" y="510"/>
                    </a:lnTo>
                  </a:path>
                </a:pathLst>
              </a:custGeom>
              <a:noFill/>
              <a:ln w="254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13" name="Freeform 282"/>
              <p:cNvSpPr>
                <a:spLocks/>
              </p:cNvSpPr>
              <p:nvPr/>
            </p:nvSpPr>
            <p:spPr bwMode="auto">
              <a:xfrm>
                <a:off x="1789" y="613"/>
                <a:ext cx="2141" cy="510"/>
              </a:xfrm>
              <a:custGeom>
                <a:avLst/>
                <a:gdLst>
                  <a:gd name="T0" fmla="*/ 33 w 2141"/>
                  <a:gd name="T1" fmla="*/ 488 h 510"/>
                  <a:gd name="T2" fmla="*/ 75 w 2141"/>
                  <a:gd name="T3" fmla="*/ 476 h 510"/>
                  <a:gd name="T4" fmla="*/ 118 w 2141"/>
                  <a:gd name="T5" fmla="*/ 459 h 510"/>
                  <a:gd name="T6" fmla="*/ 161 w 2141"/>
                  <a:gd name="T7" fmla="*/ 436 h 510"/>
                  <a:gd name="T8" fmla="*/ 204 w 2141"/>
                  <a:gd name="T9" fmla="*/ 406 h 510"/>
                  <a:gd name="T10" fmla="*/ 246 w 2141"/>
                  <a:gd name="T11" fmla="*/ 368 h 510"/>
                  <a:gd name="T12" fmla="*/ 289 w 2141"/>
                  <a:gd name="T13" fmla="*/ 324 h 510"/>
                  <a:gd name="T14" fmla="*/ 332 w 2141"/>
                  <a:gd name="T15" fmla="*/ 274 h 510"/>
                  <a:gd name="T16" fmla="*/ 374 w 2141"/>
                  <a:gd name="T17" fmla="*/ 218 h 510"/>
                  <a:gd name="T18" fmla="*/ 417 w 2141"/>
                  <a:gd name="T19" fmla="*/ 162 h 510"/>
                  <a:gd name="T20" fmla="*/ 460 w 2141"/>
                  <a:gd name="T21" fmla="*/ 109 h 510"/>
                  <a:gd name="T22" fmla="*/ 504 w 2141"/>
                  <a:gd name="T23" fmla="*/ 63 h 510"/>
                  <a:gd name="T24" fmla="*/ 546 w 2141"/>
                  <a:gd name="T25" fmla="*/ 27 h 510"/>
                  <a:gd name="T26" fmla="*/ 589 w 2141"/>
                  <a:gd name="T27" fmla="*/ 6 h 510"/>
                  <a:gd name="T28" fmla="*/ 632 w 2141"/>
                  <a:gd name="T29" fmla="*/ 0 h 510"/>
                  <a:gd name="T30" fmla="*/ 675 w 2141"/>
                  <a:gd name="T31" fmla="*/ 12 h 510"/>
                  <a:gd name="T32" fmla="*/ 717 w 2141"/>
                  <a:gd name="T33" fmla="*/ 39 h 510"/>
                  <a:gd name="T34" fmla="*/ 760 w 2141"/>
                  <a:gd name="T35" fmla="*/ 79 h 510"/>
                  <a:gd name="T36" fmla="*/ 803 w 2141"/>
                  <a:gd name="T37" fmla="*/ 129 h 510"/>
                  <a:gd name="T38" fmla="*/ 846 w 2141"/>
                  <a:gd name="T39" fmla="*/ 183 h 510"/>
                  <a:gd name="T40" fmla="*/ 888 w 2141"/>
                  <a:gd name="T41" fmla="*/ 239 h 510"/>
                  <a:gd name="T42" fmla="*/ 931 w 2141"/>
                  <a:gd name="T43" fmla="*/ 293 h 510"/>
                  <a:gd name="T44" fmla="*/ 974 w 2141"/>
                  <a:gd name="T45" fmla="*/ 341 h 510"/>
                  <a:gd name="T46" fmla="*/ 1018 w 2141"/>
                  <a:gd name="T47" fmla="*/ 384 h 510"/>
                  <a:gd name="T48" fmla="*/ 1060 w 2141"/>
                  <a:gd name="T49" fmla="*/ 418 h 510"/>
                  <a:gd name="T50" fmla="*/ 1103 w 2141"/>
                  <a:gd name="T51" fmla="*/ 446 h 510"/>
                  <a:gd name="T52" fmla="*/ 1146 w 2141"/>
                  <a:gd name="T53" fmla="*/ 466 h 510"/>
                  <a:gd name="T54" fmla="*/ 1188 w 2141"/>
                  <a:gd name="T55" fmla="*/ 481 h 510"/>
                  <a:gd name="T56" fmla="*/ 1231 w 2141"/>
                  <a:gd name="T57" fmla="*/ 491 h 510"/>
                  <a:gd name="T58" fmla="*/ 1274 w 2141"/>
                  <a:gd name="T59" fmla="*/ 499 h 510"/>
                  <a:gd name="T60" fmla="*/ 1317 w 2141"/>
                  <a:gd name="T61" fmla="*/ 504 h 510"/>
                  <a:gd name="T62" fmla="*/ 1359 w 2141"/>
                  <a:gd name="T63" fmla="*/ 506 h 510"/>
                  <a:gd name="T64" fmla="*/ 1402 w 2141"/>
                  <a:gd name="T65" fmla="*/ 508 h 510"/>
                  <a:gd name="T66" fmla="*/ 1445 w 2141"/>
                  <a:gd name="T67" fmla="*/ 509 h 510"/>
                  <a:gd name="T68" fmla="*/ 1488 w 2141"/>
                  <a:gd name="T69" fmla="*/ 509 h 510"/>
                  <a:gd name="T70" fmla="*/ 1531 w 2141"/>
                  <a:gd name="T71" fmla="*/ 510 h 510"/>
                  <a:gd name="T72" fmla="*/ 1574 w 2141"/>
                  <a:gd name="T73" fmla="*/ 510 h 510"/>
                  <a:gd name="T74" fmla="*/ 1617 w 2141"/>
                  <a:gd name="T75" fmla="*/ 510 h 510"/>
                  <a:gd name="T76" fmla="*/ 1660 w 2141"/>
                  <a:gd name="T77" fmla="*/ 510 h 510"/>
                  <a:gd name="T78" fmla="*/ 1702 w 2141"/>
                  <a:gd name="T79" fmla="*/ 510 h 510"/>
                  <a:gd name="T80" fmla="*/ 1745 w 2141"/>
                  <a:gd name="T81" fmla="*/ 510 h 510"/>
                  <a:gd name="T82" fmla="*/ 1788 w 2141"/>
                  <a:gd name="T83" fmla="*/ 510 h 510"/>
                  <a:gd name="T84" fmla="*/ 1831 w 2141"/>
                  <a:gd name="T85" fmla="*/ 510 h 510"/>
                  <a:gd name="T86" fmla="*/ 1873 w 2141"/>
                  <a:gd name="T87" fmla="*/ 510 h 510"/>
                  <a:gd name="T88" fmla="*/ 1916 w 2141"/>
                  <a:gd name="T89" fmla="*/ 510 h 510"/>
                  <a:gd name="T90" fmla="*/ 1959 w 2141"/>
                  <a:gd name="T91" fmla="*/ 510 h 510"/>
                  <a:gd name="T92" fmla="*/ 2001 w 2141"/>
                  <a:gd name="T93" fmla="*/ 510 h 510"/>
                  <a:gd name="T94" fmla="*/ 2045 w 2141"/>
                  <a:gd name="T95" fmla="*/ 510 h 510"/>
                  <a:gd name="T96" fmla="*/ 2088 w 2141"/>
                  <a:gd name="T97" fmla="*/ 510 h 510"/>
                  <a:gd name="T98" fmla="*/ 2131 w 2141"/>
                  <a:gd name="T99" fmla="*/ 510 h 51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141"/>
                  <a:gd name="T151" fmla="*/ 0 h 510"/>
                  <a:gd name="T152" fmla="*/ 2141 w 2141"/>
                  <a:gd name="T153" fmla="*/ 510 h 51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141" h="510">
                    <a:moveTo>
                      <a:pt x="0" y="495"/>
                    </a:moveTo>
                    <a:lnTo>
                      <a:pt x="11" y="493"/>
                    </a:lnTo>
                    <a:lnTo>
                      <a:pt x="21" y="490"/>
                    </a:lnTo>
                    <a:lnTo>
                      <a:pt x="33" y="488"/>
                    </a:lnTo>
                    <a:lnTo>
                      <a:pt x="43" y="486"/>
                    </a:lnTo>
                    <a:lnTo>
                      <a:pt x="53" y="483"/>
                    </a:lnTo>
                    <a:lnTo>
                      <a:pt x="64" y="480"/>
                    </a:lnTo>
                    <a:lnTo>
                      <a:pt x="75" y="476"/>
                    </a:lnTo>
                    <a:lnTo>
                      <a:pt x="86" y="473"/>
                    </a:lnTo>
                    <a:lnTo>
                      <a:pt x="96" y="469"/>
                    </a:lnTo>
                    <a:lnTo>
                      <a:pt x="108" y="464"/>
                    </a:lnTo>
                    <a:lnTo>
                      <a:pt x="118" y="459"/>
                    </a:lnTo>
                    <a:lnTo>
                      <a:pt x="128" y="454"/>
                    </a:lnTo>
                    <a:lnTo>
                      <a:pt x="139" y="449"/>
                    </a:lnTo>
                    <a:lnTo>
                      <a:pt x="150" y="442"/>
                    </a:lnTo>
                    <a:lnTo>
                      <a:pt x="161" y="436"/>
                    </a:lnTo>
                    <a:lnTo>
                      <a:pt x="171" y="430"/>
                    </a:lnTo>
                    <a:lnTo>
                      <a:pt x="182" y="423"/>
                    </a:lnTo>
                    <a:lnTo>
                      <a:pt x="193" y="414"/>
                    </a:lnTo>
                    <a:lnTo>
                      <a:pt x="204" y="406"/>
                    </a:lnTo>
                    <a:lnTo>
                      <a:pt x="214" y="398"/>
                    </a:lnTo>
                    <a:lnTo>
                      <a:pt x="225" y="388"/>
                    </a:lnTo>
                    <a:lnTo>
                      <a:pt x="236" y="379"/>
                    </a:lnTo>
                    <a:lnTo>
                      <a:pt x="246" y="368"/>
                    </a:lnTo>
                    <a:lnTo>
                      <a:pt x="257" y="358"/>
                    </a:lnTo>
                    <a:lnTo>
                      <a:pt x="268" y="348"/>
                    </a:lnTo>
                    <a:lnTo>
                      <a:pt x="279" y="336"/>
                    </a:lnTo>
                    <a:lnTo>
                      <a:pt x="289" y="324"/>
                    </a:lnTo>
                    <a:lnTo>
                      <a:pt x="299" y="312"/>
                    </a:lnTo>
                    <a:lnTo>
                      <a:pt x="311" y="300"/>
                    </a:lnTo>
                    <a:lnTo>
                      <a:pt x="321" y="286"/>
                    </a:lnTo>
                    <a:lnTo>
                      <a:pt x="332" y="274"/>
                    </a:lnTo>
                    <a:lnTo>
                      <a:pt x="342" y="260"/>
                    </a:lnTo>
                    <a:lnTo>
                      <a:pt x="354" y="246"/>
                    </a:lnTo>
                    <a:lnTo>
                      <a:pt x="364" y="232"/>
                    </a:lnTo>
                    <a:lnTo>
                      <a:pt x="374" y="218"/>
                    </a:lnTo>
                    <a:lnTo>
                      <a:pt x="386" y="204"/>
                    </a:lnTo>
                    <a:lnTo>
                      <a:pt x="396" y="190"/>
                    </a:lnTo>
                    <a:lnTo>
                      <a:pt x="407" y="177"/>
                    </a:lnTo>
                    <a:lnTo>
                      <a:pt x="417" y="162"/>
                    </a:lnTo>
                    <a:lnTo>
                      <a:pt x="429" y="148"/>
                    </a:lnTo>
                    <a:lnTo>
                      <a:pt x="439" y="135"/>
                    </a:lnTo>
                    <a:lnTo>
                      <a:pt x="450" y="121"/>
                    </a:lnTo>
                    <a:lnTo>
                      <a:pt x="460" y="109"/>
                    </a:lnTo>
                    <a:lnTo>
                      <a:pt x="471" y="96"/>
                    </a:lnTo>
                    <a:lnTo>
                      <a:pt x="482" y="85"/>
                    </a:lnTo>
                    <a:lnTo>
                      <a:pt x="492" y="73"/>
                    </a:lnTo>
                    <a:lnTo>
                      <a:pt x="504" y="63"/>
                    </a:lnTo>
                    <a:lnTo>
                      <a:pt x="514" y="53"/>
                    </a:lnTo>
                    <a:lnTo>
                      <a:pt x="525" y="43"/>
                    </a:lnTo>
                    <a:lnTo>
                      <a:pt x="535" y="35"/>
                    </a:lnTo>
                    <a:lnTo>
                      <a:pt x="546" y="27"/>
                    </a:lnTo>
                    <a:lnTo>
                      <a:pt x="557" y="20"/>
                    </a:lnTo>
                    <a:lnTo>
                      <a:pt x="567" y="14"/>
                    </a:lnTo>
                    <a:lnTo>
                      <a:pt x="578" y="10"/>
                    </a:lnTo>
                    <a:lnTo>
                      <a:pt x="589" y="6"/>
                    </a:lnTo>
                    <a:lnTo>
                      <a:pt x="600" y="3"/>
                    </a:lnTo>
                    <a:lnTo>
                      <a:pt x="610" y="0"/>
                    </a:lnTo>
                    <a:lnTo>
                      <a:pt x="621" y="0"/>
                    </a:lnTo>
                    <a:lnTo>
                      <a:pt x="632" y="0"/>
                    </a:lnTo>
                    <a:lnTo>
                      <a:pt x="642" y="2"/>
                    </a:lnTo>
                    <a:lnTo>
                      <a:pt x="653" y="4"/>
                    </a:lnTo>
                    <a:lnTo>
                      <a:pt x="664" y="8"/>
                    </a:lnTo>
                    <a:lnTo>
                      <a:pt x="675" y="12"/>
                    </a:lnTo>
                    <a:lnTo>
                      <a:pt x="685" y="17"/>
                    </a:lnTo>
                    <a:lnTo>
                      <a:pt x="695" y="23"/>
                    </a:lnTo>
                    <a:lnTo>
                      <a:pt x="707" y="31"/>
                    </a:lnTo>
                    <a:lnTo>
                      <a:pt x="717" y="39"/>
                    </a:lnTo>
                    <a:lnTo>
                      <a:pt x="728" y="47"/>
                    </a:lnTo>
                    <a:lnTo>
                      <a:pt x="739" y="58"/>
                    </a:lnTo>
                    <a:lnTo>
                      <a:pt x="750" y="68"/>
                    </a:lnTo>
                    <a:lnTo>
                      <a:pt x="760" y="79"/>
                    </a:lnTo>
                    <a:lnTo>
                      <a:pt x="771" y="90"/>
                    </a:lnTo>
                    <a:lnTo>
                      <a:pt x="782" y="103"/>
                    </a:lnTo>
                    <a:lnTo>
                      <a:pt x="792" y="115"/>
                    </a:lnTo>
                    <a:lnTo>
                      <a:pt x="803" y="129"/>
                    </a:lnTo>
                    <a:lnTo>
                      <a:pt x="813" y="142"/>
                    </a:lnTo>
                    <a:lnTo>
                      <a:pt x="825" y="156"/>
                    </a:lnTo>
                    <a:lnTo>
                      <a:pt x="835" y="169"/>
                    </a:lnTo>
                    <a:lnTo>
                      <a:pt x="846" y="183"/>
                    </a:lnTo>
                    <a:lnTo>
                      <a:pt x="856" y="197"/>
                    </a:lnTo>
                    <a:lnTo>
                      <a:pt x="867" y="211"/>
                    </a:lnTo>
                    <a:lnTo>
                      <a:pt x="878" y="226"/>
                    </a:lnTo>
                    <a:lnTo>
                      <a:pt x="888" y="239"/>
                    </a:lnTo>
                    <a:lnTo>
                      <a:pt x="900" y="253"/>
                    </a:lnTo>
                    <a:lnTo>
                      <a:pt x="910" y="266"/>
                    </a:lnTo>
                    <a:lnTo>
                      <a:pt x="921" y="280"/>
                    </a:lnTo>
                    <a:lnTo>
                      <a:pt x="931" y="293"/>
                    </a:lnTo>
                    <a:lnTo>
                      <a:pt x="943" y="306"/>
                    </a:lnTo>
                    <a:lnTo>
                      <a:pt x="953" y="318"/>
                    </a:lnTo>
                    <a:lnTo>
                      <a:pt x="963" y="330"/>
                    </a:lnTo>
                    <a:lnTo>
                      <a:pt x="974" y="341"/>
                    </a:lnTo>
                    <a:lnTo>
                      <a:pt x="985" y="353"/>
                    </a:lnTo>
                    <a:lnTo>
                      <a:pt x="996" y="363"/>
                    </a:lnTo>
                    <a:lnTo>
                      <a:pt x="1006" y="374"/>
                    </a:lnTo>
                    <a:lnTo>
                      <a:pt x="1018" y="384"/>
                    </a:lnTo>
                    <a:lnTo>
                      <a:pt x="1028" y="393"/>
                    </a:lnTo>
                    <a:lnTo>
                      <a:pt x="1038" y="402"/>
                    </a:lnTo>
                    <a:lnTo>
                      <a:pt x="1049" y="410"/>
                    </a:lnTo>
                    <a:lnTo>
                      <a:pt x="1060" y="418"/>
                    </a:lnTo>
                    <a:lnTo>
                      <a:pt x="1071" y="426"/>
                    </a:lnTo>
                    <a:lnTo>
                      <a:pt x="1081" y="433"/>
                    </a:lnTo>
                    <a:lnTo>
                      <a:pt x="1092" y="439"/>
                    </a:lnTo>
                    <a:lnTo>
                      <a:pt x="1103" y="446"/>
                    </a:lnTo>
                    <a:lnTo>
                      <a:pt x="1113" y="452"/>
                    </a:lnTo>
                    <a:lnTo>
                      <a:pt x="1124" y="457"/>
                    </a:lnTo>
                    <a:lnTo>
                      <a:pt x="1135" y="462"/>
                    </a:lnTo>
                    <a:lnTo>
                      <a:pt x="1146" y="466"/>
                    </a:lnTo>
                    <a:lnTo>
                      <a:pt x="1156" y="471"/>
                    </a:lnTo>
                    <a:lnTo>
                      <a:pt x="1167" y="475"/>
                    </a:lnTo>
                    <a:lnTo>
                      <a:pt x="1178" y="478"/>
                    </a:lnTo>
                    <a:lnTo>
                      <a:pt x="1188" y="481"/>
                    </a:lnTo>
                    <a:lnTo>
                      <a:pt x="1199" y="484"/>
                    </a:lnTo>
                    <a:lnTo>
                      <a:pt x="1209" y="487"/>
                    </a:lnTo>
                    <a:lnTo>
                      <a:pt x="1221" y="489"/>
                    </a:lnTo>
                    <a:lnTo>
                      <a:pt x="1231" y="491"/>
                    </a:lnTo>
                    <a:lnTo>
                      <a:pt x="1242" y="494"/>
                    </a:lnTo>
                    <a:lnTo>
                      <a:pt x="1253" y="496"/>
                    </a:lnTo>
                    <a:lnTo>
                      <a:pt x="1264" y="498"/>
                    </a:lnTo>
                    <a:lnTo>
                      <a:pt x="1274" y="499"/>
                    </a:lnTo>
                    <a:lnTo>
                      <a:pt x="1284" y="500"/>
                    </a:lnTo>
                    <a:lnTo>
                      <a:pt x="1296" y="502"/>
                    </a:lnTo>
                    <a:lnTo>
                      <a:pt x="1306" y="503"/>
                    </a:lnTo>
                    <a:lnTo>
                      <a:pt x="1317" y="504"/>
                    </a:lnTo>
                    <a:lnTo>
                      <a:pt x="1327" y="504"/>
                    </a:lnTo>
                    <a:lnTo>
                      <a:pt x="1339" y="505"/>
                    </a:lnTo>
                    <a:lnTo>
                      <a:pt x="1349" y="506"/>
                    </a:lnTo>
                    <a:lnTo>
                      <a:pt x="1359" y="506"/>
                    </a:lnTo>
                    <a:lnTo>
                      <a:pt x="1370" y="507"/>
                    </a:lnTo>
                    <a:lnTo>
                      <a:pt x="1381" y="507"/>
                    </a:lnTo>
                    <a:lnTo>
                      <a:pt x="1392" y="508"/>
                    </a:lnTo>
                    <a:lnTo>
                      <a:pt x="1402" y="508"/>
                    </a:lnTo>
                    <a:lnTo>
                      <a:pt x="1414" y="508"/>
                    </a:lnTo>
                    <a:lnTo>
                      <a:pt x="1424" y="508"/>
                    </a:lnTo>
                    <a:lnTo>
                      <a:pt x="1434" y="509"/>
                    </a:lnTo>
                    <a:lnTo>
                      <a:pt x="1445" y="509"/>
                    </a:lnTo>
                    <a:lnTo>
                      <a:pt x="1456" y="509"/>
                    </a:lnTo>
                    <a:lnTo>
                      <a:pt x="1467" y="509"/>
                    </a:lnTo>
                    <a:lnTo>
                      <a:pt x="1477" y="509"/>
                    </a:lnTo>
                    <a:lnTo>
                      <a:pt x="1488" y="509"/>
                    </a:lnTo>
                    <a:lnTo>
                      <a:pt x="1499" y="509"/>
                    </a:lnTo>
                    <a:lnTo>
                      <a:pt x="1510" y="510"/>
                    </a:lnTo>
                    <a:lnTo>
                      <a:pt x="1520" y="510"/>
                    </a:lnTo>
                    <a:lnTo>
                      <a:pt x="1531" y="510"/>
                    </a:lnTo>
                    <a:lnTo>
                      <a:pt x="1542" y="510"/>
                    </a:lnTo>
                    <a:lnTo>
                      <a:pt x="1552" y="510"/>
                    </a:lnTo>
                    <a:lnTo>
                      <a:pt x="1563" y="510"/>
                    </a:lnTo>
                    <a:lnTo>
                      <a:pt x="1574" y="510"/>
                    </a:lnTo>
                    <a:lnTo>
                      <a:pt x="1585" y="510"/>
                    </a:lnTo>
                    <a:lnTo>
                      <a:pt x="1595" y="510"/>
                    </a:lnTo>
                    <a:lnTo>
                      <a:pt x="1605" y="510"/>
                    </a:lnTo>
                    <a:lnTo>
                      <a:pt x="1617" y="510"/>
                    </a:lnTo>
                    <a:lnTo>
                      <a:pt x="1627" y="510"/>
                    </a:lnTo>
                    <a:lnTo>
                      <a:pt x="1638" y="510"/>
                    </a:lnTo>
                    <a:lnTo>
                      <a:pt x="1649" y="510"/>
                    </a:lnTo>
                    <a:lnTo>
                      <a:pt x="1660" y="510"/>
                    </a:lnTo>
                    <a:lnTo>
                      <a:pt x="1670" y="510"/>
                    </a:lnTo>
                    <a:lnTo>
                      <a:pt x="1680" y="510"/>
                    </a:lnTo>
                    <a:lnTo>
                      <a:pt x="1692" y="510"/>
                    </a:lnTo>
                    <a:lnTo>
                      <a:pt x="1702" y="510"/>
                    </a:lnTo>
                    <a:lnTo>
                      <a:pt x="1713" y="510"/>
                    </a:lnTo>
                    <a:lnTo>
                      <a:pt x="1723" y="510"/>
                    </a:lnTo>
                    <a:lnTo>
                      <a:pt x="1735" y="510"/>
                    </a:lnTo>
                    <a:lnTo>
                      <a:pt x="1745" y="510"/>
                    </a:lnTo>
                    <a:lnTo>
                      <a:pt x="1756" y="510"/>
                    </a:lnTo>
                    <a:lnTo>
                      <a:pt x="1767" y="510"/>
                    </a:lnTo>
                    <a:lnTo>
                      <a:pt x="1777" y="510"/>
                    </a:lnTo>
                    <a:lnTo>
                      <a:pt x="1788" y="510"/>
                    </a:lnTo>
                    <a:lnTo>
                      <a:pt x="1798" y="510"/>
                    </a:lnTo>
                    <a:lnTo>
                      <a:pt x="1810" y="510"/>
                    </a:lnTo>
                    <a:lnTo>
                      <a:pt x="1820" y="510"/>
                    </a:lnTo>
                    <a:lnTo>
                      <a:pt x="1831" y="510"/>
                    </a:lnTo>
                    <a:lnTo>
                      <a:pt x="1841" y="510"/>
                    </a:lnTo>
                    <a:lnTo>
                      <a:pt x="1852" y="510"/>
                    </a:lnTo>
                    <a:lnTo>
                      <a:pt x="1863" y="510"/>
                    </a:lnTo>
                    <a:lnTo>
                      <a:pt x="1873" y="510"/>
                    </a:lnTo>
                    <a:lnTo>
                      <a:pt x="1885" y="510"/>
                    </a:lnTo>
                    <a:lnTo>
                      <a:pt x="1895" y="510"/>
                    </a:lnTo>
                    <a:lnTo>
                      <a:pt x="1906" y="510"/>
                    </a:lnTo>
                    <a:lnTo>
                      <a:pt x="1916" y="510"/>
                    </a:lnTo>
                    <a:lnTo>
                      <a:pt x="1927" y="510"/>
                    </a:lnTo>
                    <a:lnTo>
                      <a:pt x="1938" y="510"/>
                    </a:lnTo>
                    <a:lnTo>
                      <a:pt x="1948" y="510"/>
                    </a:lnTo>
                    <a:lnTo>
                      <a:pt x="1959" y="510"/>
                    </a:lnTo>
                    <a:lnTo>
                      <a:pt x="1970" y="510"/>
                    </a:lnTo>
                    <a:lnTo>
                      <a:pt x="1981" y="510"/>
                    </a:lnTo>
                    <a:lnTo>
                      <a:pt x="1991" y="510"/>
                    </a:lnTo>
                    <a:lnTo>
                      <a:pt x="2001" y="510"/>
                    </a:lnTo>
                    <a:lnTo>
                      <a:pt x="2013" y="510"/>
                    </a:lnTo>
                    <a:lnTo>
                      <a:pt x="2023" y="510"/>
                    </a:lnTo>
                    <a:lnTo>
                      <a:pt x="2034" y="510"/>
                    </a:lnTo>
                    <a:lnTo>
                      <a:pt x="2045" y="510"/>
                    </a:lnTo>
                    <a:lnTo>
                      <a:pt x="2056" y="510"/>
                    </a:lnTo>
                    <a:lnTo>
                      <a:pt x="2066" y="510"/>
                    </a:lnTo>
                    <a:lnTo>
                      <a:pt x="2077" y="510"/>
                    </a:lnTo>
                    <a:lnTo>
                      <a:pt x="2088" y="510"/>
                    </a:lnTo>
                    <a:lnTo>
                      <a:pt x="2098" y="510"/>
                    </a:lnTo>
                    <a:lnTo>
                      <a:pt x="2109" y="510"/>
                    </a:lnTo>
                    <a:lnTo>
                      <a:pt x="2119" y="510"/>
                    </a:lnTo>
                    <a:lnTo>
                      <a:pt x="2131" y="510"/>
                    </a:lnTo>
                    <a:lnTo>
                      <a:pt x="2141" y="510"/>
                    </a:lnTo>
                  </a:path>
                </a:pathLst>
              </a:cu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14" name="Line 283"/>
              <p:cNvSpPr>
                <a:spLocks noChangeShapeType="1"/>
              </p:cNvSpPr>
              <p:nvPr/>
            </p:nvSpPr>
            <p:spPr bwMode="auto">
              <a:xfrm flipV="1">
                <a:off x="1921" y="2412"/>
                <a:ext cx="3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15" name="Line 284"/>
              <p:cNvSpPr>
                <a:spLocks noChangeShapeType="1"/>
              </p:cNvSpPr>
              <p:nvPr/>
            </p:nvSpPr>
            <p:spPr bwMode="auto">
              <a:xfrm flipV="1">
                <a:off x="1954" y="2412"/>
                <a:ext cx="3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16" name="Line 285"/>
              <p:cNvSpPr>
                <a:spLocks noChangeShapeType="1"/>
              </p:cNvSpPr>
              <p:nvPr/>
            </p:nvSpPr>
            <p:spPr bwMode="auto">
              <a:xfrm flipV="1">
                <a:off x="1987" y="2412"/>
                <a:ext cx="4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17" name="Line 286"/>
              <p:cNvSpPr>
                <a:spLocks noChangeShapeType="1"/>
              </p:cNvSpPr>
              <p:nvPr/>
            </p:nvSpPr>
            <p:spPr bwMode="auto">
              <a:xfrm flipV="1">
                <a:off x="2022" y="2409"/>
                <a:ext cx="6" cy="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18" name="Line 287"/>
              <p:cNvSpPr>
                <a:spLocks noChangeShapeType="1"/>
              </p:cNvSpPr>
              <p:nvPr/>
            </p:nvSpPr>
            <p:spPr bwMode="auto">
              <a:xfrm flipV="1">
                <a:off x="2055" y="2409"/>
                <a:ext cx="6" cy="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19" name="Line 288"/>
              <p:cNvSpPr>
                <a:spLocks noChangeShapeType="1"/>
              </p:cNvSpPr>
              <p:nvPr/>
            </p:nvSpPr>
            <p:spPr bwMode="auto">
              <a:xfrm flipV="1">
                <a:off x="2088" y="2409"/>
                <a:ext cx="7" cy="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0" name="Line 289"/>
              <p:cNvSpPr>
                <a:spLocks noChangeShapeType="1"/>
              </p:cNvSpPr>
              <p:nvPr/>
            </p:nvSpPr>
            <p:spPr bwMode="auto">
              <a:xfrm flipV="1">
                <a:off x="2122" y="2397"/>
                <a:ext cx="17" cy="1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1" name="Line 290"/>
              <p:cNvSpPr>
                <a:spLocks noChangeShapeType="1"/>
              </p:cNvSpPr>
              <p:nvPr/>
            </p:nvSpPr>
            <p:spPr bwMode="auto">
              <a:xfrm flipV="1">
                <a:off x="2155" y="2397"/>
                <a:ext cx="18" cy="1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2" name="Line 291"/>
              <p:cNvSpPr>
                <a:spLocks noChangeShapeType="1"/>
              </p:cNvSpPr>
              <p:nvPr/>
            </p:nvSpPr>
            <p:spPr bwMode="auto">
              <a:xfrm flipV="1">
                <a:off x="2188" y="2397"/>
                <a:ext cx="18" cy="1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3" name="Line 292"/>
              <p:cNvSpPr>
                <a:spLocks noChangeShapeType="1"/>
              </p:cNvSpPr>
              <p:nvPr/>
            </p:nvSpPr>
            <p:spPr bwMode="auto">
              <a:xfrm flipV="1">
                <a:off x="2218" y="2369"/>
                <a:ext cx="16" cy="1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4" name="Line 293"/>
              <p:cNvSpPr>
                <a:spLocks noChangeShapeType="1"/>
              </p:cNvSpPr>
              <p:nvPr/>
            </p:nvSpPr>
            <p:spPr bwMode="auto">
              <a:xfrm flipV="1">
                <a:off x="2223" y="2369"/>
                <a:ext cx="45" cy="4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5" name="Line 294"/>
              <p:cNvSpPr>
                <a:spLocks noChangeShapeType="1"/>
              </p:cNvSpPr>
              <p:nvPr/>
            </p:nvSpPr>
            <p:spPr bwMode="auto">
              <a:xfrm flipV="1">
                <a:off x="2256" y="2369"/>
                <a:ext cx="45" cy="4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6" name="Line 295"/>
              <p:cNvSpPr>
                <a:spLocks noChangeShapeType="1"/>
              </p:cNvSpPr>
              <p:nvPr/>
            </p:nvSpPr>
            <p:spPr bwMode="auto">
              <a:xfrm flipV="1">
                <a:off x="2290" y="2380"/>
                <a:ext cx="34" cy="3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7" name="Line 296"/>
              <p:cNvSpPr>
                <a:spLocks noChangeShapeType="1"/>
              </p:cNvSpPr>
              <p:nvPr/>
            </p:nvSpPr>
            <p:spPr bwMode="auto">
              <a:xfrm flipV="1">
                <a:off x="2323" y="2414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8" name="Line 297"/>
              <p:cNvSpPr>
                <a:spLocks noChangeShapeType="1"/>
              </p:cNvSpPr>
              <p:nvPr/>
            </p:nvSpPr>
            <p:spPr bwMode="auto">
              <a:xfrm flipV="1">
                <a:off x="2324" y="2304"/>
                <a:ext cx="9" cy="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29" name="Line 298"/>
              <p:cNvSpPr>
                <a:spLocks noChangeShapeType="1"/>
              </p:cNvSpPr>
              <p:nvPr/>
            </p:nvSpPr>
            <p:spPr bwMode="auto">
              <a:xfrm flipV="1">
                <a:off x="2324" y="2304"/>
                <a:ext cx="43" cy="4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0" name="Line 299"/>
              <p:cNvSpPr>
                <a:spLocks noChangeShapeType="1"/>
              </p:cNvSpPr>
              <p:nvPr/>
            </p:nvSpPr>
            <p:spPr bwMode="auto">
              <a:xfrm flipV="1">
                <a:off x="2324" y="2304"/>
                <a:ext cx="76" cy="7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1" name="Line 300"/>
              <p:cNvSpPr>
                <a:spLocks noChangeShapeType="1"/>
              </p:cNvSpPr>
              <p:nvPr/>
            </p:nvSpPr>
            <p:spPr bwMode="auto">
              <a:xfrm flipV="1">
                <a:off x="2324" y="2306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2" name="Line 301"/>
              <p:cNvSpPr>
                <a:spLocks noChangeShapeType="1"/>
              </p:cNvSpPr>
              <p:nvPr/>
            </p:nvSpPr>
            <p:spPr bwMode="auto">
              <a:xfrm flipV="1">
                <a:off x="2356" y="2340"/>
                <a:ext cx="75" cy="7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3" name="Line 302"/>
              <p:cNvSpPr>
                <a:spLocks noChangeShapeType="1"/>
              </p:cNvSpPr>
              <p:nvPr/>
            </p:nvSpPr>
            <p:spPr bwMode="auto">
              <a:xfrm flipV="1">
                <a:off x="2390" y="2374"/>
                <a:ext cx="41" cy="4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4" name="Line 303"/>
              <p:cNvSpPr>
                <a:spLocks noChangeShapeType="1"/>
              </p:cNvSpPr>
              <p:nvPr/>
            </p:nvSpPr>
            <p:spPr bwMode="auto">
              <a:xfrm flipV="1">
                <a:off x="2424" y="2408"/>
                <a:ext cx="7" cy="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5" name="Line 304"/>
              <p:cNvSpPr>
                <a:spLocks noChangeShapeType="1"/>
              </p:cNvSpPr>
              <p:nvPr/>
            </p:nvSpPr>
            <p:spPr bwMode="auto">
              <a:xfrm flipV="1">
                <a:off x="2431" y="2217"/>
                <a:ext cx="23" cy="2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6" name="Line 305"/>
              <p:cNvSpPr>
                <a:spLocks noChangeShapeType="1"/>
              </p:cNvSpPr>
              <p:nvPr/>
            </p:nvSpPr>
            <p:spPr bwMode="auto">
              <a:xfrm flipV="1">
                <a:off x="2431" y="2217"/>
                <a:ext cx="57" cy="5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7" name="Line 306"/>
              <p:cNvSpPr>
                <a:spLocks noChangeShapeType="1"/>
              </p:cNvSpPr>
              <p:nvPr/>
            </p:nvSpPr>
            <p:spPr bwMode="auto">
              <a:xfrm flipV="1">
                <a:off x="2431" y="2217"/>
                <a:ext cx="90" cy="8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8" name="Line 307"/>
              <p:cNvSpPr>
                <a:spLocks noChangeShapeType="1"/>
              </p:cNvSpPr>
              <p:nvPr/>
            </p:nvSpPr>
            <p:spPr bwMode="auto">
              <a:xfrm flipV="1">
                <a:off x="2431" y="2233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39" name="Line 308"/>
              <p:cNvSpPr>
                <a:spLocks noChangeShapeType="1"/>
              </p:cNvSpPr>
              <p:nvPr/>
            </p:nvSpPr>
            <p:spPr bwMode="auto">
              <a:xfrm flipV="1">
                <a:off x="2431" y="2267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0" name="Line 309"/>
              <p:cNvSpPr>
                <a:spLocks noChangeShapeType="1"/>
              </p:cNvSpPr>
              <p:nvPr/>
            </p:nvSpPr>
            <p:spPr bwMode="auto">
              <a:xfrm flipV="1">
                <a:off x="2431" y="2300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1" name="Line 310"/>
              <p:cNvSpPr>
                <a:spLocks noChangeShapeType="1"/>
              </p:cNvSpPr>
              <p:nvPr/>
            </p:nvSpPr>
            <p:spPr bwMode="auto">
              <a:xfrm flipV="1">
                <a:off x="2457" y="2334"/>
                <a:ext cx="82" cy="8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2" name="Line 311"/>
              <p:cNvSpPr>
                <a:spLocks noChangeShapeType="1"/>
              </p:cNvSpPr>
              <p:nvPr/>
            </p:nvSpPr>
            <p:spPr bwMode="auto">
              <a:xfrm flipV="1">
                <a:off x="2491" y="2367"/>
                <a:ext cx="48" cy="4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3" name="Line 312"/>
              <p:cNvSpPr>
                <a:spLocks noChangeShapeType="1"/>
              </p:cNvSpPr>
              <p:nvPr/>
            </p:nvSpPr>
            <p:spPr bwMode="auto">
              <a:xfrm flipV="1">
                <a:off x="2524" y="2401"/>
                <a:ext cx="15" cy="1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4" name="Line 313"/>
              <p:cNvSpPr>
                <a:spLocks noChangeShapeType="1"/>
              </p:cNvSpPr>
              <p:nvPr/>
            </p:nvSpPr>
            <p:spPr bwMode="auto">
              <a:xfrm flipV="1">
                <a:off x="2539" y="2067"/>
                <a:ext cx="32" cy="3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5" name="Line 314"/>
              <p:cNvSpPr>
                <a:spLocks noChangeShapeType="1"/>
              </p:cNvSpPr>
              <p:nvPr/>
            </p:nvSpPr>
            <p:spPr bwMode="auto">
              <a:xfrm flipV="1">
                <a:off x="2539" y="2067"/>
                <a:ext cx="65" cy="6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6" name="Line 315"/>
              <p:cNvSpPr>
                <a:spLocks noChangeShapeType="1"/>
              </p:cNvSpPr>
              <p:nvPr/>
            </p:nvSpPr>
            <p:spPr bwMode="auto">
              <a:xfrm flipV="1">
                <a:off x="2539" y="2067"/>
                <a:ext cx="99" cy="9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7" name="Line 316"/>
              <p:cNvSpPr>
                <a:spLocks noChangeShapeType="1"/>
              </p:cNvSpPr>
              <p:nvPr/>
            </p:nvSpPr>
            <p:spPr bwMode="auto">
              <a:xfrm flipV="1">
                <a:off x="2539" y="2093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8" name="Line 317"/>
              <p:cNvSpPr>
                <a:spLocks noChangeShapeType="1"/>
              </p:cNvSpPr>
              <p:nvPr/>
            </p:nvSpPr>
            <p:spPr bwMode="auto">
              <a:xfrm flipV="1">
                <a:off x="2539" y="2126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49" name="Line 318"/>
              <p:cNvSpPr>
                <a:spLocks noChangeShapeType="1"/>
              </p:cNvSpPr>
              <p:nvPr/>
            </p:nvSpPr>
            <p:spPr bwMode="auto">
              <a:xfrm flipV="1">
                <a:off x="2539" y="2159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0" name="Line 319"/>
              <p:cNvSpPr>
                <a:spLocks noChangeShapeType="1"/>
              </p:cNvSpPr>
              <p:nvPr/>
            </p:nvSpPr>
            <p:spPr bwMode="auto">
              <a:xfrm flipV="1">
                <a:off x="2539" y="2193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1" name="Line 320"/>
              <p:cNvSpPr>
                <a:spLocks noChangeShapeType="1"/>
              </p:cNvSpPr>
              <p:nvPr/>
            </p:nvSpPr>
            <p:spPr bwMode="auto">
              <a:xfrm flipV="1">
                <a:off x="2539" y="2226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2" name="Line 321"/>
              <p:cNvSpPr>
                <a:spLocks noChangeShapeType="1"/>
              </p:cNvSpPr>
              <p:nvPr/>
            </p:nvSpPr>
            <p:spPr bwMode="auto">
              <a:xfrm flipV="1">
                <a:off x="2539" y="2261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3" name="Line 322"/>
              <p:cNvSpPr>
                <a:spLocks noChangeShapeType="1"/>
              </p:cNvSpPr>
              <p:nvPr/>
            </p:nvSpPr>
            <p:spPr bwMode="auto">
              <a:xfrm flipV="1">
                <a:off x="2539" y="2294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4" name="Line 323"/>
              <p:cNvSpPr>
                <a:spLocks noChangeShapeType="1"/>
              </p:cNvSpPr>
              <p:nvPr/>
            </p:nvSpPr>
            <p:spPr bwMode="auto">
              <a:xfrm flipV="1">
                <a:off x="2557" y="2327"/>
                <a:ext cx="88" cy="8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5" name="Line 324"/>
              <p:cNvSpPr>
                <a:spLocks noChangeShapeType="1"/>
              </p:cNvSpPr>
              <p:nvPr/>
            </p:nvSpPr>
            <p:spPr bwMode="auto">
              <a:xfrm flipV="1">
                <a:off x="2592" y="2361"/>
                <a:ext cx="53" cy="5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6" name="Line 325"/>
              <p:cNvSpPr>
                <a:spLocks noChangeShapeType="1"/>
              </p:cNvSpPr>
              <p:nvPr/>
            </p:nvSpPr>
            <p:spPr bwMode="auto">
              <a:xfrm flipV="1">
                <a:off x="2625" y="2394"/>
                <a:ext cx="20" cy="2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7" name="Line 326"/>
              <p:cNvSpPr>
                <a:spLocks noChangeShapeType="1"/>
              </p:cNvSpPr>
              <p:nvPr/>
            </p:nvSpPr>
            <p:spPr bwMode="auto">
              <a:xfrm flipV="1">
                <a:off x="2645" y="1966"/>
                <a:ext cx="26" cy="2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8" name="Line 327"/>
              <p:cNvSpPr>
                <a:spLocks noChangeShapeType="1"/>
              </p:cNvSpPr>
              <p:nvPr/>
            </p:nvSpPr>
            <p:spPr bwMode="auto">
              <a:xfrm flipV="1">
                <a:off x="2645" y="1966"/>
                <a:ext cx="59" cy="5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59" name="Line 328"/>
              <p:cNvSpPr>
                <a:spLocks noChangeShapeType="1"/>
              </p:cNvSpPr>
              <p:nvPr/>
            </p:nvSpPr>
            <p:spPr bwMode="auto">
              <a:xfrm flipV="1">
                <a:off x="2645" y="1966"/>
                <a:ext cx="94" cy="9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0" name="Line 329"/>
              <p:cNvSpPr>
                <a:spLocks noChangeShapeType="1"/>
              </p:cNvSpPr>
              <p:nvPr/>
            </p:nvSpPr>
            <p:spPr bwMode="auto">
              <a:xfrm flipV="1">
                <a:off x="2645" y="1985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1" name="Line 330"/>
              <p:cNvSpPr>
                <a:spLocks noChangeShapeType="1"/>
              </p:cNvSpPr>
              <p:nvPr/>
            </p:nvSpPr>
            <p:spPr bwMode="auto">
              <a:xfrm flipV="1">
                <a:off x="2645" y="2019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2" name="Line 331"/>
              <p:cNvSpPr>
                <a:spLocks noChangeShapeType="1"/>
              </p:cNvSpPr>
              <p:nvPr/>
            </p:nvSpPr>
            <p:spPr bwMode="auto">
              <a:xfrm flipV="1">
                <a:off x="2645" y="2052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3" name="Line 332"/>
              <p:cNvSpPr>
                <a:spLocks noChangeShapeType="1"/>
              </p:cNvSpPr>
              <p:nvPr/>
            </p:nvSpPr>
            <p:spPr bwMode="auto">
              <a:xfrm flipV="1">
                <a:off x="2645" y="2086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4" name="Line 333"/>
              <p:cNvSpPr>
                <a:spLocks noChangeShapeType="1"/>
              </p:cNvSpPr>
              <p:nvPr/>
            </p:nvSpPr>
            <p:spPr bwMode="auto">
              <a:xfrm flipV="1">
                <a:off x="2645" y="2120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5" name="Line 334"/>
              <p:cNvSpPr>
                <a:spLocks noChangeShapeType="1"/>
              </p:cNvSpPr>
              <p:nvPr/>
            </p:nvSpPr>
            <p:spPr bwMode="auto">
              <a:xfrm flipV="1">
                <a:off x="2645" y="2153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6" name="Line 335"/>
              <p:cNvSpPr>
                <a:spLocks noChangeShapeType="1"/>
              </p:cNvSpPr>
              <p:nvPr/>
            </p:nvSpPr>
            <p:spPr bwMode="auto">
              <a:xfrm flipV="1">
                <a:off x="2645" y="2187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7" name="Line 336"/>
              <p:cNvSpPr>
                <a:spLocks noChangeShapeType="1"/>
              </p:cNvSpPr>
              <p:nvPr/>
            </p:nvSpPr>
            <p:spPr bwMode="auto">
              <a:xfrm flipV="1">
                <a:off x="2645" y="2220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8" name="Line 337"/>
              <p:cNvSpPr>
                <a:spLocks noChangeShapeType="1"/>
              </p:cNvSpPr>
              <p:nvPr/>
            </p:nvSpPr>
            <p:spPr bwMode="auto">
              <a:xfrm flipV="1">
                <a:off x="2645" y="2253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69" name="Line 338"/>
              <p:cNvSpPr>
                <a:spLocks noChangeShapeType="1"/>
              </p:cNvSpPr>
              <p:nvPr/>
            </p:nvSpPr>
            <p:spPr bwMode="auto">
              <a:xfrm flipV="1">
                <a:off x="2645" y="2288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0" name="Line 339"/>
              <p:cNvSpPr>
                <a:spLocks noChangeShapeType="1"/>
              </p:cNvSpPr>
              <p:nvPr/>
            </p:nvSpPr>
            <p:spPr bwMode="auto">
              <a:xfrm flipV="1">
                <a:off x="2659" y="2321"/>
                <a:ext cx="93" cy="9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1" name="Line 340"/>
              <p:cNvSpPr>
                <a:spLocks noChangeShapeType="1"/>
              </p:cNvSpPr>
              <p:nvPr/>
            </p:nvSpPr>
            <p:spPr bwMode="auto">
              <a:xfrm flipV="1">
                <a:off x="2692" y="2354"/>
                <a:ext cx="60" cy="6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2" name="Line 341"/>
              <p:cNvSpPr>
                <a:spLocks noChangeShapeType="1"/>
              </p:cNvSpPr>
              <p:nvPr/>
            </p:nvSpPr>
            <p:spPr bwMode="auto">
              <a:xfrm flipV="1">
                <a:off x="2725" y="2388"/>
                <a:ext cx="27" cy="2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3" name="Line 342"/>
              <p:cNvSpPr>
                <a:spLocks noChangeShapeType="1"/>
              </p:cNvSpPr>
              <p:nvPr/>
            </p:nvSpPr>
            <p:spPr bwMode="auto">
              <a:xfrm>
                <a:off x="2752" y="1818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4" name="Line 343"/>
              <p:cNvSpPr>
                <a:spLocks noChangeShapeType="1"/>
              </p:cNvSpPr>
              <p:nvPr/>
            </p:nvSpPr>
            <p:spPr bwMode="auto">
              <a:xfrm flipV="1">
                <a:off x="2752" y="1818"/>
                <a:ext cx="35" cy="3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5" name="Line 344"/>
              <p:cNvSpPr>
                <a:spLocks noChangeShapeType="1"/>
              </p:cNvSpPr>
              <p:nvPr/>
            </p:nvSpPr>
            <p:spPr bwMode="auto">
              <a:xfrm flipV="1">
                <a:off x="2752" y="1818"/>
                <a:ext cx="68" cy="6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6" name="Line 345"/>
              <p:cNvSpPr>
                <a:spLocks noChangeShapeType="1"/>
              </p:cNvSpPr>
              <p:nvPr/>
            </p:nvSpPr>
            <p:spPr bwMode="auto">
              <a:xfrm flipV="1">
                <a:off x="2752" y="1818"/>
                <a:ext cx="101" cy="10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7" name="Line 346"/>
              <p:cNvSpPr>
                <a:spLocks noChangeShapeType="1"/>
              </p:cNvSpPr>
              <p:nvPr/>
            </p:nvSpPr>
            <p:spPr bwMode="auto">
              <a:xfrm flipV="1">
                <a:off x="2752" y="1845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8" name="Line 347"/>
              <p:cNvSpPr>
                <a:spLocks noChangeShapeType="1"/>
              </p:cNvSpPr>
              <p:nvPr/>
            </p:nvSpPr>
            <p:spPr bwMode="auto">
              <a:xfrm flipV="1">
                <a:off x="2752" y="1878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79" name="Line 348"/>
              <p:cNvSpPr>
                <a:spLocks noChangeShapeType="1"/>
              </p:cNvSpPr>
              <p:nvPr/>
            </p:nvSpPr>
            <p:spPr bwMode="auto">
              <a:xfrm flipV="1">
                <a:off x="2752" y="1912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0" name="Line 349"/>
              <p:cNvSpPr>
                <a:spLocks noChangeShapeType="1"/>
              </p:cNvSpPr>
              <p:nvPr/>
            </p:nvSpPr>
            <p:spPr bwMode="auto">
              <a:xfrm flipV="1">
                <a:off x="2752" y="1946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1" name="Line 350"/>
              <p:cNvSpPr>
                <a:spLocks noChangeShapeType="1"/>
              </p:cNvSpPr>
              <p:nvPr/>
            </p:nvSpPr>
            <p:spPr bwMode="auto">
              <a:xfrm flipV="1">
                <a:off x="2752" y="1979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2" name="Line 351"/>
              <p:cNvSpPr>
                <a:spLocks noChangeShapeType="1"/>
              </p:cNvSpPr>
              <p:nvPr/>
            </p:nvSpPr>
            <p:spPr bwMode="auto">
              <a:xfrm flipV="1">
                <a:off x="2752" y="2012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3" name="Line 352"/>
              <p:cNvSpPr>
                <a:spLocks noChangeShapeType="1"/>
              </p:cNvSpPr>
              <p:nvPr/>
            </p:nvSpPr>
            <p:spPr bwMode="auto">
              <a:xfrm flipV="1">
                <a:off x="2752" y="2046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4" name="Line 353"/>
              <p:cNvSpPr>
                <a:spLocks noChangeShapeType="1"/>
              </p:cNvSpPr>
              <p:nvPr/>
            </p:nvSpPr>
            <p:spPr bwMode="auto">
              <a:xfrm flipV="1">
                <a:off x="2752" y="2079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5" name="Line 354"/>
              <p:cNvSpPr>
                <a:spLocks noChangeShapeType="1"/>
              </p:cNvSpPr>
              <p:nvPr/>
            </p:nvSpPr>
            <p:spPr bwMode="auto">
              <a:xfrm flipV="1">
                <a:off x="2752" y="2114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6" name="Line 355"/>
              <p:cNvSpPr>
                <a:spLocks noChangeShapeType="1"/>
              </p:cNvSpPr>
              <p:nvPr/>
            </p:nvSpPr>
            <p:spPr bwMode="auto">
              <a:xfrm flipV="1">
                <a:off x="2752" y="2147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7" name="Line 356"/>
              <p:cNvSpPr>
                <a:spLocks noChangeShapeType="1"/>
              </p:cNvSpPr>
              <p:nvPr/>
            </p:nvSpPr>
            <p:spPr bwMode="auto">
              <a:xfrm flipV="1">
                <a:off x="2752" y="2180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8" name="Line 357"/>
              <p:cNvSpPr>
                <a:spLocks noChangeShapeType="1"/>
              </p:cNvSpPr>
              <p:nvPr/>
            </p:nvSpPr>
            <p:spPr bwMode="auto">
              <a:xfrm flipV="1">
                <a:off x="2752" y="2214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89" name="Line 358"/>
              <p:cNvSpPr>
                <a:spLocks noChangeShapeType="1"/>
              </p:cNvSpPr>
              <p:nvPr/>
            </p:nvSpPr>
            <p:spPr bwMode="auto">
              <a:xfrm flipV="1">
                <a:off x="2752" y="2247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0" name="Line 359"/>
              <p:cNvSpPr>
                <a:spLocks noChangeShapeType="1"/>
              </p:cNvSpPr>
              <p:nvPr/>
            </p:nvSpPr>
            <p:spPr bwMode="auto">
              <a:xfrm flipV="1">
                <a:off x="2752" y="2280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1" name="Line 360"/>
              <p:cNvSpPr>
                <a:spLocks noChangeShapeType="1"/>
              </p:cNvSpPr>
              <p:nvPr/>
            </p:nvSpPr>
            <p:spPr bwMode="auto">
              <a:xfrm flipV="1">
                <a:off x="2759" y="2315"/>
                <a:ext cx="101" cy="10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2" name="Line 361"/>
              <p:cNvSpPr>
                <a:spLocks noChangeShapeType="1"/>
              </p:cNvSpPr>
              <p:nvPr/>
            </p:nvSpPr>
            <p:spPr bwMode="auto">
              <a:xfrm flipV="1">
                <a:off x="2793" y="2348"/>
                <a:ext cx="67" cy="6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3" name="Line 362"/>
              <p:cNvSpPr>
                <a:spLocks noChangeShapeType="1"/>
              </p:cNvSpPr>
              <p:nvPr/>
            </p:nvSpPr>
            <p:spPr bwMode="auto">
              <a:xfrm flipV="1">
                <a:off x="2826" y="2381"/>
                <a:ext cx="34" cy="3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4" name="Line 363"/>
              <p:cNvSpPr>
                <a:spLocks noChangeShapeType="1"/>
              </p:cNvSpPr>
              <p:nvPr/>
            </p:nvSpPr>
            <p:spPr bwMode="auto">
              <a:xfrm>
                <a:off x="2860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5" name="Line 364"/>
              <p:cNvSpPr>
                <a:spLocks noChangeShapeType="1"/>
              </p:cNvSpPr>
              <p:nvPr/>
            </p:nvSpPr>
            <p:spPr bwMode="auto">
              <a:xfrm flipV="1">
                <a:off x="2860" y="1833"/>
                <a:ext cx="12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6" name="Line 365"/>
              <p:cNvSpPr>
                <a:spLocks noChangeShapeType="1"/>
              </p:cNvSpPr>
              <p:nvPr/>
            </p:nvSpPr>
            <p:spPr bwMode="auto">
              <a:xfrm flipV="1">
                <a:off x="2860" y="1833"/>
                <a:ext cx="46" cy="4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7" name="Line 366"/>
              <p:cNvSpPr>
                <a:spLocks noChangeShapeType="1"/>
              </p:cNvSpPr>
              <p:nvPr/>
            </p:nvSpPr>
            <p:spPr bwMode="auto">
              <a:xfrm flipV="1">
                <a:off x="2860" y="1833"/>
                <a:ext cx="79" cy="7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8" name="Line 367"/>
              <p:cNvSpPr>
                <a:spLocks noChangeShapeType="1"/>
              </p:cNvSpPr>
              <p:nvPr/>
            </p:nvSpPr>
            <p:spPr bwMode="auto">
              <a:xfrm flipV="1">
                <a:off x="2860" y="1838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099" name="Line 368"/>
              <p:cNvSpPr>
                <a:spLocks noChangeShapeType="1"/>
              </p:cNvSpPr>
              <p:nvPr/>
            </p:nvSpPr>
            <p:spPr bwMode="auto">
              <a:xfrm flipV="1">
                <a:off x="2860" y="1872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0" name="Line 369"/>
              <p:cNvSpPr>
                <a:spLocks noChangeShapeType="1"/>
              </p:cNvSpPr>
              <p:nvPr/>
            </p:nvSpPr>
            <p:spPr bwMode="auto">
              <a:xfrm flipV="1">
                <a:off x="2860" y="1905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1" name="Line 370"/>
              <p:cNvSpPr>
                <a:spLocks noChangeShapeType="1"/>
              </p:cNvSpPr>
              <p:nvPr/>
            </p:nvSpPr>
            <p:spPr bwMode="auto">
              <a:xfrm flipV="1">
                <a:off x="2860" y="1938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2" name="Line 371"/>
              <p:cNvSpPr>
                <a:spLocks noChangeShapeType="1"/>
              </p:cNvSpPr>
              <p:nvPr/>
            </p:nvSpPr>
            <p:spPr bwMode="auto">
              <a:xfrm flipV="1">
                <a:off x="2860" y="1973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3" name="Line 372"/>
              <p:cNvSpPr>
                <a:spLocks noChangeShapeType="1"/>
              </p:cNvSpPr>
              <p:nvPr/>
            </p:nvSpPr>
            <p:spPr bwMode="auto">
              <a:xfrm flipV="1">
                <a:off x="2860" y="2006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4" name="Line 373"/>
              <p:cNvSpPr>
                <a:spLocks noChangeShapeType="1"/>
              </p:cNvSpPr>
              <p:nvPr/>
            </p:nvSpPr>
            <p:spPr bwMode="auto">
              <a:xfrm flipV="1">
                <a:off x="2860" y="2040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5" name="Line 374"/>
              <p:cNvSpPr>
                <a:spLocks noChangeShapeType="1"/>
              </p:cNvSpPr>
              <p:nvPr/>
            </p:nvSpPr>
            <p:spPr bwMode="auto">
              <a:xfrm flipV="1">
                <a:off x="2860" y="2073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6" name="Line 375"/>
              <p:cNvSpPr>
                <a:spLocks noChangeShapeType="1"/>
              </p:cNvSpPr>
              <p:nvPr/>
            </p:nvSpPr>
            <p:spPr bwMode="auto">
              <a:xfrm flipV="1">
                <a:off x="2860" y="2106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7" name="Line 376"/>
              <p:cNvSpPr>
                <a:spLocks noChangeShapeType="1"/>
              </p:cNvSpPr>
              <p:nvPr/>
            </p:nvSpPr>
            <p:spPr bwMode="auto">
              <a:xfrm flipV="1">
                <a:off x="2860" y="2141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8" name="Line 377"/>
              <p:cNvSpPr>
                <a:spLocks noChangeShapeType="1"/>
              </p:cNvSpPr>
              <p:nvPr/>
            </p:nvSpPr>
            <p:spPr bwMode="auto">
              <a:xfrm flipV="1">
                <a:off x="2860" y="2174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09" name="Line 378"/>
              <p:cNvSpPr>
                <a:spLocks noChangeShapeType="1"/>
              </p:cNvSpPr>
              <p:nvPr/>
            </p:nvSpPr>
            <p:spPr bwMode="auto">
              <a:xfrm flipV="1">
                <a:off x="2860" y="2207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0" name="Line 379"/>
              <p:cNvSpPr>
                <a:spLocks noChangeShapeType="1"/>
              </p:cNvSpPr>
              <p:nvPr/>
            </p:nvSpPr>
            <p:spPr bwMode="auto">
              <a:xfrm flipV="1">
                <a:off x="2860" y="2241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1" name="Line 380"/>
              <p:cNvSpPr>
                <a:spLocks noChangeShapeType="1"/>
              </p:cNvSpPr>
              <p:nvPr/>
            </p:nvSpPr>
            <p:spPr bwMode="auto">
              <a:xfrm flipV="1">
                <a:off x="2860" y="2274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2" name="Line 381"/>
              <p:cNvSpPr>
                <a:spLocks noChangeShapeType="1"/>
              </p:cNvSpPr>
              <p:nvPr/>
            </p:nvSpPr>
            <p:spPr bwMode="auto">
              <a:xfrm flipV="1">
                <a:off x="2860" y="2307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3" name="Line 382"/>
              <p:cNvSpPr>
                <a:spLocks noChangeShapeType="1"/>
              </p:cNvSpPr>
              <p:nvPr/>
            </p:nvSpPr>
            <p:spPr bwMode="auto">
              <a:xfrm flipV="1">
                <a:off x="2893" y="2342"/>
                <a:ext cx="74" cy="7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4" name="Line 383"/>
              <p:cNvSpPr>
                <a:spLocks noChangeShapeType="1"/>
              </p:cNvSpPr>
              <p:nvPr/>
            </p:nvSpPr>
            <p:spPr bwMode="auto">
              <a:xfrm flipV="1">
                <a:off x="2926" y="2375"/>
                <a:ext cx="41" cy="4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5" name="Line 384"/>
              <p:cNvSpPr>
                <a:spLocks noChangeShapeType="1"/>
              </p:cNvSpPr>
              <p:nvPr/>
            </p:nvSpPr>
            <p:spPr bwMode="auto">
              <a:xfrm flipV="1">
                <a:off x="2960" y="2409"/>
                <a:ext cx="7" cy="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6" name="Line 385"/>
              <p:cNvSpPr>
                <a:spLocks noChangeShapeType="1"/>
              </p:cNvSpPr>
              <p:nvPr/>
            </p:nvSpPr>
            <p:spPr bwMode="auto">
              <a:xfrm flipV="1">
                <a:off x="2967" y="1896"/>
                <a:ext cx="9" cy="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7" name="Line 386"/>
              <p:cNvSpPr>
                <a:spLocks noChangeShapeType="1"/>
              </p:cNvSpPr>
              <p:nvPr/>
            </p:nvSpPr>
            <p:spPr bwMode="auto">
              <a:xfrm flipV="1">
                <a:off x="2967" y="1896"/>
                <a:ext cx="43" cy="4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8" name="Line 387"/>
              <p:cNvSpPr>
                <a:spLocks noChangeShapeType="1"/>
              </p:cNvSpPr>
              <p:nvPr/>
            </p:nvSpPr>
            <p:spPr bwMode="auto">
              <a:xfrm flipV="1">
                <a:off x="2967" y="1896"/>
                <a:ext cx="76" cy="7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19" name="Line 388"/>
              <p:cNvSpPr>
                <a:spLocks noChangeShapeType="1"/>
              </p:cNvSpPr>
              <p:nvPr/>
            </p:nvSpPr>
            <p:spPr bwMode="auto">
              <a:xfrm flipV="1">
                <a:off x="2967" y="1899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0" name="Line 389"/>
              <p:cNvSpPr>
                <a:spLocks noChangeShapeType="1"/>
              </p:cNvSpPr>
              <p:nvPr/>
            </p:nvSpPr>
            <p:spPr bwMode="auto">
              <a:xfrm flipV="1">
                <a:off x="2967" y="1932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1" name="Line 390"/>
              <p:cNvSpPr>
                <a:spLocks noChangeShapeType="1"/>
              </p:cNvSpPr>
              <p:nvPr/>
            </p:nvSpPr>
            <p:spPr bwMode="auto">
              <a:xfrm flipV="1">
                <a:off x="2967" y="1966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2" name="Line 391"/>
              <p:cNvSpPr>
                <a:spLocks noChangeShapeType="1"/>
              </p:cNvSpPr>
              <p:nvPr/>
            </p:nvSpPr>
            <p:spPr bwMode="auto">
              <a:xfrm flipV="1">
                <a:off x="2967" y="2000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3" name="Line 392"/>
              <p:cNvSpPr>
                <a:spLocks noChangeShapeType="1"/>
              </p:cNvSpPr>
              <p:nvPr/>
            </p:nvSpPr>
            <p:spPr bwMode="auto">
              <a:xfrm flipV="1">
                <a:off x="2967" y="2033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4" name="Line 393"/>
              <p:cNvSpPr>
                <a:spLocks noChangeShapeType="1"/>
              </p:cNvSpPr>
              <p:nvPr/>
            </p:nvSpPr>
            <p:spPr bwMode="auto">
              <a:xfrm flipV="1">
                <a:off x="2967" y="2067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5" name="Line 394"/>
              <p:cNvSpPr>
                <a:spLocks noChangeShapeType="1"/>
              </p:cNvSpPr>
              <p:nvPr/>
            </p:nvSpPr>
            <p:spPr bwMode="auto">
              <a:xfrm flipV="1">
                <a:off x="2967" y="2100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6" name="Line 395"/>
              <p:cNvSpPr>
                <a:spLocks noChangeShapeType="1"/>
              </p:cNvSpPr>
              <p:nvPr/>
            </p:nvSpPr>
            <p:spPr bwMode="auto">
              <a:xfrm flipV="1">
                <a:off x="2967" y="2133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7" name="Line 396"/>
              <p:cNvSpPr>
                <a:spLocks noChangeShapeType="1"/>
              </p:cNvSpPr>
              <p:nvPr/>
            </p:nvSpPr>
            <p:spPr bwMode="auto">
              <a:xfrm flipV="1">
                <a:off x="2967" y="2168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8" name="Line 397"/>
              <p:cNvSpPr>
                <a:spLocks noChangeShapeType="1"/>
              </p:cNvSpPr>
              <p:nvPr/>
            </p:nvSpPr>
            <p:spPr bwMode="auto">
              <a:xfrm flipV="1">
                <a:off x="2967" y="2201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29" name="Line 398"/>
              <p:cNvSpPr>
                <a:spLocks noChangeShapeType="1"/>
              </p:cNvSpPr>
              <p:nvPr/>
            </p:nvSpPr>
            <p:spPr bwMode="auto">
              <a:xfrm flipV="1">
                <a:off x="2967" y="2235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0" name="Line 399"/>
              <p:cNvSpPr>
                <a:spLocks noChangeShapeType="1"/>
              </p:cNvSpPr>
              <p:nvPr/>
            </p:nvSpPr>
            <p:spPr bwMode="auto">
              <a:xfrm flipV="1">
                <a:off x="2967" y="2268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1" name="Line 400"/>
              <p:cNvSpPr>
                <a:spLocks noChangeShapeType="1"/>
              </p:cNvSpPr>
              <p:nvPr/>
            </p:nvSpPr>
            <p:spPr bwMode="auto">
              <a:xfrm flipV="1">
                <a:off x="2967" y="2301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2" name="Line 401"/>
              <p:cNvSpPr>
                <a:spLocks noChangeShapeType="1"/>
              </p:cNvSpPr>
              <p:nvPr/>
            </p:nvSpPr>
            <p:spPr bwMode="auto">
              <a:xfrm flipV="1">
                <a:off x="2994" y="2335"/>
                <a:ext cx="79" cy="8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3" name="Line 402"/>
              <p:cNvSpPr>
                <a:spLocks noChangeShapeType="1"/>
              </p:cNvSpPr>
              <p:nvPr/>
            </p:nvSpPr>
            <p:spPr bwMode="auto">
              <a:xfrm flipV="1">
                <a:off x="3028" y="2369"/>
                <a:ext cx="45" cy="4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4" name="Line 403"/>
              <p:cNvSpPr>
                <a:spLocks noChangeShapeType="1"/>
              </p:cNvSpPr>
              <p:nvPr/>
            </p:nvSpPr>
            <p:spPr bwMode="auto">
              <a:xfrm flipV="1">
                <a:off x="3061" y="2402"/>
                <a:ext cx="12" cy="1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5" name="Line 404"/>
              <p:cNvSpPr>
                <a:spLocks noChangeShapeType="1"/>
              </p:cNvSpPr>
              <p:nvPr/>
            </p:nvSpPr>
            <p:spPr bwMode="auto">
              <a:xfrm flipV="1">
                <a:off x="3073" y="2058"/>
                <a:ext cx="9" cy="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6" name="Line 405"/>
              <p:cNvSpPr>
                <a:spLocks noChangeShapeType="1"/>
              </p:cNvSpPr>
              <p:nvPr/>
            </p:nvSpPr>
            <p:spPr bwMode="auto">
              <a:xfrm flipV="1">
                <a:off x="3073" y="2058"/>
                <a:ext cx="43" cy="4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7" name="Line 406"/>
              <p:cNvSpPr>
                <a:spLocks noChangeShapeType="1"/>
              </p:cNvSpPr>
              <p:nvPr/>
            </p:nvSpPr>
            <p:spPr bwMode="auto">
              <a:xfrm flipV="1">
                <a:off x="3073" y="2058"/>
                <a:ext cx="76" cy="7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8" name="Line 407"/>
              <p:cNvSpPr>
                <a:spLocks noChangeShapeType="1"/>
              </p:cNvSpPr>
              <p:nvPr/>
            </p:nvSpPr>
            <p:spPr bwMode="auto">
              <a:xfrm flipV="1">
                <a:off x="3073" y="2060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39" name="Line 408"/>
              <p:cNvSpPr>
                <a:spLocks noChangeShapeType="1"/>
              </p:cNvSpPr>
              <p:nvPr/>
            </p:nvSpPr>
            <p:spPr bwMode="auto">
              <a:xfrm flipV="1">
                <a:off x="3073" y="2094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40" name="Line 409"/>
              <p:cNvSpPr>
                <a:spLocks noChangeShapeType="1"/>
              </p:cNvSpPr>
              <p:nvPr/>
            </p:nvSpPr>
            <p:spPr bwMode="auto">
              <a:xfrm flipV="1">
                <a:off x="3073" y="2127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41" name="Line 410"/>
              <p:cNvSpPr>
                <a:spLocks noChangeShapeType="1"/>
              </p:cNvSpPr>
              <p:nvPr/>
            </p:nvSpPr>
            <p:spPr bwMode="auto">
              <a:xfrm flipV="1">
                <a:off x="3073" y="2160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142" name="Line 411"/>
              <p:cNvSpPr>
                <a:spLocks noChangeShapeType="1"/>
              </p:cNvSpPr>
              <p:nvPr/>
            </p:nvSpPr>
            <p:spPr bwMode="auto">
              <a:xfrm flipV="1">
                <a:off x="3073" y="2195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</p:grpSp>
        <p:grpSp>
          <p:nvGrpSpPr>
            <p:cNvPr id="15367" name="Group 613"/>
            <p:cNvGrpSpPr>
              <a:grpSpLocks/>
            </p:cNvGrpSpPr>
            <p:nvPr/>
          </p:nvGrpSpPr>
          <p:grpSpPr bwMode="auto">
            <a:xfrm>
              <a:off x="719" y="1818"/>
              <a:ext cx="4283" cy="924"/>
              <a:chOff x="719" y="1818"/>
              <a:chExt cx="4283" cy="924"/>
            </a:xfrm>
          </p:grpSpPr>
          <p:sp>
            <p:nvSpPr>
              <p:cNvPr id="15743" name="Line 413"/>
              <p:cNvSpPr>
                <a:spLocks noChangeShapeType="1"/>
              </p:cNvSpPr>
              <p:nvPr/>
            </p:nvSpPr>
            <p:spPr bwMode="auto">
              <a:xfrm flipV="1">
                <a:off x="3073" y="2228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44" name="Line 414"/>
              <p:cNvSpPr>
                <a:spLocks noChangeShapeType="1"/>
              </p:cNvSpPr>
              <p:nvPr/>
            </p:nvSpPr>
            <p:spPr bwMode="auto">
              <a:xfrm flipV="1">
                <a:off x="3073" y="2262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45" name="Line 415"/>
              <p:cNvSpPr>
                <a:spLocks noChangeShapeType="1"/>
              </p:cNvSpPr>
              <p:nvPr/>
            </p:nvSpPr>
            <p:spPr bwMode="auto">
              <a:xfrm flipV="1">
                <a:off x="3073" y="2295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46" name="Line 416"/>
              <p:cNvSpPr>
                <a:spLocks noChangeShapeType="1"/>
              </p:cNvSpPr>
              <p:nvPr/>
            </p:nvSpPr>
            <p:spPr bwMode="auto">
              <a:xfrm flipV="1">
                <a:off x="3094" y="2328"/>
                <a:ext cx="87" cy="8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47" name="Line 417"/>
              <p:cNvSpPr>
                <a:spLocks noChangeShapeType="1"/>
              </p:cNvSpPr>
              <p:nvPr/>
            </p:nvSpPr>
            <p:spPr bwMode="auto">
              <a:xfrm flipV="1">
                <a:off x="3128" y="2362"/>
                <a:ext cx="53" cy="5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48" name="Line 418"/>
              <p:cNvSpPr>
                <a:spLocks noChangeShapeType="1"/>
              </p:cNvSpPr>
              <p:nvPr/>
            </p:nvSpPr>
            <p:spPr bwMode="auto">
              <a:xfrm flipV="1">
                <a:off x="3161" y="2396"/>
                <a:ext cx="20" cy="1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49" name="Line 419"/>
              <p:cNvSpPr>
                <a:spLocks noChangeShapeType="1"/>
              </p:cNvSpPr>
              <p:nvPr/>
            </p:nvSpPr>
            <p:spPr bwMode="auto">
              <a:xfrm flipV="1">
                <a:off x="3181" y="2214"/>
                <a:ext cx="14" cy="1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0" name="Line 420"/>
              <p:cNvSpPr>
                <a:spLocks noChangeShapeType="1"/>
              </p:cNvSpPr>
              <p:nvPr/>
            </p:nvSpPr>
            <p:spPr bwMode="auto">
              <a:xfrm flipV="1">
                <a:off x="3181" y="2214"/>
                <a:ext cx="48" cy="4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1" name="Line 421"/>
              <p:cNvSpPr>
                <a:spLocks noChangeShapeType="1"/>
              </p:cNvSpPr>
              <p:nvPr/>
            </p:nvSpPr>
            <p:spPr bwMode="auto">
              <a:xfrm flipV="1">
                <a:off x="3181" y="2214"/>
                <a:ext cx="81" cy="8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2" name="Line 422"/>
              <p:cNvSpPr>
                <a:spLocks noChangeShapeType="1"/>
              </p:cNvSpPr>
              <p:nvPr/>
            </p:nvSpPr>
            <p:spPr bwMode="auto">
              <a:xfrm flipV="1">
                <a:off x="3181" y="2221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3" name="Line 423"/>
              <p:cNvSpPr>
                <a:spLocks noChangeShapeType="1"/>
              </p:cNvSpPr>
              <p:nvPr/>
            </p:nvSpPr>
            <p:spPr bwMode="auto">
              <a:xfrm flipV="1">
                <a:off x="3181" y="2255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4" name="Line 424"/>
              <p:cNvSpPr>
                <a:spLocks noChangeShapeType="1"/>
              </p:cNvSpPr>
              <p:nvPr/>
            </p:nvSpPr>
            <p:spPr bwMode="auto">
              <a:xfrm flipV="1">
                <a:off x="3181" y="2289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5" name="Line 425"/>
              <p:cNvSpPr>
                <a:spLocks noChangeShapeType="1"/>
              </p:cNvSpPr>
              <p:nvPr/>
            </p:nvSpPr>
            <p:spPr bwMode="auto">
              <a:xfrm flipV="1">
                <a:off x="3195" y="2322"/>
                <a:ext cx="93" cy="9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6" name="Line 426"/>
              <p:cNvSpPr>
                <a:spLocks noChangeShapeType="1"/>
              </p:cNvSpPr>
              <p:nvPr/>
            </p:nvSpPr>
            <p:spPr bwMode="auto">
              <a:xfrm flipV="1">
                <a:off x="3229" y="2355"/>
                <a:ext cx="59" cy="6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7" name="Line 427"/>
              <p:cNvSpPr>
                <a:spLocks noChangeShapeType="1"/>
              </p:cNvSpPr>
              <p:nvPr/>
            </p:nvSpPr>
            <p:spPr bwMode="auto">
              <a:xfrm flipV="1">
                <a:off x="3262" y="2389"/>
                <a:ext cx="26" cy="2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8" name="Line 428"/>
              <p:cNvSpPr>
                <a:spLocks noChangeShapeType="1"/>
              </p:cNvSpPr>
              <p:nvPr/>
            </p:nvSpPr>
            <p:spPr bwMode="auto">
              <a:xfrm flipV="1">
                <a:off x="3288" y="2343"/>
                <a:ext cx="12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59" name="Line 429"/>
              <p:cNvSpPr>
                <a:spLocks noChangeShapeType="1"/>
              </p:cNvSpPr>
              <p:nvPr/>
            </p:nvSpPr>
            <p:spPr bwMode="auto">
              <a:xfrm flipV="1">
                <a:off x="3288" y="2343"/>
                <a:ext cx="46" cy="4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0" name="Line 430"/>
              <p:cNvSpPr>
                <a:spLocks noChangeShapeType="1"/>
              </p:cNvSpPr>
              <p:nvPr/>
            </p:nvSpPr>
            <p:spPr bwMode="auto">
              <a:xfrm flipV="1">
                <a:off x="3295" y="2343"/>
                <a:ext cx="72" cy="7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1" name="Line 431"/>
              <p:cNvSpPr>
                <a:spLocks noChangeShapeType="1"/>
              </p:cNvSpPr>
              <p:nvPr/>
            </p:nvSpPr>
            <p:spPr bwMode="auto">
              <a:xfrm flipV="1">
                <a:off x="3329" y="2349"/>
                <a:ext cx="65" cy="6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2" name="Line 432"/>
              <p:cNvSpPr>
                <a:spLocks noChangeShapeType="1"/>
              </p:cNvSpPr>
              <p:nvPr/>
            </p:nvSpPr>
            <p:spPr bwMode="auto">
              <a:xfrm flipV="1">
                <a:off x="3363" y="2383"/>
                <a:ext cx="31" cy="3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3" name="Line 433"/>
              <p:cNvSpPr>
                <a:spLocks noChangeShapeType="1"/>
              </p:cNvSpPr>
              <p:nvPr/>
            </p:nvSpPr>
            <p:spPr bwMode="auto">
              <a:xfrm flipV="1">
                <a:off x="3397" y="2384"/>
                <a:ext cx="31" cy="3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4" name="Line 434"/>
              <p:cNvSpPr>
                <a:spLocks noChangeShapeType="1"/>
              </p:cNvSpPr>
              <p:nvPr/>
            </p:nvSpPr>
            <p:spPr bwMode="auto">
              <a:xfrm flipV="1">
                <a:off x="3430" y="2384"/>
                <a:ext cx="31" cy="3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5" name="Line 435"/>
              <p:cNvSpPr>
                <a:spLocks noChangeShapeType="1"/>
              </p:cNvSpPr>
              <p:nvPr/>
            </p:nvSpPr>
            <p:spPr bwMode="auto">
              <a:xfrm flipV="1">
                <a:off x="3463" y="2384"/>
                <a:ext cx="31" cy="3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6" name="Line 436"/>
              <p:cNvSpPr>
                <a:spLocks noChangeShapeType="1"/>
              </p:cNvSpPr>
              <p:nvPr/>
            </p:nvSpPr>
            <p:spPr bwMode="auto">
              <a:xfrm flipV="1">
                <a:off x="3497" y="2410"/>
                <a:ext cx="5" cy="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7" name="Line 437"/>
              <p:cNvSpPr>
                <a:spLocks noChangeShapeType="1"/>
              </p:cNvSpPr>
              <p:nvPr/>
            </p:nvSpPr>
            <p:spPr bwMode="auto">
              <a:xfrm flipV="1">
                <a:off x="3502" y="2407"/>
                <a:ext cx="4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8" name="Line 438"/>
              <p:cNvSpPr>
                <a:spLocks noChangeShapeType="1"/>
              </p:cNvSpPr>
              <p:nvPr/>
            </p:nvSpPr>
            <p:spPr bwMode="auto">
              <a:xfrm flipV="1">
                <a:off x="3530" y="2407"/>
                <a:ext cx="9" cy="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69" name="Line 439"/>
              <p:cNvSpPr>
                <a:spLocks noChangeShapeType="1"/>
              </p:cNvSpPr>
              <p:nvPr/>
            </p:nvSpPr>
            <p:spPr bwMode="auto">
              <a:xfrm flipV="1">
                <a:off x="3564" y="2407"/>
                <a:ext cx="9" cy="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0" name="Line 440"/>
              <p:cNvSpPr>
                <a:spLocks noChangeShapeType="1"/>
              </p:cNvSpPr>
              <p:nvPr/>
            </p:nvSpPr>
            <p:spPr bwMode="auto">
              <a:xfrm flipV="1">
                <a:off x="3598" y="2407"/>
                <a:ext cx="8" cy="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1" name="Line 441"/>
              <p:cNvSpPr>
                <a:spLocks noChangeShapeType="1"/>
              </p:cNvSpPr>
              <p:nvPr/>
            </p:nvSpPr>
            <p:spPr bwMode="auto">
              <a:xfrm>
                <a:off x="719" y="2415"/>
                <a:ext cx="4282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2" name="Line 442"/>
              <p:cNvSpPr>
                <a:spLocks noChangeShapeType="1"/>
              </p:cNvSpPr>
              <p:nvPr/>
            </p:nvSpPr>
            <p:spPr bwMode="auto">
              <a:xfrm>
                <a:off x="719" y="2415"/>
                <a:ext cx="4282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3" name="Line 443"/>
              <p:cNvSpPr>
                <a:spLocks noChangeShapeType="1"/>
              </p:cNvSpPr>
              <p:nvPr/>
            </p:nvSpPr>
            <p:spPr bwMode="auto">
              <a:xfrm>
                <a:off x="719" y="2415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4" name="Line 444"/>
              <p:cNvSpPr>
                <a:spLocks noChangeShapeType="1"/>
              </p:cNvSpPr>
              <p:nvPr/>
            </p:nvSpPr>
            <p:spPr bwMode="auto">
              <a:xfrm>
                <a:off x="719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5" name="Line 445"/>
              <p:cNvSpPr>
                <a:spLocks noChangeShapeType="1"/>
              </p:cNvSpPr>
              <p:nvPr/>
            </p:nvSpPr>
            <p:spPr bwMode="auto">
              <a:xfrm>
                <a:off x="825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6" name="Line 446"/>
              <p:cNvSpPr>
                <a:spLocks noChangeShapeType="1"/>
              </p:cNvSpPr>
              <p:nvPr/>
            </p:nvSpPr>
            <p:spPr bwMode="auto">
              <a:xfrm>
                <a:off x="825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7" name="Line 447"/>
              <p:cNvSpPr>
                <a:spLocks noChangeShapeType="1"/>
              </p:cNvSpPr>
              <p:nvPr/>
            </p:nvSpPr>
            <p:spPr bwMode="auto">
              <a:xfrm>
                <a:off x="932" y="2415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8" name="Line 448"/>
              <p:cNvSpPr>
                <a:spLocks noChangeShapeType="1"/>
              </p:cNvSpPr>
              <p:nvPr/>
            </p:nvSpPr>
            <p:spPr bwMode="auto">
              <a:xfrm>
                <a:off x="932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79" name="Line 449"/>
              <p:cNvSpPr>
                <a:spLocks noChangeShapeType="1"/>
              </p:cNvSpPr>
              <p:nvPr/>
            </p:nvSpPr>
            <p:spPr bwMode="auto">
              <a:xfrm>
                <a:off x="1040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0" name="Line 450"/>
              <p:cNvSpPr>
                <a:spLocks noChangeShapeType="1"/>
              </p:cNvSpPr>
              <p:nvPr/>
            </p:nvSpPr>
            <p:spPr bwMode="auto">
              <a:xfrm>
                <a:off x="1040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1" name="Line 451"/>
              <p:cNvSpPr>
                <a:spLocks noChangeShapeType="1"/>
              </p:cNvSpPr>
              <p:nvPr/>
            </p:nvSpPr>
            <p:spPr bwMode="auto">
              <a:xfrm>
                <a:off x="1147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2" name="Line 452"/>
              <p:cNvSpPr>
                <a:spLocks noChangeShapeType="1"/>
              </p:cNvSpPr>
              <p:nvPr/>
            </p:nvSpPr>
            <p:spPr bwMode="auto">
              <a:xfrm>
                <a:off x="1147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3" name="Line 453"/>
              <p:cNvSpPr>
                <a:spLocks noChangeShapeType="1"/>
              </p:cNvSpPr>
              <p:nvPr/>
            </p:nvSpPr>
            <p:spPr bwMode="auto">
              <a:xfrm>
                <a:off x="1254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4" name="Line 454"/>
              <p:cNvSpPr>
                <a:spLocks noChangeShapeType="1"/>
              </p:cNvSpPr>
              <p:nvPr/>
            </p:nvSpPr>
            <p:spPr bwMode="auto">
              <a:xfrm>
                <a:off x="1254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5" name="Line 455"/>
              <p:cNvSpPr>
                <a:spLocks noChangeShapeType="1"/>
              </p:cNvSpPr>
              <p:nvPr/>
            </p:nvSpPr>
            <p:spPr bwMode="auto">
              <a:xfrm>
                <a:off x="1361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6" name="Line 456"/>
              <p:cNvSpPr>
                <a:spLocks noChangeShapeType="1"/>
              </p:cNvSpPr>
              <p:nvPr/>
            </p:nvSpPr>
            <p:spPr bwMode="auto">
              <a:xfrm>
                <a:off x="1361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7" name="Line 457"/>
              <p:cNvSpPr>
                <a:spLocks noChangeShapeType="1"/>
              </p:cNvSpPr>
              <p:nvPr/>
            </p:nvSpPr>
            <p:spPr bwMode="auto">
              <a:xfrm>
                <a:off x="1468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8" name="Line 458"/>
              <p:cNvSpPr>
                <a:spLocks noChangeShapeType="1"/>
              </p:cNvSpPr>
              <p:nvPr/>
            </p:nvSpPr>
            <p:spPr bwMode="auto">
              <a:xfrm>
                <a:off x="1468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89" name="Line 459"/>
              <p:cNvSpPr>
                <a:spLocks noChangeShapeType="1"/>
              </p:cNvSpPr>
              <p:nvPr/>
            </p:nvSpPr>
            <p:spPr bwMode="auto">
              <a:xfrm>
                <a:off x="1575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0" name="Line 460"/>
              <p:cNvSpPr>
                <a:spLocks noChangeShapeType="1"/>
              </p:cNvSpPr>
              <p:nvPr/>
            </p:nvSpPr>
            <p:spPr bwMode="auto">
              <a:xfrm>
                <a:off x="1575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1" name="Line 461"/>
              <p:cNvSpPr>
                <a:spLocks noChangeShapeType="1"/>
              </p:cNvSpPr>
              <p:nvPr/>
            </p:nvSpPr>
            <p:spPr bwMode="auto">
              <a:xfrm>
                <a:off x="1682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2" name="Line 462"/>
              <p:cNvSpPr>
                <a:spLocks noChangeShapeType="1"/>
              </p:cNvSpPr>
              <p:nvPr/>
            </p:nvSpPr>
            <p:spPr bwMode="auto">
              <a:xfrm>
                <a:off x="1682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3" name="Line 463"/>
              <p:cNvSpPr>
                <a:spLocks noChangeShapeType="1"/>
              </p:cNvSpPr>
              <p:nvPr/>
            </p:nvSpPr>
            <p:spPr bwMode="auto">
              <a:xfrm>
                <a:off x="1789" y="2415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4" name="Line 464"/>
              <p:cNvSpPr>
                <a:spLocks noChangeShapeType="1"/>
              </p:cNvSpPr>
              <p:nvPr/>
            </p:nvSpPr>
            <p:spPr bwMode="auto">
              <a:xfrm>
                <a:off x="1789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5" name="Line 465"/>
              <p:cNvSpPr>
                <a:spLocks noChangeShapeType="1"/>
              </p:cNvSpPr>
              <p:nvPr/>
            </p:nvSpPr>
            <p:spPr bwMode="auto">
              <a:xfrm>
                <a:off x="1897" y="2412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6" name="Line 466"/>
              <p:cNvSpPr>
                <a:spLocks noChangeShapeType="1"/>
              </p:cNvSpPr>
              <p:nvPr/>
            </p:nvSpPr>
            <p:spPr bwMode="auto">
              <a:xfrm flipV="1">
                <a:off x="1897" y="2412"/>
                <a:ext cx="1" cy="3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7" name="Line 467"/>
              <p:cNvSpPr>
                <a:spLocks noChangeShapeType="1"/>
              </p:cNvSpPr>
              <p:nvPr/>
            </p:nvSpPr>
            <p:spPr bwMode="auto">
              <a:xfrm>
                <a:off x="2003" y="2409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8" name="Line 468"/>
              <p:cNvSpPr>
                <a:spLocks noChangeShapeType="1"/>
              </p:cNvSpPr>
              <p:nvPr/>
            </p:nvSpPr>
            <p:spPr bwMode="auto">
              <a:xfrm flipV="1">
                <a:off x="2003" y="2409"/>
                <a:ext cx="1" cy="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99" name="Line 469"/>
              <p:cNvSpPr>
                <a:spLocks noChangeShapeType="1"/>
              </p:cNvSpPr>
              <p:nvPr/>
            </p:nvSpPr>
            <p:spPr bwMode="auto">
              <a:xfrm>
                <a:off x="2110" y="2397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0" name="Line 470"/>
              <p:cNvSpPr>
                <a:spLocks noChangeShapeType="1"/>
              </p:cNvSpPr>
              <p:nvPr/>
            </p:nvSpPr>
            <p:spPr bwMode="auto">
              <a:xfrm flipV="1">
                <a:off x="2110" y="2397"/>
                <a:ext cx="1" cy="1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1" name="Line 471"/>
              <p:cNvSpPr>
                <a:spLocks noChangeShapeType="1"/>
              </p:cNvSpPr>
              <p:nvPr/>
            </p:nvSpPr>
            <p:spPr bwMode="auto">
              <a:xfrm>
                <a:off x="2218" y="2369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2" name="Line 472"/>
              <p:cNvSpPr>
                <a:spLocks noChangeShapeType="1"/>
              </p:cNvSpPr>
              <p:nvPr/>
            </p:nvSpPr>
            <p:spPr bwMode="auto">
              <a:xfrm flipV="1">
                <a:off x="2218" y="2369"/>
                <a:ext cx="1" cy="46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3" name="Line 473"/>
              <p:cNvSpPr>
                <a:spLocks noChangeShapeType="1"/>
              </p:cNvSpPr>
              <p:nvPr/>
            </p:nvSpPr>
            <p:spPr bwMode="auto">
              <a:xfrm>
                <a:off x="2324" y="2304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4" name="Line 474"/>
              <p:cNvSpPr>
                <a:spLocks noChangeShapeType="1"/>
              </p:cNvSpPr>
              <p:nvPr/>
            </p:nvSpPr>
            <p:spPr bwMode="auto">
              <a:xfrm flipV="1">
                <a:off x="2324" y="2304"/>
                <a:ext cx="1" cy="11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5" name="Line 475"/>
              <p:cNvSpPr>
                <a:spLocks noChangeShapeType="1"/>
              </p:cNvSpPr>
              <p:nvPr/>
            </p:nvSpPr>
            <p:spPr bwMode="auto">
              <a:xfrm>
                <a:off x="2431" y="2217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6" name="Line 476"/>
              <p:cNvSpPr>
                <a:spLocks noChangeShapeType="1"/>
              </p:cNvSpPr>
              <p:nvPr/>
            </p:nvSpPr>
            <p:spPr bwMode="auto">
              <a:xfrm flipV="1">
                <a:off x="2431" y="2217"/>
                <a:ext cx="1" cy="19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7" name="Line 477"/>
              <p:cNvSpPr>
                <a:spLocks noChangeShapeType="1"/>
              </p:cNvSpPr>
              <p:nvPr/>
            </p:nvSpPr>
            <p:spPr bwMode="auto">
              <a:xfrm>
                <a:off x="2539" y="2067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8" name="Line 478"/>
              <p:cNvSpPr>
                <a:spLocks noChangeShapeType="1"/>
              </p:cNvSpPr>
              <p:nvPr/>
            </p:nvSpPr>
            <p:spPr bwMode="auto">
              <a:xfrm flipV="1">
                <a:off x="2539" y="2067"/>
                <a:ext cx="1" cy="34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09" name="Line 479"/>
              <p:cNvSpPr>
                <a:spLocks noChangeShapeType="1"/>
              </p:cNvSpPr>
              <p:nvPr/>
            </p:nvSpPr>
            <p:spPr bwMode="auto">
              <a:xfrm>
                <a:off x="2645" y="1966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0" name="Line 480"/>
              <p:cNvSpPr>
                <a:spLocks noChangeShapeType="1"/>
              </p:cNvSpPr>
              <p:nvPr/>
            </p:nvSpPr>
            <p:spPr bwMode="auto">
              <a:xfrm flipV="1">
                <a:off x="2645" y="1966"/>
                <a:ext cx="1" cy="449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1" name="Line 481"/>
              <p:cNvSpPr>
                <a:spLocks noChangeShapeType="1"/>
              </p:cNvSpPr>
              <p:nvPr/>
            </p:nvSpPr>
            <p:spPr bwMode="auto">
              <a:xfrm>
                <a:off x="2752" y="1818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2" name="Line 482"/>
              <p:cNvSpPr>
                <a:spLocks noChangeShapeType="1"/>
              </p:cNvSpPr>
              <p:nvPr/>
            </p:nvSpPr>
            <p:spPr bwMode="auto">
              <a:xfrm flipV="1">
                <a:off x="2752" y="1818"/>
                <a:ext cx="1" cy="597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3" name="Line 483"/>
              <p:cNvSpPr>
                <a:spLocks noChangeShapeType="1"/>
              </p:cNvSpPr>
              <p:nvPr/>
            </p:nvSpPr>
            <p:spPr bwMode="auto">
              <a:xfrm>
                <a:off x="2860" y="1833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4" name="Line 484"/>
              <p:cNvSpPr>
                <a:spLocks noChangeShapeType="1"/>
              </p:cNvSpPr>
              <p:nvPr/>
            </p:nvSpPr>
            <p:spPr bwMode="auto">
              <a:xfrm flipV="1">
                <a:off x="2860" y="1818"/>
                <a:ext cx="1" cy="597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5" name="Line 485"/>
              <p:cNvSpPr>
                <a:spLocks noChangeShapeType="1"/>
              </p:cNvSpPr>
              <p:nvPr/>
            </p:nvSpPr>
            <p:spPr bwMode="auto">
              <a:xfrm>
                <a:off x="2967" y="1896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6" name="Line 486"/>
              <p:cNvSpPr>
                <a:spLocks noChangeShapeType="1"/>
              </p:cNvSpPr>
              <p:nvPr/>
            </p:nvSpPr>
            <p:spPr bwMode="auto">
              <a:xfrm flipV="1">
                <a:off x="2967" y="1833"/>
                <a:ext cx="1" cy="58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7" name="Line 487"/>
              <p:cNvSpPr>
                <a:spLocks noChangeShapeType="1"/>
              </p:cNvSpPr>
              <p:nvPr/>
            </p:nvSpPr>
            <p:spPr bwMode="auto">
              <a:xfrm>
                <a:off x="3073" y="2058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8" name="Line 488"/>
              <p:cNvSpPr>
                <a:spLocks noChangeShapeType="1"/>
              </p:cNvSpPr>
              <p:nvPr/>
            </p:nvSpPr>
            <p:spPr bwMode="auto">
              <a:xfrm flipV="1">
                <a:off x="3073" y="1896"/>
                <a:ext cx="1" cy="519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19" name="Line 489"/>
              <p:cNvSpPr>
                <a:spLocks noChangeShapeType="1"/>
              </p:cNvSpPr>
              <p:nvPr/>
            </p:nvSpPr>
            <p:spPr bwMode="auto">
              <a:xfrm>
                <a:off x="3181" y="2214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0" name="Line 490"/>
              <p:cNvSpPr>
                <a:spLocks noChangeShapeType="1"/>
              </p:cNvSpPr>
              <p:nvPr/>
            </p:nvSpPr>
            <p:spPr bwMode="auto">
              <a:xfrm flipV="1">
                <a:off x="3181" y="2058"/>
                <a:ext cx="1" cy="357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1" name="Line 491"/>
              <p:cNvSpPr>
                <a:spLocks noChangeShapeType="1"/>
              </p:cNvSpPr>
              <p:nvPr/>
            </p:nvSpPr>
            <p:spPr bwMode="auto">
              <a:xfrm>
                <a:off x="3288" y="2343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2" name="Line 492"/>
              <p:cNvSpPr>
                <a:spLocks noChangeShapeType="1"/>
              </p:cNvSpPr>
              <p:nvPr/>
            </p:nvSpPr>
            <p:spPr bwMode="auto">
              <a:xfrm flipV="1">
                <a:off x="3288" y="2214"/>
                <a:ext cx="1" cy="20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3" name="Line 493"/>
              <p:cNvSpPr>
                <a:spLocks noChangeShapeType="1"/>
              </p:cNvSpPr>
              <p:nvPr/>
            </p:nvSpPr>
            <p:spPr bwMode="auto">
              <a:xfrm>
                <a:off x="3394" y="2384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4" name="Line 494"/>
              <p:cNvSpPr>
                <a:spLocks noChangeShapeType="1"/>
              </p:cNvSpPr>
              <p:nvPr/>
            </p:nvSpPr>
            <p:spPr bwMode="auto">
              <a:xfrm flipV="1">
                <a:off x="3394" y="2343"/>
                <a:ext cx="1" cy="7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5" name="Line 495"/>
              <p:cNvSpPr>
                <a:spLocks noChangeShapeType="1"/>
              </p:cNvSpPr>
              <p:nvPr/>
            </p:nvSpPr>
            <p:spPr bwMode="auto">
              <a:xfrm>
                <a:off x="3502" y="2407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6" name="Line 496"/>
              <p:cNvSpPr>
                <a:spLocks noChangeShapeType="1"/>
              </p:cNvSpPr>
              <p:nvPr/>
            </p:nvSpPr>
            <p:spPr bwMode="auto">
              <a:xfrm flipV="1">
                <a:off x="3502" y="2384"/>
                <a:ext cx="1" cy="3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7" name="Line 497"/>
              <p:cNvSpPr>
                <a:spLocks noChangeShapeType="1"/>
              </p:cNvSpPr>
              <p:nvPr/>
            </p:nvSpPr>
            <p:spPr bwMode="auto">
              <a:xfrm>
                <a:off x="3609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8" name="Line 498"/>
              <p:cNvSpPr>
                <a:spLocks noChangeShapeType="1"/>
              </p:cNvSpPr>
              <p:nvPr/>
            </p:nvSpPr>
            <p:spPr bwMode="auto">
              <a:xfrm flipV="1">
                <a:off x="3609" y="2407"/>
                <a:ext cx="1" cy="8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29" name="Line 499"/>
              <p:cNvSpPr>
                <a:spLocks noChangeShapeType="1"/>
              </p:cNvSpPr>
              <p:nvPr/>
            </p:nvSpPr>
            <p:spPr bwMode="auto">
              <a:xfrm>
                <a:off x="3716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0" name="Line 500"/>
              <p:cNvSpPr>
                <a:spLocks noChangeShapeType="1"/>
              </p:cNvSpPr>
              <p:nvPr/>
            </p:nvSpPr>
            <p:spPr bwMode="auto">
              <a:xfrm>
                <a:off x="3716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1" name="Line 501"/>
              <p:cNvSpPr>
                <a:spLocks noChangeShapeType="1"/>
              </p:cNvSpPr>
              <p:nvPr/>
            </p:nvSpPr>
            <p:spPr bwMode="auto">
              <a:xfrm>
                <a:off x="3823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2" name="Line 502"/>
              <p:cNvSpPr>
                <a:spLocks noChangeShapeType="1"/>
              </p:cNvSpPr>
              <p:nvPr/>
            </p:nvSpPr>
            <p:spPr bwMode="auto">
              <a:xfrm>
                <a:off x="3823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3" name="Line 503"/>
              <p:cNvSpPr>
                <a:spLocks noChangeShapeType="1"/>
              </p:cNvSpPr>
              <p:nvPr/>
            </p:nvSpPr>
            <p:spPr bwMode="auto">
              <a:xfrm>
                <a:off x="3930" y="2415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4" name="Line 504"/>
              <p:cNvSpPr>
                <a:spLocks noChangeShapeType="1"/>
              </p:cNvSpPr>
              <p:nvPr/>
            </p:nvSpPr>
            <p:spPr bwMode="auto">
              <a:xfrm>
                <a:off x="3930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5" name="Line 505"/>
              <p:cNvSpPr>
                <a:spLocks noChangeShapeType="1"/>
              </p:cNvSpPr>
              <p:nvPr/>
            </p:nvSpPr>
            <p:spPr bwMode="auto">
              <a:xfrm>
                <a:off x="4038" y="2415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6" name="Line 506"/>
              <p:cNvSpPr>
                <a:spLocks noChangeShapeType="1"/>
              </p:cNvSpPr>
              <p:nvPr/>
            </p:nvSpPr>
            <p:spPr bwMode="auto">
              <a:xfrm>
                <a:off x="4038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7" name="Line 507"/>
              <p:cNvSpPr>
                <a:spLocks noChangeShapeType="1"/>
              </p:cNvSpPr>
              <p:nvPr/>
            </p:nvSpPr>
            <p:spPr bwMode="auto">
              <a:xfrm>
                <a:off x="4144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8" name="Line 508"/>
              <p:cNvSpPr>
                <a:spLocks noChangeShapeType="1"/>
              </p:cNvSpPr>
              <p:nvPr/>
            </p:nvSpPr>
            <p:spPr bwMode="auto">
              <a:xfrm>
                <a:off x="4144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39" name="Line 509"/>
              <p:cNvSpPr>
                <a:spLocks noChangeShapeType="1"/>
              </p:cNvSpPr>
              <p:nvPr/>
            </p:nvSpPr>
            <p:spPr bwMode="auto">
              <a:xfrm>
                <a:off x="4251" y="2415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0" name="Line 510"/>
              <p:cNvSpPr>
                <a:spLocks noChangeShapeType="1"/>
              </p:cNvSpPr>
              <p:nvPr/>
            </p:nvSpPr>
            <p:spPr bwMode="auto">
              <a:xfrm>
                <a:off x="4251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1" name="Line 511"/>
              <p:cNvSpPr>
                <a:spLocks noChangeShapeType="1"/>
              </p:cNvSpPr>
              <p:nvPr/>
            </p:nvSpPr>
            <p:spPr bwMode="auto">
              <a:xfrm>
                <a:off x="4359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2" name="Line 512"/>
              <p:cNvSpPr>
                <a:spLocks noChangeShapeType="1"/>
              </p:cNvSpPr>
              <p:nvPr/>
            </p:nvSpPr>
            <p:spPr bwMode="auto">
              <a:xfrm>
                <a:off x="4359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3" name="Line 513"/>
              <p:cNvSpPr>
                <a:spLocks noChangeShapeType="1"/>
              </p:cNvSpPr>
              <p:nvPr/>
            </p:nvSpPr>
            <p:spPr bwMode="auto">
              <a:xfrm>
                <a:off x="4466" y="2415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4" name="Line 514"/>
              <p:cNvSpPr>
                <a:spLocks noChangeShapeType="1"/>
              </p:cNvSpPr>
              <p:nvPr/>
            </p:nvSpPr>
            <p:spPr bwMode="auto">
              <a:xfrm>
                <a:off x="4466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5" name="Line 515"/>
              <p:cNvSpPr>
                <a:spLocks noChangeShapeType="1"/>
              </p:cNvSpPr>
              <p:nvPr/>
            </p:nvSpPr>
            <p:spPr bwMode="auto">
              <a:xfrm>
                <a:off x="4572" y="2415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6" name="Line 516"/>
              <p:cNvSpPr>
                <a:spLocks noChangeShapeType="1"/>
              </p:cNvSpPr>
              <p:nvPr/>
            </p:nvSpPr>
            <p:spPr bwMode="auto">
              <a:xfrm>
                <a:off x="4572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7" name="Line 517"/>
              <p:cNvSpPr>
                <a:spLocks noChangeShapeType="1"/>
              </p:cNvSpPr>
              <p:nvPr/>
            </p:nvSpPr>
            <p:spPr bwMode="auto">
              <a:xfrm>
                <a:off x="4680" y="2415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8" name="Line 518"/>
              <p:cNvSpPr>
                <a:spLocks noChangeShapeType="1"/>
              </p:cNvSpPr>
              <p:nvPr/>
            </p:nvSpPr>
            <p:spPr bwMode="auto">
              <a:xfrm>
                <a:off x="4680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49" name="Line 519"/>
              <p:cNvSpPr>
                <a:spLocks noChangeShapeType="1"/>
              </p:cNvSpPr>
              <p:nvPr/>
            </p:nvSpPr>
            <p:spPr bwMode="auto">
              <a:xfrm>
                <a:off x="4787" y="2415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50" name="Line 520"/>
              <p:cNvSpPr>
                <a:spLocks noChangeShapeType="1"/>
              </p:cNvSpPr>
              <p:nvPr/>
            </p:nvSpPr>
            <p:spPr bwMode="auto">
              <a:xfrm>
                <a:off x="4787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51" name="Line 521"/>
              <p:cNvSpPr>
                <a:spLocks noChangeShapeType="1"/>
              </p:cNvSpPr>
              <p:nvPr/>
            </p:nvSpPr>
            <p:spPr bwMode="auto">
              <a:xfrm>
                <a:off x="4893" y="2415"/>
                <a:ext cx="10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52" name="Line 522"/>
              <p:cNvSpPr>
                <a:spLocks noChangeShapeType="1"/>
              </p:cNvSpPr>
              <p:nvPr/>
            </p:nvSpPr>
            <p:spPr bwMode="auto">
              <a:xfrm>
                <a:off x="4893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53" name="Line 523"/>
              <p:cNvSpPr>
                <a:spLocks noChangeShapeType="1"/>
              </p:cNvSpPr>
              <p:nvPr/>
            </p:nvSpPr>
            <p:spPr bwMode="auto">
              <a:xfrm>
                <a:off x="5001" y="241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54" name="Rectangle 524"/>
              <p:cNvSpPr>
                <a:spLocks noChangeArrowheads="1"/>
              </p:cNvSpPr>
              <p:nvPr/>
            </p:nvSpPr>
            <p:spPr bwMode="auto">
              <a:xfrm>
                <a:off x="2475" y="2657"/>
                <a:ext cx="737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PAPP-A MoM - log scale</a:t>
                </a:r>
                <a:endParaRPr lang="en-US" altLang="en-US" sz="1800" dirty="0"/>
              </a:p>
            </p:txBody>
          </p:sp>
          <p:sp>
            <p:nvSpPr>
              <p:cNvPr id="15855" name="Line 525"/>
              <p:cNvSpPr>
                <a:spLocks noChangeShapeType="1"/>
              </p:cNvSpPr>
              <p:nvPr/>
            </p:nvSpPr>
            <p:spPr bwMode="auto">
              <a:xfrm>
                <a:off x="1789" y="2439"/>
                <a:ext cx="1" cy="1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56" name="Line 526"/>
              <p:cNvSpPr>
                <a:spLocks noChangeShapeType="1"/>
              </p:cNvSpPr>
              <p:nvPr/>
            </p:nvSpPr>
            <p:spPr bwMode="auto">
              <a:xfrm>
                <a:off x="2538" y="2439"/>
                <a:ext cx="1" cy="1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57" name="Line 527"/>
              <p:cNvSpPr>
                <a:spLocks noChangeShapeType="1"/>
              </p:cNvSpPr>
              <p:nvPr/>
            </p:nvSpPr>
            <p:spPr bwMode="auto">
              <a:xfrm>
                <a:off x="2860" y="2439"/>
                <a:ext cx="1" cy="1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58" name="Line 528"/>
              <p:cNvSpPr>
                <a:spLocks noChangeShapeType="1"/>
              </p:cNvSpPr>
              <p:nvPr/>
            </p:nvSpPr>
            <p:spPr bwMode="auto">
              <a:xfrm>
                <a:off x="3182" y="2439"/>
                <a:ext cx="1" cy="1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59" name="Line 529"/>
              <p:cNvSpPr>
                <a:spLocks noChangeShapeType="1"/>
              </p:cNvSpPr>
              <p:nvPr/>
            </p:nvSpPr>
            <p:spPr bwMode="auto">
              <a:xfrm>
                <a:off x="3930" y="2439"/>
                <a:ext cx="1" cy="12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60" name="Line 530"/>
              <p:cNvSpPr>
                <a:spLocks noChangeShapeType="1"/>
              </p:cNvSpPr>
              <p:nvPr/>
            </p:nvSpPr>
            <p:spPr bwMode="auto">
              <a:xfrm>
                <a:off x="1789" y="2439"/>
                <a:ext cx="214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861" name="Rectangle 531"/>
              <p:cNvSpPr>
                <a:spLocks noChangeArrowheads="1"/>
              </p:cNvSpPr>
              <p:nvPr/>
            </p:nvSpPr>
            <p:spPr bwMode="auto">
              <a:xfrm>
                <a:off x="1741" y="2517"/>
                <a:ext cx="11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0.1</a:t>
                </a:r>
                <a:endParaRPr lang="en-US" altLang="en-US" sz="1800" dirty="0"/>
              </a:p>
            </p:txBody>
          </p:sp>
          <p:sp>
            <p:nvSpPr>
              <p:cNvPr id="15862" name="Rectangle 532"/>
              <p:cNvSpPr>
                <a:spLocks noChangeArrowheads="1"/>
              </p:cNvSpPr>
              <p:nvPr/>
            </p:nvSpPr>
            <p:spPr bwMode="auto">
              <a:xfrm>
                <a:off x="2490" y="2517"/>
                <a:ext cx="11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0.5</a:t>
                </a:r>
                <a:endParaRPr lang="en-US" altLang="en-US" sz="1800" dirty="0"/>
              </a:p>
            </p:txBody>
          </p:sp>
          <p:sp>
            <p:nvSpPr>
              <p:cNvPr id="15863" name="Rectangle 533"/>
              <p:cNvSpPr>
                <a:spLocks noChangeArrowheads="1"/>
              </p:cNvSpPr>
              <p:nvPr/>
            </p:nvSpPr>
            <p:spPr bwMode="auto">
              <a:xfrm>
                <a:off x="2812" y="2517"/>
                <a:ext cx="11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1.0</a:t>
                </a:r>
                <a:endParaRPr lang="en-US" altLang="en-US" sz="1800" dirty="0"/>
              </a:p>
            </p:txBody>
          </p:sp>
          <p:sp>
            <p:nvSpPr>
              <p:cNvPr id="15864" name="Rectangle 534"/>
              <p:cNvSpPr>
                <a:spLocks noChangeArrowheads="1"/>
              </p:cNvSpPr>
              <p:nvPr/>
            </p:nvSpPr>
            <p:spPr bwMode="auto">
              <a:xfrm>
                <a:off x="3134" y="2517"/>
                <a:ext cx="11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2.0</a:t>
                </a:r>
                <a:endParaRPr lang="en-US" altLang="en-US" sz="1800" dirty="0"/>
              </a:p>
            </p:txBody>
          </p:sp>
          <p:sp>
            <p:nvSpPr>
              <p:cNvPr id="15865" name="Rectangle 535"/>
              <p:cNvSpPr>
                <a:spLocks noChangeArrowheads="1"/>
              </p:cNvSpPr>
              <p:nvPr/>
            </p:nvSpPr>
            <p:spPr bwMode="auto">
              <a:xfrm>
                <a:off x="3862" y="2517"/>
                <a:ext cx="154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>
                    <a:solidFill>
                      <a:srgbClr val="000000"/>
                    </a:solidFill>
                  </a:rPr>
                  <a:t>10.0</a:t>
                </a:r>
                <a:endParaRPr lang="en-US" altLang="en-US" sz="1800" dirty="0"/>
              </a:p>
            </p:txBody>
          </p:sp>
          <p:sp>
            <p:nvSpPr>
              <p:cNvPr id="15866" name="Oval 536"/>
              <p:cNvSpPr>
                <a:spLocks noChangeArrowheads="1"/>
              </p:cNvSpPr>
              <p:nvPr/>
            </p:nvSpPr>
            <p:spPr bwMode="auto">
              <a:xfrm>
                <a:off x="1799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67" name="Oval 537"/>
              <p:cNvSpPr>
                <a:spLocks noChangeArrowheads="1"/>
              </p:cNvSpPr>
              <p:nvPr/>
            </p:nvSpPr>
            <p:spPr bwMode="auto">
              <a:xfrm>
                <a:off x="1799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68" name="Oval 538"/>
              <p:cNvSpPr>
                <a:spLocks noChangeArrowheads="1"/>
              </p:cNvSpPr>
              <p:nvPr/>
            </p:nvSpPr>
            <p:spPr bwMode="auto">
              <a:xfrm>
                <a:off x="1845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69" name="Oval 539"/>
              <p:cNvSpPr>
                <a:spLocks noChangeArrowheads="1"/>
              </p:cNvSpPr>
              <p:nvPr/>
            </p:nvSpPr>
            <p:spPr bwMode="auto">
              <a:xfrm>
                <a:off x="1845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0" name="Oval 540"/>
              <p:cNvSpPr>
                <a:spLocks noChangeArrowheads="1"/>
              </p:cNvSpPr>
              <p:nvPr/>
            </p:nvSpPr>
            <p:spPr bwMode="auto">
              <a:xfrm>
                <a:off x="1868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1" name="Oval 541"/>
              <p:cNvSpPr>
                <a:spLocks noChangeArrowheads="1"/>
              </p:cNvSpPr>
              <p:nvPr/>
            </p:nvSpPr>
            <p:spPr bwMode="auto">
              <a:xfrm>
                <a:off x="1868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2" name="Oval 542"/>
              <p:cNvSpPr>
                <a:spLocks noChangeArrowheads="1"/>
              </p:cNvSpPr>
              <p:nvPr/>
            </p:nvSpPr>
            <p:spPr bwMode="auto">
              <a:xfrm>
                <a:off x="1868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3" name="Oval 543"/>
              <p:cNvSpPr>
                <a:spLocks noChangeArrowheads="1"/>
              </p:cNvSpPr>
              <p:nvPr/>
            </p:nvSpPr>
            <p:spPr bwMode="auto">
              <a:xfrm>
                <a:off x="1868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4" name="Oval 544"/>
              <p:cNvSpPr>
                <a:spLocks noChangeArrowheads="1"/>
              </p:cNvSpPr>
              <p:nvPr/>
            </p:nvSpPr>
            <p:spPr bwMode="auto">
              <a:xfrm>
                <a:off x="1984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5" name="Oval 545"/>
              <p:cNvSpPr>
                <a:spLocks noChangeArrowheads="1"/>
              </p:cNvSpPr>
              <p:nvPr/>
            </p:nvSpPr>
            <p:spPr bwMode="auto">
              <a:xfrm>
                <a:off x="2007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6" name="Oval 546"/>
              <p:cNvSpPr>
                <a:spLocks noChangeArrowheads="1"/>
              </p:cNvSpPr>
              <p:nvPr/>
            </p:nvSpPr>
            <p:spPr bwMode="auto">
              <a:xfrm>
                <a:off x="2007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7" name="Oval 547"/>
              <p:cNvSpPr>
                <a:spLocks noChangeArrowheads="1"/>
              </p:cNvSpPr>
              <p:nvPr/>
            </p:nvSpPr>
            <p:spPr bwMode="auto">
              <a:xfrm>
                <a:off x="2007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8" name="Oval 548"/>
              <p:cNvSpPr>
                <a:spLocks noChangeArrowheads="1"/>
              </p:cNvSpPr>
              <p:nvPr/>
            </p:nvSpPr>
            <p:spPr bwMode="auto">
              <a:xfrm>
                <a:off x="2054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79" name="Oval 549"/>
              <p:cNvSpPr>
                <a:spLocks noChangeArrowheads="1"/>
              </p:cNvSpPr>
              <p:nvPr/>
            </p:nvSpPr>
            <p:spPr bwMode="auto">
              <a:xfrm>
                <a:off x="2077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0" name="Oval 550"/>
              <p:cNvSpPr>
                <a:spLocks noChangeArrowheads="1"/>
              </p:cNvSpPr>
              <p:nvPr/>
            </p:nvSpPr>
            <p:spPr bwMode="auto">
              <a:xfrm>
                <a:off x="2124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1" name="Oval 551"/>
              <p:cNvSpPr>
                <a:spLocks noChangeArrowheads="1"/>
              </p:cNvSpPr>
              <p:nvPr/>
            </p:nvSpPr>
            <p:spPr bwMode="auto">
              <a:xfrm>
                <a:off x="2124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2" name="Oval 552"/>
              <p:cNvSpPr>
                <a:spLocks noChangeArrowheads="1"/>
              </p:cNvSpPr>
              <p:nvPr/>
            </p:nvSpPr>
            <p:spPr bwMode="auto">
              <a:xfrm>
                <a:off x="2124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3" name="Oval 553"/>
              <p:cNvSpPr>
                <a:spLocks noChangeArrowheads="1"/>
              </p:cNvSpPr>
              <p:nvPr/>
            </p:nvSpPr>
            <p:spPr bwMode="auto">
              <a:xfrm>
                <a:off x="2147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4" name="Oval 554"/>
              <p:cNvSpPr>
                <a:spLocks noChangeArrowheads="1"/>
              </p:cNvSpPr>
              <p:nvPr/>
            </p:nvSpPr>
            <p:spPr bwMode="auto">
              <a:xfrm>
                <a:off x="2147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5" name="Oval 555"/>
              <p:cNvSpPr>
                <a:spLocks noChangeArrowheads="1"/>
              </p:cNvSpPr>
              <p:nvPr/>
            </p:nvSpPr>
            <p:spPr bwMode="auto">
              <a:xfrm>
                <a:off x="2170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6" name="Oval 556"/>
              <p:cNvSpPr>
                <a:spLocks noChangeArrowheads="1"/>
              </p:cNvSpPr>
              <p:nvPr/>
            </p:nvSpPr>
            <p:spPr bwMode="auto">
              <a:xfrm>
                <a:off x="2194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7" name="Oval 557"/>
              <p:cNvSpPr>
                <a:spLocks noChangeArrowheads="1"/>
              </p:cNvSpPr>
              <p:nvPr/>
            </p:nvSpPr>
            <p:spPr bwMode="auto">
              <a:xfrm>
                <a:off x="2194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8" name="Oval 558"/>
              <p:cNvSpPr>
                <a:spLocks noChangeArrowheads="1"/>
              </p:cNvSpPr>
              <p:nvPr/>
            </p:nvSpPr>
            <p:spPr bwMode="auto">
              <a:xfrm>
                <a:off x="2194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89" name="Oval 559"/>
              <p:cNvSpPr>
                <a:spLocks noChangeArrowheads="1"/>
              </p:cNvSpPr>
              <p:nvPr/>
            </p:nvSpPr>
            <p:spPr bwMode="auto">
              <a:xfrm>
                <a:off x="2194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0" name="Oval 560"/>
              <p:cNvSpPr>
                <a:spLocks noChangeArrowheads="1"/>
              </p:cNvSpPr>
              <p:nvPr/>
            </p:nvSpPr>
            <p:spPr bwMode="auto">
              <a:xfrm>
                <a:off x="2217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1" name="Oval 561"/>
              <p:cNvSpPr>
                <a:spLocks noChangeArrowheads="1"/>
              </p:cNvSpPr>
              <p:nvPr/>
            </p:nvSpPr>
            <p:spPr bwMode="auto">
              <a:xfrm>
                <a:off x="2217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2" name="Oval 562"/>
              <p:cNvSpPr>
                <a:spLocks noChangeArrowheads="1"/>
              </p:cNvSpPr>
              <p:nvPr/>
            </p:nvSpPr>
            <p:spPr bwMode="auto">
              <a:xfrm>
                <a:off x="2240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3" name="Oval 563"/>
              <p:cNvSpPr>
                <a:spLocks noChangeArrowheads="1"/>
              </p:cNvSpPr>
              <p:nvPr/>
            </p:nvSpPr>
            <p:spPr bwMode="auto">
              <a:xfrm>
                <a:off x="2240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4" name="Oval 564"/>
              <p:cNvSpPr>
                <a:spLocks noChangeArrowheads="1"/>
              </p:cNvSpPr>
              <p:nvPr/>
            </p:nvSpPr>
            <p:spPr bwMode="auto">
              <a:xfrm>
                <a:off x="2240" y="2293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5" name="Oval 565"/>
              <p:cNvSpPr>
                <a:spLocks noChangeArrowheads="1"/>
              </p:cNvSpPr>
              <p:nvPr/>
            </p:nvSpPr>
            <p:spPr bwMode="auto">
              <a:xfrm>
                <a:off x="2240" y="2257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6" name="Oval 566"/>
              <p:cNvSpPr>
                <a:spLocks noChangeArrowheads="1"/>
              </p:cNvSpPr>
              <p:nvPr/>
            </p:nvSpPr>
            <p:spPr bwMode="auto">
              <a:xfrm>
                <a:off x="2240" y="2222"/>
                <a:ext cx="20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7" name="Oval 567"/>
              <p:cNvSpPr>
                <a:spLocks noChangeArrowheads="1"/>
              </p:cNvSpPr>
              <p:nvPr/>
            </p:nvSpPr>
            <p:spPr bwMode="auto">
              <a:xfrm>
                <a:off x="2264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8" name="Oval 568"/>
              <p:cNvSpPr>
                <a:spLocks noChangeArrowheads="1"/>
              </p:cNvSpPr>
              <p:nvPr/>
            </p:nvSpPr>
            <p:spPr bwMode="auto">
              <a:xfrm>
                <a:off x="2264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899" name="Oval 569"/>
              <p:cNvSpPr>
                <a:spLocks noChangeArrowheads="1"/>
              </p:cNvSpPr>
              <p:nvPr/>
            </p:nvSpPr>
            <p:spPr bwMode="auto">
              <a:xfrm>
                <a:off x="2286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0" name="Oval 570"/>
              <p:cNvSpPr>
                <a:spLocks noChangeArrowheads="1"/>
              </p:cNvSpPr>
              <p:nvPr/>
            </p:nvSpPr>
            <p:spPr bwMode="auto">
              <a:xfrm>
                <a:off x="2286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1" name="Oval 571"/>
              <p:cNvSpPr>
                <a:spLocks noChangeArrowheads="1"/>
              </p:cNvSpPr>
              <p:nvPr/>
            </p:nvSpPr>
            <p:spPr bwMode="auto">
              <a:xfrm>
                <a:off x="2286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2" name="Oval 572"/>
              <p:cNvSpPr>
                <a:spLocks noChangeArrowheads="1"/>
              </p:cNvSpPr>
              <p:nvPr/>
            </p:nvSpPr>
            <p:spPr bwMode="auto">
              <a:xfrm>
                <a:off x="2309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3" name="Oval 573"/>
              <p:cNvSpPr>
                <a:spLocks noChangeArrowheads="1"/>
              </p:cNvSpPr>
              <p:nvPr/>
            </p:nvSpPr>
            <p:spPr bwMode="auto">
              <a:xfrm>
                <a:off x="2333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4" name="Oval 574"/>
              <p:cNvSpPr>
                <a:spLocks noChangeArrowheads="1"/>
              </p:cNvSpPr>
              <p:nvPr/>
            </p:nvSpPr>
            <p:spPr bwMode="auto">
              <a:xfrm>
                <a:off x="2333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5" name="Oval 575"/>
              <p:cNvSpPr>
                <a:spLocks noChangeArrowheads="1"/>
              </p:cNvSpPr>
              <p:nvPr/>
            </p:nvSpPr>
            <p:spPr bwMode="auto">
              <a:xfrm>
                <a:off x="2333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6" name="Oval 576"/>
              <p:cNvSpPr>
                <a:spLocks noChangeArrowheads="1"/>
              </p:cNvSpPr>
              <p:nvPr/>
            </p:nvSpPr>
            <p:spPr bwMode="auto">
              <a:xfrm>
                <a:off x="2333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7" name="Oval 577"/>
              <p:cNvSpPr>
                <a:spLocks noChangeArrowheads="1"/>
              </p:cNvSpPr>
              <p:nvPr/>
            </p:nvSpPr>
            <p:spPr bwMode="auto">
              <a:xfrm>
                <a:off x="2356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8" name="Oval 578"/>
              <p:cNvSpPr>
                <a:spLocks noChangeArrowheads="1"/>
              </p:cNvSpPr>
              <p:nvPr/>
            </p:nvSpPr>
            <p:spPr bwMode="auto">
              <a:xfrm>
                <a:off x="2356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09" name="Oval 579"/>
              <p:cNvSpPr>
                <a:spLocks noChangeArrowheads="1"/>
              </p:cNvSpPr>
              <p:nvPr/>
            </p:nvSpPr>
            <p:spPr bwMode="auto">
              <a:xfrm>
                <a:off x="2356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0" name="Oval 580"/>
              <p:cNvSpPr>
                <a:spLocks noChangeArrowheads="1"/>
              </p:cNvSpPr>
              <p:nvPr/>
            </p:nvSpPr>
            <p:spPr bwMode="auto">
              <a:xfrm>
                <a:off x="2356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1" name="Oval 581"/>
              <p:cNvSpPr>
                <a:spLocks noChangeArrowheads="1"/>
              </p:cNvSpPr>
              <p:nvPr/>
            </p:nvSpPr>
            <p:spPr bwMode="auto">
              <a:xfrm>
                <a:off x="2356" y="2222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2" name="Oval 582"/>
              <p:cNvSpPr>
                <a:spLocks noChangeArrowheads="1"/>
              </p:cNvSpPr>
              <p:nvPr/>
            </p:nvSpPr>
            <p:spPr bwMode="auto">
              <a:xfrm>
                <a:off x="2379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3" name="Oval 583"/>
              <p:cNvSpPr>
                <a:spLocks noChangeArrowheads="1"/>
              </p:cNvSpPr>
              <p:nvPr/>
            </p:nvSpPr>
            <p:spPr bwMode="auto">
              <a:xfrm>
                <a:off x="2379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4" name="Oval 584"/>
              <p:cNvSpPr>
                <a:spLocks noChangeArrowheads="1"/>
              </p:cNvSpPr>
              <p:nvPr/>
            </p:nvSpPr>
            <p:spPr bwMode="auto">
              <a:xfrm>
                <a:off x="2379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5" name="Oval 585"/>
              <p:cNvSpPr>
                <a:spLocks noChangeArrowheads="1"/>
              </p:cNvSpPr>
              <p:nvPr/>
            </p:nvSpPr>
            <p:spPr bwMode="auto">
              <a:xfrm>
                <a:off x="2379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6" name="Oval 586"/>
              <p:cNvSpPr>
                <a:spLocks noChangeArrowheads="1"/>
              </p:cNvSpPr>
              <p:nvPr/>
            </p:nvSpPr>
            <p:spPr bwMode="auto">
              <a:xfrm>
                <a:off x="2379" y="2222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7" name="Oval 587"/>
              <p:cNvSpPr>
                <a:spLocks noChangeArrowheads="1"/>
              </p:cNvSpPr>
              <p:nvPr/>
            </p:nvSpPr>
            <p:spPr bwMode="auto">
              <a:xfrm>
                <a:off x="2402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8" name="Oval 588"/>
              <p:cNvSpPr>
                <a:spLocks noChangeArrowheads="1"/>
              </p:cNvSpPr>
              <p:nvPr/>
            </p:nvSpPr>
            <p:spPr bwMode="auto">
              <a:xfrm>
                <a:off x="2402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19" name="Oval 589"/>
              <p:cNvSpPr>
                <a:spLocks noChangeArrowheads="1"/>
              </p:cNvSpPr>
              <p:nvPr/>
            </p:nvSpPr>
            <p:spPr bwMode="auto">
              <a:xfrm>
                <a:off x="2402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0" name="Oval 590"/>
              <p:cNvSpPr>
                <a:spLocks noChangeArrowheads="1"/>
              </p:cNvSpPr>
              <p:nvPr/>
            </p:nvSpPr>
            <p:spPr bwMode="auto">
              <a:xfrm>
                <a:off x="2426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1" name="Oval 591"/>
              <p:cNvSpPr>
                <a:spLocks noChangeArrowheads="1"/>
              </p:cNvSpPr>
              <p:nvPr/>
            </p:nvSpPr>
            <p:spPr bwMode="auto">
              <a:xfrm>
                <a:off x="2426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2" name="Oval 592"/>
              <p:cNvSpPr>
                <a:spLocks noChangeArrowheads="1"/>
              </p:cNvSpPr>
              <p:nvPr/>
            </p:nvSpPr>
            <p:spPr bwMode="auto">
              <a:xfrm>
                <a:off x="2426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3" name="Oval 593"/>
              <p:cNvSpPr>
                <a:spLocks noChangeArrowheads="1"/>
              </p:cNvSpPr>
              <p:nvPr/>
            </p:nvSpPr>
            <p:spPr bwMode="auto">
              <a:xfrm>
                <a:off x="2449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4" name="Oval 594"/>
              <p:cNvSpPr>
                <a:spLocks noChangeArrowheads="1"/>
              </p:cNvSpPr>
              <p:nvPr/>
            </p:nvSpPr>
            <p:spPr bwMode="auto">
              <a:xfrm>
                <a:off x="2449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5" name="Oval 595"/>
              <p:cNvSpPr>
                <a:spLocks noChangeArrowheads="1"/>
              </p:cNvSpPr>
              <p:nvPr/>
            </p:nvSpPr>
            <p:spPr bwMode="auto">
              <a:xfrm>
                <a:off x="2449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6" name="Oval 596"/>
              <p:cNvSpPr>
                <a:spLocks noChangeArrowheads="1"/>
              </p:cNvSpPr>
              <p:nvPr/>
            </p:nvSpPr>
            <p:spPr bwMode="auto">
              <a:xfrm>
                <a:off x="2449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7" name="Oval 597"/>
              <p:cNvSpPr>
                <a:spLocks noChangeArrowheads="1"/>
              </p:cNvSpPr>
              <p:nvPr/>
            </p:nvSpPr>
            <p:spPr bwMode="auto">
              <a:xfrm>
                <a:off x="2449" y="2222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8" name="Oval 598"/>
              <p:cNvSpPr>
                <a:spLocks noChangeArrowheads="1"/>
              </p:cNvSpPr>
              <p:nvPr/>
            </p:nvSpPr>
            <p:spPr bwMode="auto">
              <a:xfrm>
                <a:off x="2449" y="2187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29" name="Oval 599"/>
              <p:cNvSpPr>
                <a:spLocks noChangeArrowheads="1"/>
              </p:cNvSpPr>
              <p:nvPr/>
            </p:nvSpPr>
            <p:spPr bwMode="auto">
              <a:xfrm>
                <a:off x="2449" y="2151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0" name="Oval 600"/>
              <p:cNvSpPr>
                <a:spLocks noChangeArrowheads="1"/>
              </p:cNvSpPr>
              <p:nvPr/>
            </p:nvSpPr>
            <p:spPr bwMode="auto">
              <a:xfrm>
                <a:off x="2472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1" name="Oval 601"/>
              <p:cNvSpPr>
                <a:spLocks noChangeArrowheads="1"/>
              </p:cNvSpPr>
              <p:nvPr/>
            </p:nvSpPr>
            <p:spPr bwMode="auto">
              <a:xfrm>
                <a:off x="2472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2" name="Oval 602"/>
              <p:cNvSpPr>
                <a:spLocks noChangeArrowheads="1"/>
              </p:cNvSpPr>
              <p:nvPr/>
            </p:nvSpPr>
            <p:spPr bwMode="auto">
              <a:xfrm>
                <a:off x="2472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3" name="Oval 603"/>
              <p:cNvSpPr>
                <a:spLocks noChangeArrowheads="1"/>
              </p:cNvSpPr>
              <p:nvPr/>
            </p:nvSpPr>
            <p:spPr bwMode="auto">
              <a:xfrm>
                <a:off x="2472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4" name="Oval 604"/>
              <p:cNvSpPr>
                <a:spLocks noChangeArrowheads="1"/>
              </p:cNvSpPr>
              <p:nvPr/>
            </p:nvSpPr>
            <p:spPr bwMode="auto">
              <a:xfrm>
                <a:off x="2496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5" name="Oval 605"/>
              <p:cNvSpPr>
                <a:spLocks noChangeArrowheads="1"/>
              </p:cNvSpPr>
              <p:nvPr/>
            </p:nvSpPr>
            <p:spPr bwMode="auto">
              <a:xfrm>
                <a:off x="2496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6" name="Oval 606"/>
              <p:cNvSpPr>
                <a:spLocks noChangeArrowheads="1"/>
              </p:cNvSpPr>
              <p:nvPr/>
            </p:nvSpPr>
            <p:spPr bwMode="auto">
              <a:xfrm>
                <a:off x="2496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7" name="Oval 607"/>
              <p:cNvSpPr>
                <a:spLocks noChangeArrowheads="1"/>
              </p:cNvSpPr>
              <p:nvPr/>
            </p:nvSpPr>
            <p:spPr bwMode="auto">
              <a:xfrm>
                <a:off x="2496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8" name="Oval 608"/>
              <p:cNvSpPr>
                <a:spLocks noChangeArrowheads="1"/>
              </p:cNvSpPr>
              <p:nvPr/>
            </p:nvSpPr>
            <p:spPr bwMode="auto">
              <a:xfrm>
                <a:off x="2519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39" name="Oval 609"/>
              <p:cNvSpPr>
                <a:spLocks noChangeArrowheads="1"/>
              </p:cNvSpPr>
              <p:nvPr/>
            </p:nvSpPr>
            <p:spPr bwMode="auto">
              <a:xfrm>
                <a:off x="2519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40" name="Oval 610"/>
              <p:cNvSpPr>
                <a:spLocks noChangeArrowheads="1"/>
              </p:cNvSpPr>
              <p:nvPr/>
            </p:nvSpPr>
            <p:spPr bwMode="auto">
              <a:xfrm>
                <a:off x="2519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41" name="Oval 611"/>
              <p:cNvSpPr>
                <a:spLocks noChangeArrowheads="1"/>
              </p:cNvSpPr>
              <p:nvPr/>
            </p:nvSpPr>
            <p:spPr bwMode="auto">
              <a:xfrm>
                <a:off x="2519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942" name="Oval 612"/>
              <p:cNvSpPr>
                <a:spLocks noChangeArrowheads="1"/>
              </p:cNvSpPr>
              <p:nvPr/>
            </p:nvSpPr>
            <p:spPr bwMode="auto">
              <a:xfrm>
                <a:off x="2519" y="2222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</p:grpSp>
        <p:grpSp>
          <p:nvGrpSpPr>
            <p:cNvPr id="15368" name="Group 814"/>
            <p:cNvGrpSpPr>
              <a:grpSpLocks/>
            </p:cNvGrpSpPr>
            <p:nvPr/>
          </p:nvGrpSpPr>
          <p:grpSpPr bwMode="auto">
            <a:xfrm>
              <a:off x="719" y="1836"/>
              <a:ext cx="4282" cy="1871"/>
              <a:chOff x="719" y="1836"/>
              <a:chExt cx="4282" cy="1871"/>
            </a:xfrm>
          </p:grpSpPr>
          <p:sp>
            <p:nvSpPr>
              <p:cNvPr id="15543" name="Oval 614"/>
              <p:cNvSpPr>
                <a:spLocks noChangeArrowheads="1"/>
              </p:cNvSpPr>
              <p:nvPr/>
            </p:nvSpPr>
            <p:spPr bwMode="auto">
              <a:xfrm>
                <a:off x="2519" y="2187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44" name="Oval 615"/>
              <p:cNvSpPr>
                <a:spLocks noChangeArrowheads="1"/>
              </p:cNvSpPr>
              <p:nvPr/>
            </p:nvSpPr>
            <p:spPr bwMode="auto">
              <a:xfrm>
                <a:off x="2542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45" name="Oval 616"/>
              <p:cNvSpPr>
                <a:spLocks noChangeArrowheads="1"/>
              </p:cNvSpPr>
              <p:nvPr/>
            </p:nvSpPr>
            <p:spPr bwMode="auto">
              <a:xfrm>
                <a:off x="2542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46" name="Oval 617"/>
              <p:cNvSpPr>
                <a:spLocks noChangeArrowheads="1"/>
              </p:cNvSpPr>
              <p:nvPr/>
            </p:nvSpPr>
            <p:spPr bwMode="auto">
              <a:xfrm>
                <a:off x="2542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47" name="Oval 618"/>
              <p:cNvSpPr>
                <a:spLocks noChangeArrowheads="1"/>
              </p:cNvSpPr>
              <p:nvPr/>
            </p:nvSpPr>
            <p:spPr bwMode="auto">
              <a:xfrm>
                <a:off x="2542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48" name="Oval 619"/>
              <p:cNvSpPr>
                <a:spLocks noChangeArrowheads="1"/>
              </p:cNvSpPr>
              <p:nvPr/>
            </p:nvSpPr>
            <p:spPr bwMode="auto">
              <a:xfrm>
                <a:off x="2542" y="2222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49" name="Oval 620"/>
              <p:cNvSpPr>
                <a:spLocks noChangeArrowheads="1"/>
              </p:cNvSpPr>
              <p:nvPr/>
            </p:nvSpPr>
            <p:spPr bwMode="auto">
              <a:xfrm>
                <a:off x="2542" y="2187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0" name="Oval 621"/>
              <p:cNvSpPr>
                <a:spLocks noChangeArrowheads="1"/>
              </p:cNvSpPr>
              <p:nvPr/>
            </p:nvSpPr>
            <p:spPr bwMode="auto">
              <a:xfrm>
                <a:off x="2565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1" name="Oval 622"/>
              <p:cNvSpPr>
                <a:spLocks noChangeArrowheads="1"/>
              </p:cNvSpPr>
              <p:nvPr/>
            </p:nvSpPr>
            <p:spPr bwMode="auto">
              <a:xfrm>
                <a:off x="2565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2" name="Oval 623"/>
              <p:cNvSpPr>
                <a:spLocks noChangeArrowheads="1"/>
              </p:cNvSpPr>
              <p:nvPr/>
            </p:nvSpPr>
            <p:spPr bwMode="auto">
              <a:xfrm>
                <a:off x="2565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3" name="Oval 624"/>
              <p:cNvSpPr>
                <a:spLocks noChangeArrowheads="1"/>
              </p:cNvSpPr>
              <p:nvPr/>
            </p:nvSpPr>
            <p:spPr bwMode="auto">
              <a:xfrm>
                <a:off x="2565" y="2257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4" name="Oval 625"/>
              <p:cNvSpPr>
                <a:spLocks noChangeArrowheads="1"/>
              </p:cNvSpPr>
              <p:nvPr/>
            </p:nvSpPr>
            <p:spPr bwMode="auto">
              <a:xfrm>
                <a:off x="2565" y="2222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5" name="Oval 626"/>
              <p:cNvSpPr>
                <a:spLocks noChangeArrowheads="1"/>
              </p:cNvSpPr>
              <p:nvPr/>
            </p:nvSpPr>
            <p:spPr bwMode="auto">
              <a:xfrm>
                <a:off x="2565" y="2187"/>
                <a:ext cx="21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6" name="Oval 627"/>
              <p:cNvSpPr>
                <a:spLocks noChangeArrowheads="1"/>
              </p:cNvSpPr>
              <p:nvPr/>
            </p:nvSpPr>
            <p:spPr bwMode="auto">
              <a:xfrm>
                <a:off x="2565" y="2151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7" name="Oval 628"/>
              <p:cNvSpPr>
                <a:spLocks noChangeArrowheads="1"/>
              </p:cNvSpPr>
              <p:nvPr/>
            </p:nvSpPr>
            <p:spPr bwMode="auto">
              <a:xfrm>
                <a:off x="2589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8" name="Oval 629"/>
              <p:cNvSpPr>
                <a:spLocks noChangeArrowheads="1"/>
              </p:cNvSpPr>
              <p:nvPr/>
            </p:nvSpPr>
            <p:spPr bwMode="auto">
              <a:xfrm>
                <a:off x="2612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59" name="Oval 630"/>
              <p:cNvSpPr>
                <a:spLocks noChangeArrowheads="1"/>
              </p:cNvSpPr>
              <p:nvPr/>
            </p:nvSpPr>
            <p:spPr bwMode="auto">
              <a:xfrm>
                <a:off x="2612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0" name="Oval 631"/>
              <p:cNvSpPr>
                <a:spLocks noChangeArrowheads="1"/>
              </p:cNvSpPr>
              <p:nvPr/>
            </p:nvSpPr>
            <p:spPr bwMode="auto">
              <a:xfrm>
                <a:off x="2612" y="2293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1" name="Oval 632"/>
              <p:cNvSpPr>
                <a:spLocks noChangeArrowheads="1"/>
              </p:cNvSpPr>
              <p:nvPr/>
            </p:nvSpPr>
            <p:spPr bwMode="auto">
              <a:xfrm>
                <a:off x="2612" y="2257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2" name="Oval 633"/>
              <p:cNvSpPr>
                <a:spLocks noChangeArrowheads="1"/>
              </p:cNvSpPr>
              <p:nvPr/>
            </p:nvSpPr>
            <p:spPr bwMode="auto">
              <a:xfrm>
                <a:off x="2612" y="2222"/>
                <a:ext cx="20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3" name="Oval 634"/>
              <p:cNvSpPr>
                <a:spLocks noChangeArrowheads="1"/>
              </p:cNvSpPr>
              <p:nvPr/>
            </p:nvSpPr>
            <p:spPr bwMode="auto">
              <a:xfrm>
                <a:off x="2612" y="2187"/>
                <a:ext cx="20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4" name="Oval 635"/>
              <p:cNvSpPr>
                <a:spLocks noChangeArrowheads="1"/>
              </p:cNvSpPr>
              <p:nvPr/>
            </p:nvSpPr>
            <p:spPr bwMode="auto">
              <a:xfrm>
                <a:off x="2612" y="2151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5" name="Oval 636"/>
              <p:cNvSpPr>
                <a:spLocks noChangeArrowheads="1"/>
              </p:cNvSpPr>
              <p:nvPr/>
            </p:nvSpPr>
            <p:spPr bwMode="auto">
              <a:xfrm>
                <a:off x="2612" y="2116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6" name="Oval 637"/>
              <p:cNvSpPr>
                <a:spLocks noChangeArrowheads="1"/>
              </p:cNvSpPr>
              <p:nvPr/>
            </p:nvSpPr>
            <p:spPr bwMode="auto">
              <a:xfrm>
                <a:off x="2635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7" name="Oval 638"/>
              <p:cNvSpPr>
                <a:spLocks noChangeArrowheads="1"/>
              </p:cNvSpPr>
              <p:nvPr/>
            </p:nvSpPr>
            <p:spPr bwMode="auto">
              <a:xfrm>
                <a:off x="2635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8" name="Oval 639"/>
              <p:cNvSpPr>
                <a:spLocks noChangeArrowheads="1"/>
              </p:cNvSpPr>
              <p:nvPr/>
            </p:nvSpPr>
            <p:spPr bwMode="auto">
              <a:xfrm>
                <a:off x="2635" y="2293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69" name="Oval 640"/>
              <p:cNvSpPr>
                <a:spLocks noChangeArrowheads="1"/>
              </p:cNvSpPr>
              <p:nvPr/>
            </p:nvSpPr>
            <p:spPr bwMode="auto">
              <a:xfrm>
                <a:off x="2635" y="2257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0" name="Oval 641"/>
              <p:cNvSpPr>
                <a:spLocks noChangeArrowheads="1"/>
              </p:cNvSpPr>
              <p:nvPr/>
            </p:nvSpPr>
            <p:spPr bwMode="auto">
              <a:xfrm>
                <a:off x="2659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1" name="Oval 642"/>
              <p:cNvSpPr>
                <a:spLocks noChangeArrowheads="1"/>
              </p:cNvSpPr>
              <p:nvPr/>
            </p:nvSpPr>
            <p:spPr bwMode="auto">
              <a:xfrm>
                <a:off x="2659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2" name="Oval 643"/>
              <p:cNvSpPr>
                <a:spLocks noChangeArrowheads="1"/>
              </p:cNvSpPr>
              <p:nvPr/>
            </p:nvSpPr>
            <p:spPr bwMode="auto">
              <a:xfrm>
                <a:off x="2659" y="2293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3" name="Oval 644"/>
              <p:cNvSpPr>
                <a:spLocks noChangeArrowheads="1"/>
              </p:cNvSpPr>
              <p:nvPr/>
            </p:nvSpPr>
            <p:spPr bwMode="auto">
              <a:xfrm>
                <a:off x="2659" y="2257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4" name="Oval 645"/>
              <p:cNvSpPr>
                <a:spLocks noChangeArrowheads="1"/>
              </p:cNvSpPr>
              <p:nvPr/>
            </p:nvSpPr>
            <p:spPr bwMode="auto">
              <a:xfrm>
                <a:off x="2659" y="2222"/>
                <a:ext cx="20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5" name="Oval 646"/>
              <p:cNvSpPr>
                <a:spLocks noChangeArrowheads="1"/>
              </p:cNvSpPr>
              <p:nvPr/>
            </p:nvSpPr>
            <p:spPr bwMode="auto">
              <a:xfrm>
                <a:off x="2659" y="2187"/>
                <a:ext cx="20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6" name="Oval 647"/>
              <p:cNvSpPr>
                <a:spLocks noChangeArrowheads="1"/>
              </p:cNvSpPr>
              <p:nvPr/>
            </p:nvSpPr>
            <p:spPr bwMode="auto">
              <a:xfrm>
                <a:off x="2681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7" name="Oval 648"/>
              <p:cNvSpPr>
                <a:spLocks noChangeArrowheads="1"/>
              </p:cNvSpPr>
              <p:nvPr/>
            </p:nvSpPr>
            <p:spPr bwMode="auto">
              <a:xfrm>
                <a:off x="2681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8" name="Oval 649"/>
              <p:cNvSpPr>
                <a:spLocks noChangeArrowheads="1"/>
              </p:cNvSpPr>
              <p:nvPr/>
            </p:nvSpPr>
            <p:spPr bwMode="auto">
              <a:xfrm>
                <a:off x="2681" y="2293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79" name="Oval 650"/>
              <p:cNvSpPr>
                <a:spLocks noChangeArrowheads="1"/>
              </p:cNvSpPr>
              <p:nvPr/>
            </p:nvSpPr>
            <p:spPr bwMode="auto">
              <a:xfrm>
                <a:off x="2704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0" name="Oval 651"/>
              <p:cNvSpPr>
                <a:spLocks noChangeArrowheads="1"/>
              </p:cNvSpPr>
              <p:nvPr/>
            </p:nvSpPr>
            <p:spPr bwMode="auto">
              <a:xfrm>
                <a:off x="2704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1" name="Oval 652"/>
              <p:cNvSpPr>
                <a:spLocks noChangeArrowheads="1"/>
              </p:cNvSpPr>
              <p:nvPr/>
            </p:nvSpPr>
            <p:spPr bwMode="auto">
              <a:xfrm>
                <a:off x="2704" y="2293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2" name="Oval 653"/>
              <p:cNvSpPr>
                <a:spLocks noChangeArrowheads="1"/>
              </p:cNvSpPr>
              <p:nvPr/>
            </p:nvSpPr>
            <p:spPr bwMode="auto">
              <a:xfrm>
                <a:off x="2704" y="2257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3" name="Oval 654"/>
              <p:cNvSpPr>
                <a:spLocks noChangeArrowheads="1"/>
              </p:cNvSpPr>
              <p:nvPr/>
            </p:nvSpPr>
            <p:spPr bwMode="auto">
              <a:xfrm>
                <a:off x="2704" y="2222"/>
                <a:ext cx="20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4" name="Oval 655"/>
              <p:cNvSpPr>
                <a:spLocks noChangeArrowheads="1"/>
              </p:cNvSpPr>
              <p:nvPr/>
            </p:nvSpPr>
            <p:spPr bwMode="auto">
              <a:xfrm>
                <a:off x="2704" y="2187"/>
                <a:ext cx="20" cy="20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5" name="Oval 656"/>
              <p:cNvSpPr>
                <a:spLocks noChangeArrowheads="1"/>
              </p:cNvSpPr>
              <p:nvPr/>
            </p:nvSpPr>
            <p:spPr bwMode="auto">
              <a:xfrm>
                <a:off x="2704" y="2151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6" name="Oval 657"/>
              <p:cNvSpPr>
                <a:spLocks noChangeArrowheads="1"/>
              </p:cNvSpPr>
              <p:nvPr/>
            </p:nvSpPr>
            <p:spPr bwMode="auto">
              <a:xfrm>
                <a:off x="2727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7" name="Oval 658"/>
              <p:cNvSpPr>
                <a:spLocks noChangeArrowheads="1"/>
              </p:cNvSpPr>
              <p:nvPr/>
            </p:nvSpPr>
            <p:spPr bwMode="auto">
              <a:xfrm>
                <a:off x="2751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8" name="Oval 659"/>
              <p:cNvSpPr>
                <a:spLocks noChangeArrowheads="1"/>
              </p:cNvSpPr>
              <p:nvPr/>
            </p:nvSpPr>
            <p:spPr bwMode="auto">
              <a:xfrm>
                <a:off x="2774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89" name="Oval 660"/>
              <p:cNvSpPr>
                <a:spLocks noChangeArrowheads="1"/>
              </p:cNvSpPr>
              <p:nvPr/>
            </p:nvSpPr>
            <p:spPr bwMode="auto">
              <a:xfrm>
                <a:off x="2774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0" name="Oval 661"/>
              <p:cNvSpPr>
                <a:spLocks noChangeArrowheads="1"/>
              </p:cNvSpPr>
              <p:nvPr/>
            </p:nvSpPr>
            <p:spPr bwMode="auto">
              <a:xfrm>
                <a:off x="2821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1" name="Oval 662"/>
              <p:cNvSpPr>
                <a:spLocks noChangeArrowheads="1"/>
              </p:cNvSpPr>
              <p:nvPr/>
            </p:nvSpPr>
            <p:spPr bwMode="auto">
              <a:xfrm>
                <a:off x="2821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2" name="Oval 663"/>
              <p:cNvSpPr>
                <a:spLocks noChangeArrowheads="1"/>
              </p:cNvSpPr>
              <p:nvPr/>
            </p:nvSpPr>
            <p:spPr bwMode="auto">
              <a:xfrm>
                <a:off x="2844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3" name="Oval 664"/>
              <p:cNvSpPr>
                <a:spLocks noChangeArrowheads="1"/>
              </p:cNvSpPr>
              <p:nvPr/>
            </p:nvSpPr>
            <p:spPr bwMode="auto">
              <a:xfrm>
                <a:off x="2844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4" name="Oval 665"/>
              <p:cNvSpPr>
                <a:spLocks noChangeArrowheads="1"/>
              </p:cNvSpPr>
              <p:nvPr/>
            </p:nvSpPr>
            <p:spPr bwMode="auto">
              <a:xfrm>
                <a:off x="2867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5" name="Oval 666"/>
              <p:cNvSpPr>
                <a:spLocks noChangeArrowheads="1"/>
              </p:cNvSpPr>
              <p:nvPr/>
            </p:nvSpPr>
            <p:spPr bwMode="auto">
              <a:xfrm>
                <a:off x="2867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6" name="Oval 667"/>
              <p:cNvSpPr>
                <a:spLocks noChangeArrowheads="1"/>
              </p:cNvSpPr>
              <p:nvPr/>
            </p:nvSpPr>
            <p:spPr bwMode="auto">
              <a:xfrm>
                <a:off x="2914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7" name="Oval 668"/>
              <p:cNvSpPr>
                <a:spLocks noChangeArrowheads="1"/>
              </p:cNvSpPr>
              <p:nvPr/>
            </p:nvSpPr>
            <p:spPr bwMode="auto">
              <a:xfrm>
                <a:off x="2937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8" name="Oval 669"/>
              <p:cNvSpPr>
                <a:spLocks noChangeArrowheads="1"/>
              </p:cNvSpPr>
              <p:nvPr/>
            </p:nvSpPr>
            <p:spPr bwMode="auto">
              <a:xfrm>
                <a:off x="2937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599" name="Oval 670"/>
              <p:cNvSpPr>
                <a:spLocks noChangeArrowheads="1"/>
              </p:cNvSpPr>
              <p:nvPr/>
            </p:nvSpPr>
            <p:spPr bwMode="auto">
              <a:xfrm>
                <a:off x="2960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0" name="Oval 671"/>
              <p:cNvSpPr>
                <a:spLocks noChangeArrowheads="1"/>
              </p:cNvSpPr>
              <p:nvPr/>
            </p:nvSpPr>
            <p:spPr bwMode="auto">
              <a:xfrm>
                <a:off x="2984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1" name="Oval 672"/>
              <p:cNvSpPr>
                <a:spLocks noChangeArrowheads="1"/>
              </p:cNvSpPr>
              <p:nvPr/>
            </p:nvSpPr>
            <p:spPr bwMode="auto">
              <a:xfrm>
                <a:off x="3007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2" name="Oval 673"/>
              <p:cNvSpPr>
                <a:spLocks noChangeArrowheads="1"/>
              </p:cNvSpPr>
              <p:nvPr/>
            </p:nvSpPr>
            <p:spPr bwMode="auto">
              <a:xfrm>
                <a:off x="3007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3" name="Oval 674"/>
              <p:cNvSpPr>
                <a:spLocks noChangeArrowheads="1"/>
              </p:cNvSpPr>
              <p:nvPr/>
            </p:nvSpPr>
            <p:spPr bwMode="auto">
              <a:xfrm>
                <a:off x="3030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4" name="Oval 675"/>
              <p:cNvSpPr>
                <a:spLocks noChangeArrowheads="1"/>
              </p:cNvSpPr>
              <p:nvPr/>
            </p:nvSpPr>
            <p:spPr bwMode="auto">
              <a:xfrm>
                <a:off x="3030" y="2328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5" name="Oval 676"/>
              <p:cNvSpPr>
                <a:spLocks noChangeArrowheads="1"/>
              </p:cNvSpPr>
              <p:nvPr/>
            </p:nvSpPr>
            <p:spPr bwMode="auto">
              <a:xfrm>
                <a:off x="3054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6" name="Oval 677"/>
              <p:cNvSpPr>
                <a:spLocks noChangeArrowheads="1"/>
              </p:cNvSpPr>
              <p:nvPr/>
            </p:nvSpPr>
            <p:spPr bwMode="auto">
              <a:xfrm>
                <a:off x="3077" y="2364"/>
                <a:ext cx="20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7" name="Oval 678"/>
              <p:cNvSpPr>
                <a:spLocks noChangeArrowheads="1"/>
              </p:cNvSpPr>
              <p:nvPr/>
            </p:nvSpPr>
            <p:spPr bwMode="auto">
              <a:xfrm>
                <a:off x="3099" y="2364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8" name="Oval 679"/>
              <p:cNvSpPr>
                <a:spLocks noChangeArrowheads="1"/>
              </p:cNvSpPr>
              <p:nvPr/>
            </p:nvSpPr>
            <p:spPr bwMode="auto">
              <a:xfrm>
                <a:off x="3099" y="2328"/>
                <a:ext cx="21" cy="21"/>
              </a:xfrm>
              <a:prstGeom prst="ellipse">
                <a:avLst/>
              </a:prstGeom>
              <a:solidFill>
                <a:srgbClr val="C00000"/>
              </a:solidFill>
              <a:ln w="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dirty="0"/>
              </a:p>
            </p:txBody>
          </p:sp>
          <p:sp>
            <p:nvSpPr>
              <p:cNvPr id="15609" name="Freeform 680"/>
              <p:cNvSpPr>
                <a:spLocks/>
              </p:cNvSpPr>
              <p:nvPr/>
            </p:nvSpPr>
            <p:spPr bwMode="auto">
              <a:xfrm>
                <a:off x="1789" y="1836"/>
                <a:ext cx="2141" cy="579"/>
              </a:xfrm>
              <a:custGeom>
                <a:avLst/>
                <a:gdLst>
                  <a:gd name="T0" fmla="*/ 33 w 2141"/>
                  <a:gd name="T1" fmla="*/ 579 h 579"/>
                  <a:gd name="T2" fmla="*/ 75 w 2141"/>
                  <a:gd name="T3" fmla="*/ 579 h 579"/>
                  <a:gd name="T4" fmla="*/ 118 w 2141"/>
                  <a:gd name="T5" fmla="*/ 579 h 579"/>
                  <a:gd name="T6" fmla="*/ 161 w 2141"/>
                  <a:gd name="T7" fmla="*/ 579 h 579"/>
                  <a:gd name="T8" fmla="*/ 204 w 2141"/>
                  <a:gd name="T9" fmla="*/ 578 h 579"/>
                  <a:gd name="T10" fmla="*/ 246 w 2141"/>
                  <a:gd name="T11" fmla="*/ 578 h 579"/>
                  <a:gd name="T12" fmla="*/ 289 w 2141"/>
                  <a:gd name="T13" fmla="*/ 577 h 579"/>
                  <a:gd name="T14" fmla="*/ 332 w 2141"/>
                  <a:gd name="T15" fmla="*/ 575 h 579"/>
                  <a:gd name="T16" fmla="*/ 374 w 2141"/>
                  <a:gd name="T17" fmla="*/ 572 h 579"/>
                  <a:gd name="T18" fmla="*/ 417 w 2141"/>
                  <a:gd name="T19" fmla="*/ 566 h 579"/>
                  <a:gd name="T20" fmla="*/ 460 w 2141"/>
                  <a:gd name="T21" fmla="*/ 559 h 579"/>
                  <a:gd name="T22" fmla="*/ 504 w 2141"/>
                  <a:gd name="T23" fmla="*/ 548 h 579"/>
                  <a:gd name="T24" fmla="*/ 546 w 2141"/>
                  <a:gd name="T25" fmla="*/ 531 h 579"/>
                  <a:gd name="T26" fmla="*/ 589 w 2141"/>
                  <a:gd name="T27" fmla="*/ 508 h 579"/>
                  <a:gd name="T28" fmla="*/ 632 w 2141"/>
                  <a:gd name="T29" fmla="*/ 477 h 579"/>
                  <a:gd name="T30" fmla="*/ 675 w 2141"/>
                  <a:gd name="T31" fmla="*/ 438 h 579"/>
                  <a:gd name="T32" fmla="*/ 717 w 2141"/>
                  <a:gd name="T33" fmla="*/ 391 h 579"/>
                  <a:gd name="T34" fmla="*/ 760 w 2141"/>
                  <a:gd name="T35" fmla="*/ 336 h 579"/>
                  <a:gd name="T36" fmla="*/ 803 w 2141"/>
                  <a:gd name="T37" fmla="*/ 275 h 579"/>
                  <a:gd name="T38" fmla="*/ 846 w 2141"/>
                  <a:gd name="T39" fmla="*/ 212 h 579"/>
                  <a:gd name="T40" fmla="*/ 888 w 2141"/>
                  <a:gd name="T41" fmla="*/ 149 h 579"/>
                  <a:gd name="T42" fmla="*/ 931 w 2141"/>
                  <a:gd name="T43" fmla="*/ 93 h 579"/>
                  <a:gd name="T44" fmla="*/ 974 w 2141"/>
                  <a:gd name="T45" fmla="*/ 46 h 579"/>
                  <a:gd name="T46" fmla="*/ 1018 w 2141"/>
                  <a:gd name="T47" fmla="*/ 15 h 579"/>
                  <a:gd name="T48" fmla="*/ 1060 w 2141"/>
                  <a:gd name="T49" fmla="*/ 0 h 579"/>
                  <a:gd name="T50" fmla="*/ 1103 w 2141"/>
                  <a:gd name="T51" fmla="*/ 5 h 579"/>
                  <a:gd name="T52" fmla="*/ 1146 w 2141"/>
                  <a:gd name="T53" fmla="*/ 28 h 579"/>
                  <a:gd name="T54" fmla="*/ 1188 w 2141"/>
                  <a:gd name="T55" fmla="*/ 68 h 579"/>
                  <a:gd name="T56" fmla="*/ 1231 w 2141"/>
                  <a:gd name="T57" fmla="*/ 120 h 579"/>
                  <a:gd name="T58" fmla="*/ 1274 w 2141"/>
                  <a:gd name="T59" fmla="*/ 181 h 579"/>
                  <a:gd name="T60" fmla="*/ 1317 w 2141"/>
                  <a:gd name="T61" fmla="*/ 244 h 579"/>
                  <a:gd name="T62" fmla="*/ 1359 w 2141"/>
                  <a:gd name="T63" fmla="*/ 307 h 579"/>
                  <a:gd name="T64" fmla="*/ 1402 w 2141"/>
                  <a:gd name="T65" fmla="*/ 364 h 579"/>
                  <a:gd name="T66" fmla="*/ 1445 w 2141"/>
                  <a:gd name="T67" fmla="*/ 415 h 579"/>
                  <a:gd name="T68" fmla="*/ 1488 w 2141"/>
                  <a:gd name="T69" fmla="*/ 459 h 579"/>
                  <a:gd name="T70" fmla="*/ 1531 w 2141"/>
                  <a:gd name="T71" fmla="*/ 493 h 579"/>
                  <a:gd name="T72" fmla="*/ 1574 w 2141"/>
                  <a:gd name="T73" fmla="*/ 519 h 579"/>
                  <a:gd name="T74" fmla="*/ 1617 w 2141"/>
                  <a:gd name="T75" fmla="*/ 539 h 579"/>
                  <a:gd name="T76" fmla="*/ 1660 w 2141"/>
                  <a:gd name="T77" fmla="*/ 554 h 579"/>
                  <a:gd name="T78" fmla="*/ 1702 w 2141"/>
                  <a:gd name="T79" fmla="*/ 563 h 579"/>
                  <a:gd name="T80" fmla="*/ 1745 w 2141"/>
                  <a:gd name="T81" fmla="*/ 569 h 579"/>
                  <a:gd name="T82" fmla="*/ 1788 w 2141"/>
                  <a:gd name="T83" fmla="*/ 574 h 579"/>
                  <a:gd name="T84" fmla="*/ 1831 w 2141"/>
                  <a:gd name="T85" fmla="*/ 576 h 579"/>
                  <a:gd name="T86" fmla="*/ 1873 w 2141"/>
                  <a:gd name="T87" fmla="*/ 577 h 579"/>
                  <a:gd name="T88" fmla="*/ 1916 w 2141"/>
                  <a:gd name="T89" fmla="*/ 578 h 579"/>
                  <a:gd name="T90" fmla="*/ 1959 w 2141"/>
                  <a:gd name="T91" fmla="*/ 579 h 579"/>
                  <a:gd name="T92" fmla="*/ 2001 w 2141"/>
                  <a:gd name="T93" fmla="*/ 579 h 579"/>
                  <a:gd name="T94" fmla="*/ 2045 w 2141"/>
                  <a:gd name="T95" fmla="*/ 579 h 579"/>
                  <a:gd name="T96" fmla="*/ 2088 w 2141"/>
                  <a:gd name="T97" fmla="*/ 579 h 579"/>
                  <a:gd name="T98" fmla="*/ 2131 w 2141"/>
                  <a:gd name="T99" fmla="*/ 579 h 57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141"/>
                  <a:gd name="T151" fmla="*/ 0 h 579"/>
                  <a:gd name="T152" fmla="*/ 2141 w 2141"/>
                  <a:gd name="T153" fmla="*/ 579 h 57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141" h="579">
                    <a:moveTo>
                      <a:pt x="0" y="579"/>
                    </a:moveTo>
                    <a:lnTo>
                      <a:pt x="11" y="579"/>
                    </a:lnTo>
                    <a:lnTo>
                      <a:pt x="21" y="579"/>
                    </a:lnTo>
                    <a:lnTo>
                      <a:pt x="33" y="579"/>
                    </a:lnTo>
                    <a:lnTo>
                      <a:pt x="43" y="579"/>
                    </a:lnTo>
                    <a:lnTo>
                      <a:pt x="53" y="579"/>
                    </a:lnTo>
                    <a:lnTo>
                      <a:pt x="64" y="579"/>
                    </a:lnTo>
                    <a:lnTo>
                      <a:pt x="75" y="579"/>
                    </a:lnTo>
                    <a:lnTo>
                      <a:pt x="86" y="579"/>
                    </a:lnTo>
                    <a:lnTo>
                      <a:pt x="96" y="579"/>
                    </a:lnTo>
                    <a:lnTo>
                      <a:pt x="108" y="579"/>
                    </a:lnTo>
                    <a:lnTo>
                      <a:pt x="118" y="579"/>
                    </a:lnTo>
                    <a:lnTo>
                      <a:pt x="128" y="579"/>
                    </a:lnTo>
                    <a:lnTo>
                      <a:pt x="139" y="579"/>
                    </a:lnTo>
                    <a:lnTo>
                      <a:pt x="150" y="579"/>
                    </a:lnTo>
                    <a:lnTo>
                      <a:pt x="161" y="579"/>
                    </a:lnTo>
                    <a:lnTo>
                      <a:pt x="171" y="579"/>
                    </a:lnTo>
                    <a:lnTo>
                      <a:pt x="182" y="579"/>
                    </a:lnTo>
                    <a:lnTo>
                      <a:pt x="193" y="579"/>
                    </a:lnTo>
                    <a:lnTo>
                      <a:pt x="204" y="578"/>
                    </a:lnTo>
                    <a:lnTo>
                      <a:pt x="214" y="578"/>
                    </a:lnTo>
                    <a:lnTo>
                      <a:pt x="225" y="578"/>
                    </a:lnTo>
                    <a:lnTo>
                      <a:pt x="236" y="578"/>
                    </a:lnTo>
                    <a:lnTo>
                      <a:pt x="246" y="578"/>
                    </a:lnTo>
                    <a:lnTo>
                      <a:pt x="257" y="578"/>
                    </a:lnTo>
                    <a:lnTo>
                      <a:pt x="268" y="577"/>
                    </a:lnTo>
                    <a:lnTo>
                      <a:pt x="279" y="577"/>
                    </a:lnTo>
                    <a:lnTo>
                      <a:pt x="289" y="577"/>
                    </a:lnTo>
                    <a:lnTo>
                      <a:pt x="299" y="576"/>
                    </a:lnTo>
                    <a:lnTo>
                      <a:pt x="311" y="576"/>
                    </a:lnTo>
                    <a:lnTo>
                      <a:pt x="321" y="576"/>
                    </a:lnTo>
                    <a:lnTo>
                      <a:pt x="332" y="575"/>
                    </a:lnTo>
                    <a:lnTo>
                      <a:pt x="342" y="574"/>
                    </a:lnTo>
                    <a:lnTo>
                      <a:pt x="354" y="574"/>
                    </a:lnTo>
                    <a:lnTo>
                      <a:pt x="364" y="573"/>
                    </a:lnTo>
                    <a:lnTo>
                      <a:pt x="374" y="572"/>
                    </a:lnTo>
                    <a:lnTo>
                      <a:pt x="386" y="571"/>
                    </a:lnTo>
                    <a:lnTo>
                      <a:pt x="396" y="569"/>
                    </a:lnTo>
                    <a:lnTo>
                      <a:pt x="407" y="568"/>
                    </a:lnTo>
                    <a:lnTo>
                      <a:pt x="417" y="566"/>
                    </a:lnTo>
                    <a:lnTo>
                      <a:pt x="429" y="565"/>
                    </a:lnTo>
                    <a:lnTo>
                      <a:pt x="439" y="563"/>
                    </a:lnTo>
                    <a:lnTo>
                      <a:pt x="450" y="561"/>
                    </a:lnTo>
                    <a:lnTo>
                      <a:pt x="460" y="559"/>
                    </a:lnTo>
                    <a:lnTo>
                      <a:pt x="471" y="556"/>
                    </a:lnTo>
                    <a:lnTo>
                      <a:pt x="482" y="554"/>
                    </a:lnTo>
                    <a:lnTo>
                      <a:pt x="492" y="551"/>
                    </a:lnTo>
                    <a:lnTo>
                      <a:pt x="504" y="548"/>
                    </a:lnTo>
                    <a:lnTo>
                      <a:pt x="514" y="543"/>
                    </a:lnTo>
                    <a:lnTo>
                      <a:pt x="525" y="539"/>
                    </a:lnTo>
                    <a:lnTo>
                      <a:pt x="535" y="535"/>
                    </a:lnTo>
                    <a:lnTo>
                      <a:pt x="546" y="531"/>
                    </a:lnTo>
                    <a:lnTo>
                      <a:pt x="557" y="526"/>
                    </a:lnTo>
                    <a:lnTo>
                      <a:pt x="567" y="519"/>
                    </a:lnTo>
                    <a:lnTo>
                      <a:pt x="578" y="514"/>
                    </a:lnTo>
                    <a:lnTo>
                      <a:pt x="589" y="508"/>
                    </a:lnTo>
                    <a:lnTo>
                      <a:pt x="600" y="501"/>
                    </a:lnTo>
                    <a:lnTo>
                      <a:pt x="610" y="493"/>
                    </a:lnTo>
                    <a:lnTo>
                      <a:pt x="621" y="485"/>
                    </a:lnTo>
                    <a:lnTo>
                      <a:pt x="632" y="477"/>
                    </a:lnTo>
                    <a:lnTo>
                      <a:pt x="642" y="468"/>
                    </a:lnTo>
                    <a:lnTo>
                      <a:pt x="653" y="459"/>
                    </a:lnTo>
                    <a:lnTo>
                      <a:pt x="664" y="449"/>
                    </a:lnTo>
                    <a:lnTo>
                      <a:pt x="675" y="438"/>
                    </a:lnTo>
                    <a:lnTo>
                      <a:pt x="685" y="428"/>
                    </a:lnTo>
                    <a:lnTo>
                      <a:pt x="695" y="415"/>
                    </a:lnTo>
                    <a:lnTo>
                      <a:pt x="707" y="404"/>
                    </a:lnTo>
                    <a:lnTo>
                      <a:pt x="717" y="391"/>
                    </a:lnTo>
                    <a:lnTo>
                      <a:pt x="728" y="378"/>
                    </a:lnTo>
                    <a:lnTo>
                      <a:pt x="739" y="364"/>
                    </a:lnTo>
                    <a:lnTo>
                      <a:pt x="750" y="351"/>
                    </a:lnTo>
                    <a:lnTo>
                      <a:pt x="760" y="336"/>
                    </a:lnTo>
                    <a:lnTo>
                      <a:pt x="771" y="321"/>
                    </a:lnTo>
                    <a:lnTo>
                      <a:pt x="782" y="307"/>
                    </a:lnTo>
                    <a:lnTo>
                      <a:pt x="792" y="291"/>
                    </a:lnTo>
                    <a:lnTo>
                      <a:pt x="803" y="275"/>
                    </a:lnTo>
                    <a:lnTo>
                      <a:pt x="813" y="260"/>
                    </a:lnTo>
                    <a:lnTo>
                      <a:pt x="825" y="244"/>
                    </a:lnTo>
                    <a:lnTo>
                      <a:pt x="835" y="228"/>
                    </a:lnTo>
                    <a:lnTo>
                      <a:pt x="846" y="212"/>
                    </a:lnTo>
                    <a:lnTo>
                      <a:pt x="856" y="196"/>
                    </a:lnTo>
                    <a:lnTo>
                      <a:pt x="867" y="181"/>
                    </a:lnTo>
                    <a:lnTo>
                      <a:pt x="878" y="165"/>
                    </a:lnTo>
                    <a:lnTo>
                      <a:pt x="888" y="149"/>
                    </a:lnTo>
                    <a:lnTo>
                      <a:pt x="900" y="135"/>
                    </a:lnTo>
                    <a:lnTo>
                      <a:pt x="910" y="120"/>
                    </a:lnTo>
                    <a:lnTo>
                      <a:pt x="921" y="106"/>
                    </a:lnTo>
                    <a:lnTo>
                      <a:pt x="931" y="93"/>
                    </a:lnTo>
                    <a:lnTo>
                      <a:pt x="943" y="80"/>
                    </a:lnTo>
                    <a:lnTo>
                      <a:pt x="953" y="68"/>
                    </a:lnTo>
                    <a:lnTo>
                      <a:pt x="963" y="57"/>
                    </a:lnTo>
                    <a:lnTo>
                      <a:pt x="974" y="46"/>
                    </a:lnTo>
                    <a:lnTo>
                      <a:pt x="985" y="37"/>
                    </a:lnTo>
                    <a:lnTo>
                      <a:pt x="996" y="28"/>
                    </a:lnTo>
                    <a:lnTo>
                      <a:pt x="1006" y="21"/>
                    </a:lnTo>
                    <a:lnTo>
                      <a:pt x="1018" y="15"/>
                    </a:lnTo>
                    <a:lnTo>
                      <a:pt x="1028" y="10"/>
                    </a:lnTo>
                    <a:lnTo>
                      <a:pt x="1038" y="5"/>
                    </a:lnTo>
                    <a:lnTo>
                      <a:pt x="1049" y="2"/>
                    </a:lnTo>
                    <a:lnTo>
                      <a:pt x="1060" y="0"/>
                    </a:lnTo>
                    <a:lnTo>
                      <a:pt x="1071" y="0"/>
                    </a:lnTo>
                    <a:lnTo>
                      <a:pt x="1081" y="0"/>
                    </a:lnTo>
                    <a:lnTo>
                      <a:pt x="1092" y="2"/>
                    </a:lnTo>
                    <a:lnTo>
                      <a:pt x="1103" y="5"/>
                    </a:lnTo>
                    <a:lnTo>
                      <a:pt x="1113" y="10"/>
                    </a:lnTo>
                    <a:lnTo>
                      <a:pt x="1124" y="15"/>
                    </a:lnTo>
                    <a:lnTo>
                      <a:pt x="1135" y="21"/>
                    </a:lnTo>
                    <a:lnTo>
                      <a:pt x="1146" y="28"/>
                    </a:lnTo>
                    <a:lnTo>
                      <a:pt x="1156" y="37"/>
                    </a:lnTo>
                    <a:lnTo>
                      <a:pt x="1167" y="46"/>
                    </a:lnTo>
                    <a:lnTo>
                      <a:pt x="1178" y="57"/>
                    </a:lnTo>
                    <a:lnTo>
                      <a:pt x="1188" y="68"/>
                    </a:lnTo>
                    <a:lnTo>
                      <a:pt x="1199" y="80"/>
                    </a:lnTo>
                    <a:lnTo>
                      <a:pt x="1209" y="93"/>
                    </a:lnTo>
                    <a:lnTo>
                      <a:pt x="1221" y="106"/>
                    </a:lnTo>
                    <a:lnTo>
                      <a:pt x="1231" y="120"/>
                    </a:lnTo>
                    <a:lnTo>
                      <a:pt x="1242" y="135"/>
                    </a:lnTo>
                    <a:lnTo>
                      <a:pt x="1253" y="149"/>
                    </a:lnTo>
                    <a:lnTo>
                      <a:pt x="1264" y="165"/>
                    </a:lnTo>
                    <a:lnTo>
                      <a:pt x="1274" y="181"/>
                    </a:lnTo>
                    <a:lnTo>
                      <a:pt x="1284" y="196"/>
                    </a:lnTo>
                    <a:lnTo>
                      <a:pt x="1296" y="212"/>
                    </a:lnTo>
                    <a:lnTo>
                      <a:pt x="1306" y="228"/>
                    </a:lnTo>
                    <a:lnTo>
                      <a:pt x="1317" y="244"/>
                    </a:lnTo>
                    <a:lnTo>
                      <a:pt x="1327" y="260"/>
                    </a:lnTo>
                    <a:lnTo>
                      <a:pt x="1339" y="275"/>
                    </a:lnTo>
                    <a:lnTo>
                      <a:pt x="1349" y="291"/>
                    </a:lnTo>
                    <a:lnTo>
                      <a:pt x="1359" y="307"/>
                    </a:lnTo>
                    <a:lnTo>
                      <a:pt x="1370" y="321"/>
                    </a:lnTo>
                    <a:lnTo>
                      <a:pt x="1381" y="336"/>
                    </a:lnTo>
                    <a:lnTo>
                      <a:pt x="1392" y="351"/>
                    </a:lnTo>
                    <a:lnTo>
                      <a:pt x="1402" y="364"/>
                    </a:lnTo>
                    <a:lnTo>
                      <a:pt x="1414" y="378"/>
                    </a:lnTo>
                    <a:lnTo>
                      <a:pt x="1424" y="391"/>
                    </a:lnTo>
                    <a:lnTo>
                      <a:pt x="1434" y="404"/>
                    </a:lnTo>
                    <a:lnTo>
                      <a:pt x="1445" y="415"/>
                    </a:lnTo>
                    <a:lnTo>
                      <a:pt x="1456" y="428"/>
                    </a:lnTo>
                    <a:lnTo>
                      <a:pt x="1467" y="438"/>
                    </a:lnTo>
                    <a:lnTo>
                      <a:pt x="1477" y="449"/>
                    </a:lnTo>
                    <a:lnTo>
                      <a:pt x="1488" y="459"/>
                    </a:lnTo>
                    <a:lnTo>
                      <a:pt x="1499" y="468"/>
                    </a:lnTo>
                    <a:lnTo>
                      <a:pt x="1510" y="477"/>
                    </a:lnTo>
                    <a:lnTo>
                      <a:pt x="1520" y="485"/>
                    </a:lnTo>
                    <a:lnTo>
                      <a:pt x="1531" y="493"/>
                    </a:lnTo>
                    <a:lnTo>
                      <a:pt x="1542" y="501"/>
                    </a:lnTo>
                    <a:lnTo>
                      <a:pt x="1552" y="508"/>
                    </a:lnTo>
                    <a:lnTo>
                      <a:pt x="1563" y="514"/>
                    </a:lnTo>
                    <a:lnTo>
                      <a:pt x="1574" y="519"/>
                    </a:lnTo>
                    <a:lnTo>
                      <a:pt x="1585" y="526"/>
                    </a:lnTo>
                    <a:lnTo>
                      <a:pt x="1595" y="531"/>
                    </a:lnTo>
                    <a:lnTo>
                      <a:pt x="1605" y="535"/>
                    </a:lnTo>
                    <a:lnTo>
                      <a:pt x="1617" y="539"/>
                    </a:lnTo>
                    <a:lnTo>
                      <a:pt x="1627" y="543"/>
                    </a:lnTo>
                    <a:lnTo>
                      <a:pt x="1638" y="548"/>
                    </a:lnTo>
                    <a:lnTo>
                      <a:pt x="1649" y="551"/>
                    </a:lnTo>
                    <a:lnTo>
                      <a:pt x="1660" y="554"/>
                    </a:lnTo>
                    <a:lnTo>
                      <a:pt x="1670" y="556"/>
                    </a:lnTo>
                    <a:lnTo>
                      <a:pt x="1680" y="559"/>
                    </a:lnTo>
                    <a:lnTo>
                      <a:pt x="1692" y="561"/>
                    </a:lnTo>
                    <a:lnTo>
                      <a:pt x="1702" y="563"/>
                    </a:lnTo>
                    <a:lnTo>
                      <a:pt x="1713" y="565"/>
                    </a:lnTo>
                    <a:lnTo>
                      <a:pt x="1723" y="566"/>
                    </a:lnTo>
                    <a:lnTo>
                      <a:pt x="1735" y="568"/>
                    </a:lnTo>
                    <a:lnTo>
                      <a:pt x="1745" y="569"/>
                    </a:lnTo>
                    <a:lnTo>
                      <a:pt x="1756" y="571"/>
                    </a:lnTo>
                    <a:lnTo>
                      <a:pt x="1767" y="572"/>
                    </a:lnTo>
                    <a:lnTo>
                      <a:pt x="1777" y="573"/>
                    </a:lnTo>
                    <a:lnTo>
                      <a:pt x="1788" y="574"/>
                    </a:lnTo>
                    <a:lnTo>
                      <a:pt x="1798" y="574"/>
                    </a:lnTo>
                    <a:lnTo>
                      <a:pt x="1810" y="575"/>
                    </a:lnTo>
                    <a:lnTo>
                      <a:pt x="1820" y="576"/>
                    </a:lnTo>
                    <a:lnTo>
                      <a:pt x="1831" y="576"/>
                    </a:lnTo>
                    <a:lnTo>
                      <a:pt x="1841" y="576"/>
                    </a:lnTo>
                    <a:lnTo>
                      <a:pt x="1852" y="577"/>
                    </a:lnTo>
                    <a:lnTo>
                      <a:pt x="1863" y="577"/>
                    </a:lnTo>
                    <a:lnTo>
                      <a:pt x="1873" y="577"/>
                    </a:lnTo>
                    <a:lnTo>
                      <a:pt x="1885" y="578"/>
                    </a:lnTo>
                    <a:lnTo>
                      <a:pt x="1895" y="578"/>
                    </a:lnTo>
                    <a:lnTo>
                      <a:pt x="1906" y="578"/>
                    </a:lnTo>
                    <a:lnTo>
                      <a:pt x="1916" y="578"/>
                    </a:lnTo>
                    <a:lnTo>
                      <a:pt x="1927" y="578"/>
                    </a:lnTo>
                    <a:lnTo>
                      <a:pt x="1938" y="578"/>
                    </a:lnTo>
                    <a:lnTo>
                      <a:pt x="1948" y="579"/>
                    </a:lnTo>
                    <a:lnTo>
                      <a:pt x="1959" y="579"/>
                    </a:lnTo>
                    <a:lnTo>
                      <a:pt x="1970" y="579"/>
                    </a:lnTo>
                    <a:lnTo>
                      <a:pt x="1981" y="579"/>
                    </a:lnTo>
                    <a:lnTo>
                      <a:pt x="1991" y="579"/>
                    </a:lnTo>
                    <a:lnTo>
                      <a:pt x="2001" y="579"/>
                    </a:lnTo>
                    <a:lnTo>
                      <a:pt x="2013" y="579"/>
                    </a:lnTo>
                    <a:lnTo>
                      <a:pt x="2023" y="579"/>
                    </a:lnTo>
                    <a:lnTo>
                      <a:pt x="2034" y="579"/>
                    </a:lnTo>
                    <a:lnTo>
                      <a:pt x="2045" y="579"/>
                    </a:lnTo>
                    <a:lnTo>
                      <a:pt x="2056" y="579"/>
                    </a:lnTo>
                    <a:lnTo>
                      <a:pt x="2066" y="579"/>
                    </a:lnTo>
                    <a:lnTo>
                      <a:pt x="2077" y="579"/>
                    </a:lnTo>
                    <a:lnTo>
                      <a:pt x="2088" y="579"/>
                    </a:lnTo>
                    <a:lnTo>
                      <a:pt x="2098" y="579"/>
                    </a:lnTo>
                    <a:lnTo>
                      <a:pt x="2109" y="579"/>
                    </a:lnTo>
                    <a:lnTo>
                      <a:pt x="2119" y="579"/>
                    </a:lnTo>
                    <a:lnTo>
                      <a:pt x="2131" y="579"/>
                    </a:lnTo>
                    <a:lnTo>
                      <a:pt x="2141" y="579"/>
                    </a:lnTo>
                  </a:path>
                </a:pathLst>
              </a:custGeom>
              <a:noFill/>
              <a:ln w="254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0" name="Freeform 681"/>
              <p:cNvSpPr>
                <a:spLocks/>
              </p:cNvSpPr>
              <p:nvPr/>
            </p:nvSpPr>
            <p:spPr bwMode="auto">
              <a:xfrm>
                <a:off x="1789" y="1836"/>
                <a:ext cx="2141" cy="579"/>
              </a:xfrm>
              <a:custGeom>
                <a:avLst/>
                <a:gdLst>
                  <a:gd name="T0" fmla="*/ 33 w 2141"/>
                  <a:gd name="T1" fmla="*/ 574 h 579"/>
                  <a:gd name="T2" fmla="*/ 75 w 2141"/>
                  <a:gd name="T3" fmla="*/ 569 h 579"/>
                  <a:gd name="T4" fmla="*/ 118 w 2141"/>
                  <a:gd name="T5" fmla="*/ 562 h 579"/>
                  <a:gd name="T6" fmla="*/ 161 w 2141"/>
                  <a:gd name="T7" fmla="*/ 553 h 579"/>
                  <a:gd name="T8" fmla="*/ 204 w 2141"/>
                  <a:gd name="T9" fmla="*/ 538 h 579"/>
                  <a:gd name="T10" fmla="*/ 246 w 2141"/>
                  <a:gd name="T11" fmla="*/ 518 h 579"/>
                  <a:gd name="T12" fmla="*/ 289 w 2141"/>
                  <a:gd name="T13" fmla="*/ 491 h 579"/>
                  <a:gd name="T14" fmla="*/ 332 w 2141"/>
                  <a:gd name="T15" fmla="*/ 456 h 579"/>
                  <a:gd name="T16" fmla="*/ 374 w 2141"/>
                  <a:gd name="T17" fmla="*/ 412 h 579"/>
                  <a:gd name="T18" fmla="*/ 417 w 2141"/>
                  <a:gd name="T19" fmla="*/ 361 h 579"/>
                  <a:gd name="T20" fmla="*/ 460 w 2141"/>
                  <a:gd name="T21" fmla="*/ 303 h 579"/>
                  <a:gd name="T22" fmla="*/ 504 w 2141"/>
                  <a:gd name="T23" fmla="*/ 240 h 579"/>
                  <a:gd name="T24" fmla="*/ 546 w 2141"/>
                  <a:gd name="T25" fmla="*/ 176 h 579"/>
                  <a:gd name="T26" fmla="*/ 589 w 2141"/>
                  <a:gd name="T27" fmla="*/ 116 h 579"/>
                  <a:gd name="T28" fmla="*/ 632 w 2141"/>
                  <a:gd name="T29" fmla="*/ 65 h 579"/>
                  <a:gd name="T30" fmla="*/ 675 w 2141"/>
                  <a:gd name="T31" fmla="*/ 26 h 579"/>
                  <a:gd name="T32" fmla="*/ 717 w 2141"/>
                  <a:gd name="T33" fmla="*/ 4 h 579"/>
                  <a:gd name="T34" fmla="*/ 760 w 2141"/>
                  <a:gd name="T35" fmla="*/ 1 h 579"/>
                  <a:gd name="T36" fmla="*/ 803 w 2141"/>
                  <a:gd name="T37" fmla="*/ 16 h 579"/>
                  <a:gd name="T38" fmla="*/ 846 w 2141"/>
                  <a:gd name="T39" fmla="*/ 49 h 579"/>
                  <a:gd name="T40" fmla="*/ 888 w 2141"/>
                  <a:gd name="T41" fmla="*/ 96 h 579"/>
                  <a:gd name="T42" fmla="*/ 931 w 2141"/>
                  <a:gd name="T43" fmla="*/ 154 h 579"/>
                  <a:gd name="T44" fmla="*/ 974 w 2141"/>
                  <a:gd name="T45" fmla="*/ 216 h 579"/>
                  <a:gd name="T46" fmla="*/ 1018 w 2141"/>
                  <a:gd name="T47" fmla="*/ 280 h 579"/>
                  <a:gd name="T48" fmla="*/ 1060 w 2141"/>
                  <a:gd name="T49" fmla="*/ 340 h 579"/>
                  <a:gd name="T50" fmla="*/ 1103 w 2141"/>
                  <a:gd name="T51" fmla="*/ 394 h 579"/>
                  <a:gd name="T52" fmla="*/ 1146 w 2141"/>
                  <a:gd name="T53" fmla="*/ 441 h 579"/>
                  <a:gd name="T54" fmla="*/ 1188 w 2141"/>
                  <a:gd name="T55" fmla="*/ 479 h 579"/>
                  <a:gd name="T56" fmla="*/ 1231 w 2141"/>
                  <a:gd name="T57" fmla="*/ 509 h 579"/>
                  <a:gd name="T58" fmla="*/ 1274 w 2141"/>
                  <a:gd name="T59" fmla="*/ 532 h 579"/>
                  <a:gd name="T60" fmla="*/ 1317 w 2141"/>
                  <a:gd name="T61" fmla="*/ 548 h 579"/>
                  <a:gd name="T62" fmla="*/ 1359 w 2141"/>
                  <a:gd name="T63" fmla="*/ 559 h 579"/>
                  <a:gd name="T64" fmla="*/ 1402 w 2141"/>
                  <a:gd name="T65" fmla="*/ 567 h 579"/>
                  <a:gd name="T66" fmla="*/ 1445 w 2141"/>
                  <a:gd name="T67" fmla="*/ 572 h 579"/>
                  <a:gd name="T68" fmla="*/ 1488 w 2141"/>
                  <a:gd name="T69" fmla="*/ 575 h 579"/>
                  <a:gd name="T70" fmla="*/ 1531 w 2141"/>
                  <a:gd name="T71" fmla="*/ 577 h 579"/>
                  <a:gd name="T72" fmla="*/ 1574 w 2141"/>
                  <a:gd name="T73" fmla="*/ 578 h 579"/>
                  <a:gd name="T74" fmla="*/ 1617 w 2141"/>
                  <a:gd name="T75" fmla="*/ 579 h 579"/>
                  <a:gd name="T76" fmla="*/ 1660 w 2141"/>
                  <a:gd name="T77" fmla="*/ 579 h 579"/>
                  <a:gd name="T78" fmla="*/ 1702 w 2141"/>
                  <a:gd name="T79" fmla="*/ 579 h 579"/>
                  <a:gd name="T80" fmla="*/ 1745 w 2141"/>
                  <a:gd name="T81" fmla="*/ 579 h 579"/>
                  <a:gd name="T82" fmla="*/ 1788 w 2141"/>
                  <a:gd name="T83" fmla="*/ 579 h 579"/>
                  <a:gd name="T84" fmla="*/ 1831 w 2141"/>
                  <a:gd name="T85" fmla="*/ 579 h 579"/>
                  <a:gd name="T86" fmla="*/ 1873 w 2141"/>
                  <a:gd name="T87" fmla="*/ 579 h 579"/>
                  <a:gd name="T88" fmla="*/ 1916 w 2141"/>
                  <a:gd name="T89" fmla="*/ 579 h 579"/>
                  <a:gd name="T90" fmla="*/ 1959 w 2141"/>
                  <a:gd name="T91" fmla="*/ 579 h 579"/>
                  <a:gd name="T92" fmla="*/ 2001 w 2141"/>
                  <a:gd name="T93" fmla="*/ 579 h 579"/>
                  <a:gd name="T94" fmla="*/ 2045 w 2141"/>
                  <a:gd name="T95" fmla="*/ 579 h 579"/>
                  <a:gd name="T96" fmla="*/ 2088 w 2141"/>
                  <a:gd name="T97" fmla="*/ 579 h 579"/>
                  <a:gd name="T98" fmla="*/ 2131 w 2141"/>
                  <a:gd name="T99" fmla="*/ 579 h 57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141"/>
                  <a:gd name="T151" fmla="*/ 0 h 579"/>
                  <a:gd name="T152" fmla="*/ 2141 w 2141"/>
                  <a:gd name="T153" fmla="*/ 579 h 57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141" h="579">
                    <a:moveTo>
                      <a:pt x="0" y="575"/>
                    </a:moveTo>
                    <a:lnTo>
                      <a:pt x="11" y="575"/>
                    </a:lnTo>
                    <a:lnTo>
                      <a:pt x="21" y="574"/>
                    </a:lnTo>
                    <a:lnTo>
                      <a:pt x="33" y="574"/>
                    </a:lnTo>
                    <a:lnTo>
                      <a:pt x="43" y="573"/>
                    </a:lnTo>
                    <a:lnTo>
                      <a:pt x="53" y="572"/>
                    </a:lnTo>
                    <a:lnTo>
                      <a:pt x="64" y="571"/>
                    </a:lnTo>
                    <a:lnTo>
                      <a:pt x="75" y="569"/>
                    </a:lnTo>
                    <a:lnTo>
                      <a:pt x="86" y="567"/>
                    </a:lnTo>
                    <a:lnTo>
                      <a:pt x="96" y="566"/>
                    </a:lnTo>
                    <a:lnTo>
                      <a:pt x="108" y="564"/>
                    </a:lnTo>
                    <a:lnTo>
                      <a:pt x="118" y="562"/>
                    </a:lnTo>
                    <a:lnTo>
                      <a:pt x="128" y="560"/>
                    </a:lnTo>
                    <a:lnTo>
                      <a:pt x="139" y="558"/>
                    </a:lnTo>
                    <a:lnTo>
                      <a:pt x="150" y="556"/>
                    </a:lnTo>
                    <a:lnTo>
                      <a:pt x="161" y="553"/>
                    </a:lnTo>
                    <a:lnTo>
                      <a:pt x="171" y="550"/>
                    </a:lnTo>
                    <a:lnTo>
                      <a:pt x="182" y="547"/>
                    </a:lnTo>
                    <a:lnTo>
                      <a:pt x="193" y="542"/>
                    </a:lnTo>
                    <a:lnTo>
                      <a:pt x="204" y="538"/>
                    </a:lnTo>
                    <a:lnTo>
                      <a:pt x="214" y="534"/>
                    </a:lnTo>
                    <a:lnTo>
                      <a:pt x="225" y="529"/>
                    </a:lnTo>
                    <a:lnTo>
                      <a:pt x="236" y="524"/>
                    </a:lnTo>
                    <a:lnTo>
                      <a:pt x="246" y="518"/>
                    </a:lnTo>
                    <a:lnTo>
                      <a:pt x="257" y="512"/>
                    </a:lnTo>
                    <a:lnTo>
                      <a:pt x="268" y="506"/>
                    </a:lnTo>
                    <a:lnTo>
                      <a:pt x="279" y="499"/>
                    </a:lnTo>
                    <a:lnTo>
                      <a:pt x="289" y="491"/>
                    </a:lnTo>
                    <a:lnTo>
                      <a:pt x="299" y="483"/>
                    </a:lnTo>
                    <a:lnTo>
                      <a:pt x="311" y="475"/>
                    </a:lnTo>
                    <a:lnTo>
                      <a:pt x="321" y="465"/>
                    </a:lnTo>
                    <a:lnTo>
                      <a:pt x="332" y="456"/>
                    </a:lnTo>
                    <a:lnTo>
                      <a:pt x="342" y="446"/>
                    </a:lnTo>
                    <a:lnTo>
                      <a:pt x="354" y="435"/>
                    </a:lnTo>
                    <a:lnTo>
                      <a:pt x="364" y="425"/>
                    </a:lnTo>
                    <a:lnTo>
                      <a:pt x="374" y="412"/>
                    </a:lnTo>
                    <a:lnTo>
                      <a:pt x="386" y="401"/>
                    </a:lnTo>
                    <a:lnTo>
                      <a:pt x="396" y="388"/>
                    </a:lnTo>
                    <a:lnTo>
                      <a:pt x="407" y="375"/>
                    </a:lnTo>
                    <a:lnTo>
                      <a:pt x="417" y="361"/>
                    </a:lnTo>
                    <a:lnTo>
                      <a:pt x="429" y="346"/>
                    </a:lnTo>
                    <a:lnTo>
                      <a:pt x="439" y="332"/>
                    </a:lnTo>
                    <a:lnTo>
                      <a:pt x="450" y="317"/>
                    </a:lnTo>
                    <a:lnTo>
                      <a:pt x="460" y="303"/>
                    </a:lnTo>
                    <a:lnTo>
                      <a:pt x="471" y="287"/>
                    </a:lnTo>
                    <a:lnTo>
                      <a:pt x="482" y="271"/>
                    </a:lnTo>
                    <a:lnTo>
                      <a:pt x="492" y="256"/>
                    </a:lnTo>
                    <a:lnTo>
                      <a:pt x="504" y="240"/>
                    </a:lnTo>
                    <a:lnTo>
                      <a:pt x="514" y="223"/>
                    </a:lnTo>
                    <a:lnTo>
                      <a:pt x="525" y="208"/>
                    </a:lnTo>
                    <a:lnTo>
                      <a:pt x="535" y="192"/>
                    </a:lnTo>
                    <a:lnTo>
                      <a:pt x="546" y="176"/>
                    </a:lnTo>
                    <a:lnTo>
                      <a:pt x="557" y="161"/>
                    </a:lnTo>
                    <a:lnTo>
                      <a:pt x="567" y="145"/>
                    </a:lnTo>
                    <a:lnTo>
                      <a:pt x="578" y="131"/>
                    </a:lnTo>
                    <a:lnTo>
                      <a:pt x="589" y="116"/>
                    </a:lnTo>
                    <a:lnTo>
                      <a:pt x="600" y="102"/>
                    </a:lnTo>
                    <a:lnTo>
                      <a:pt x="610" y="89"/>
                    </a:lnTo>
                    <a:lnTo>
                      <a:pt x="621" y="76"/>
                    </a:lnTo>
                    <a:lnTo>
                      <a:pt x="632" y="65"/>
                    </a:lnTo>
                    <a:lnTo>
                      <a:pt x="642" y="54"/>
                    </a:lnTo>
                    <a:lnTo>
                      <a:pt x="653" y="44"/>
                    </a:lnTo>
                    <a:lnTo>
                      <a:pt x="664" y="35"/>
                    </a:lnTo>
                    <a:lnTo>
                      <a:pt x="675" y="26"/>
                    </a:lnTo>
                    <a:lnTo>
                      <a:pt x="685" y="19"/>
                    </a:lnTo>
                    <a:lnTo>
                      <a:pt x="695" y="13"/>
                    </a:lnTo>
                    <a:lnTo>
                      <a:pt x="707" y="9"/>
                    </a:lnTo>
                    <a:lnTo>
                      <a:pt x="717" y="4"/>
                    </a:lnTo>
                    <a:lnTo>
                      <a:pt x="728" y="1"/>
                    </a:lnTo>
                    <a:lnTo>
                      <a:pt x="739" y="0"/>
                    </a:lnTo>
                    <a:lnTo>
                      <a:pt x="750" y="0"/>
                    </a:lnTo>
                    <a:lnTo>
                      <a:pt x="760" y="1"/>
                    </a:lnTo>
                    <a:lnTo>
                      <a:pt x="771" y="3"/>
                    </a:lnTo>
                    <a:lnTo>
                      <a:pt x="782" y="7"/>
                    </a:lnTo>
                    <a:lnTo>
                      <a:pt x="792" y="11"/>
                    </a:lnTo>
                    <a:lnTo>
                      <a:pt x="803" y="16"/>
                    </a:lnTo>
                    <a:lnTo>
                      <a:pt x="813" y="23"/>
                    </a:lnTo>
                    <a:lnTo>
                      <a:pt x="825" y="31"/>
                    </a:lnTo>
                    <a:lnTo>
                      <a:pt x="835" y="39"/>
                    </a:lnTo>
                    <a:lnTo>
                      <a:pt x="846" y="49"/>
                    </a:lnTo>
                    <a:lnTo>
                      <a:pt x="856" y="60"/>
                    </a:lnTo>
                    <a:lnTo>
                      <a:pt x="867" y="71"/>
                    </a:lnTo>
                    <a:lnTo>
                      <a:pt x="878" y="84"/>
                    </a:lnTo>
                    <a:lnTo>
                      <a:pt x="888" y="96"/>
                    </a:lnTo>
                    <a:lnTo>
                      <a:pt x="900" y="110"/>
                    </a:lnTo>
                    <a:lnTo>
                      <a:pt x="910" y="123"/>
                    </a:lnTo>
                    <a:lnTo>
                      <a:pt x="921" y="138"/>
                    </a:lnTo>
                    <a:lnTo>
                      <a:pt x="931" y="154"/>
                    </a:lnTo>
                    <a:lnTo>
                      <a:pt x="943" y="169"/>
                    </a:lnTo>
                    <a:lnTo>
                      <a:pt x="953" y="184"/>
                    </a:lnTo>
                    <a:lnTo>
                      <a:pt x="963" y="200"/>
                    </a:lnTo>
                    <a:lnTo>
                      <a:pt x="974" y="216"/>
                    </a:lnTo>
                    <a:lnTo>
                      <a:pt x="985" y="232"/>
                    </a:lnTo>
                    <a:lnTo>
                      <a:pt x="996" y="248"/>
                    </a:lnTo>
                    <a:lnTo>
                      <a:pt x="1006" y="264"/>
                    </a:lnTo>
                    <a:lnTo>
                      <a:pt x="1018" y="280"/>
                    </a:lnTo>
                    <a:lnTo>
                      <a:pt x="1028" y="295"/>
                    </a:lnTo>
                    <a:lnTo>
                      <a:pt x="1038" y="310"/>
                    </a:lnTo>
                    <a:lnTo>
                      <a:pt x="1049" y="326"/>
                    </a:lnTo>
                    <a:lnTo>
                      <a:pt x="1060" y="340"/>
                    </a:lnTo>
                    <a:lnTo>
                      <a:pt x="1071" y="354"/>
                    </a:lnTo>
                    <a:lnTo>
                      <a:pt x="1081" y="368"/>
                    </a:lnTo>
                    <a:lnTo>
                      <a:pt x="1092" y="382"/>
                    </a:lnTo>
                    <a:lnTo>
                      <a:pt x="1103" y="394"/>
                    </a:lnTo>
                    <a:lnTo>
                      <a:pt x="1113" y="407"/>
                    </a:lnTo>
                    <a:lnTo>
                      <a:pt x="1124" y="418"/>
                    </a:lnTo>
                    <a:lnTo>
                      <a:pt x="1135" y="430"/>
                    </a:lnTo>
                    <a:lnTo>
                      <a:pt x="1146" y="441"/>
                    </a:lnTo>
                    <a:lnTo>
                      <a:pt x="1156" y="452"/>
                    </a:lnTo>
                    <a:lnTo>
                      <a:pt x="1167" y="461"/>
                    </a:lnTo>
                    <a:lnTo>
                      <a:pt x="1178" y="470"/>
                    </a:lnTo>
                    <a:lnTo>
                      <a:pt x="1188" y="479"/>
                    </a:lnTo>
                    <a:lnTo>
                      <a:pt x="1199" y="487"/>
                    </a:lnTo>
                    <a:lnTo>
                      <a:pt x="1209" y="495"/>
                    </a:lnTo>
                    <a:lnTo>
                      <a:pt x="1221" y="503"/>
                    </a:lnTo>
                    <a:lnTo>
                      <a:pt x="1231" y="509"/>
                    </a:lnTo>
                    <a:lnTo>
                      <a:pt x="1242" y="515"/>
                    </a:lnTo>
                    <a:lnTo>
                      <a:pt x="1253" y="522"/>
                    </a:lnTo>
                    <a:lnTo>
                      <a:pt x="1264" y="527"/>
                    </a:lnTo>
                    <a:lnTo>
                      <a:pt x="1274" y="532"/>
                    </a:lnTo>
                    <a:lnTo>
                      <a:pt x="1284" y="536"/>
                    </a:lnTo>
                    <a:lnTo>
                      <a:pt x="1296" y="540"/>
                    </a:lnTo>
                    <a:lnTo>
                      <a:pt x="1306" y="544"/>
                    </a:lnTo>
                    <a:lnTo>
                      <a:pt x="1317" y="548"/>
                    </a:lnTo>
                    <a:lnTo>
                      <a:pt x="1327" y="552"/>
                    </a:lnTo>
                    <a:lnTo>
                      <a:pt x="1339" y="554"/>
                    </a:lnTo>
                    <a:lnTo>
                      <a:pt x="1349" y="557"/>
                    </a:lnTo>
                    <a:lnTo>
                      <a:pt x="1359" y="559"/>
                    </a:lnTo>
                    <a:lnTo>
                      <a:pt x="1370" y="561"/>
                    </a:lnTo>
                    <a:lnTo>
                      <a:pt x="1381" y="563"/>
                    </a:lnTo>
                    <a:lnTo>
                      <a:pt x="1392" y="565"/>
                    </a:lnTo>
                    <a:lnTo>
                      <a:pt x="1402" y="567"/>
                    </a:lnTo>
                    <a:lnTo>
                      <a:pt x="1414" y="568"/>
                    </a:lnTo>
                    <a:lnTo>
                      <a:pt x="1424" y="569"/>
                    </a:lnTo>
                    <a:lnTo>
                      <a:pt x="1434" y="571"/>
                    </a:lnTo>
                    <a:lnTo>
                      <a:pt x="1445" y="572"/>
                    </a:lnTo>
                    <a:lnTo>
                      <a:pt x="1456" y="573"/>
                    </a:lnTo>
                    <a:lnTo>
                      <a:pt x="1467" y="574"/>
                    </a:lnTo>
                    <a:lnTo>
                      <a:pt x="1477" y="575"/>
                    </a:lnTo>
                    <a:lnTo>
                      <a:pt x="1488" y="575"/>
                    </a:lnTo>
                    <a:lnTo>
                      <a:pt x="1499" y="576"/>
                    </a:lnTo>
                    <a:lnTo>
                      <a:pt x="1510" y="576"/>
                    </a:lnTo>
                    <a:lnTo>
                      <a:pt x="1520" y="577"/>
                    </a:lnTo>
                    <a:lnTo>
                      <a:pt x="1531" y="577"/>
                    </a:lnTo>
                    <a:lnTo>
                      <a:pt x="1542" y="577"/>
                    </a:lnTo>
                    <a:lnTo>
                      <a:pt x="1552" y="578"/>
                    </a:lnTo>
                    <a:lnTo>
                      <a:pt x="1563" y="578"/>
                    </a:lnTo>
                    <a:lnTo>
                      <a:pt x="1574" y="578"/>
                    </a:lnTo>
                    <a:lnTo>
                      <a:pt x="1585" y="578"/>
                    </a:lnTo>
                    <a:lnTo>
                      <a:pt x="1595" y="578"/>
                    </a:lnTo>
                    <a:lnTo>
                      <a:pt x="1605" y="578"/>
                    </a:lnTo>
                    <a:lnTo>
                      <a:pt x="1617" y="579"/>
                    </a:lnTo>
                    <a:lnTo>
                      <a:pt x="1627" y="579"/>
                    </a:lnTo>
                    <a:lnTo>
                      <a:pt x="1638" y="579"/>
                    </a:lnTo>
                    <a:lnTo>
                      <a:pt x="1649" y="579"/>
                    </a:lnTo>
                    <a:lnTo>
                      <a:pt x="1660" y="579"/>
                    </a:lnTo>
                    <a:lnTo>
                      <a:pt x="1670" y="579"/>
                    </a:lnTo>
                    <a:lnTo>
                      <a:pt x="1680" y="579"/>
                    </a:lnTo>
                    <a:lnTo>
                      <a:pt x="1692" y="579"/>
                    </a:lnTo>
                    <a:lnTo>
                      <a:pt x="1702" y="579"/>
                    </a:lnTo>
                    <a:lnTo>
                      <a:pt x="1713" y="579"/>
                    </a:lnTo>
                    <a:lnTo>
                      <a:pt x="1723" y="579"/>
                    </a:lnTo>
                    <a:lnTo>
                      <a:pt x="1735" y="579"/>
                    </a:lnTo>
                    <a:lnTo>
                      <a:pt x="1745" y="579"/>
                    </a:lnTo>
                    <a:lnTo>
                      <a:pt x="1756" y="579"/>
                    </a:lnTo>
                    <a:lnTo>
                      <a:pt x="1767" y="579"/>
                    </a:lnTo>
                    <a:lnTo>
                      <a:pt x="1777" y="579"/>
                    </a:lnTo>
                    <a:lnTo>
                      <a:pt x="1788" y="579"/>
                    </a:lnTo>
                    <a:lnTo>
                      <a:pt x="1798" y="579"/>
                    </a:lnTo>
                    <a:lnTo>
                      <a:pt x="1810" y="579"/>
                    </a:lnTo>
                    <a:lnTo>
                      <a:pt x="1820" y="579"/>
                    </a:lnTo>
                    <a:lnTo>
                      <a:pt x="1831" y="579"/>
                    </a:lnTo>
                    <a:lnTo>
                      <a:pt x="1841" y="579"/>
                    </a:lnTo>
                    <a:lnTo>
                      <a:pt x="1852" y="579"/>
                    </a:lnTo>
                    <a:lnTo>
                      <a:pt x="1863" y="579"/>
                    </a:lnTo>
                    <a:lnTo>
                      <a:pt x="1873" y="579"/>
                    </a:lnTo>
                    <a:lnTo>
                      <a:pt x="1885" y="579"/>
                    </a:lnTo>
                    <a:lnTo>
                      <a:pt x="1895" y="579"/>
                    </a:lnTo>
                    <a:lnTo>
                      <a:pt x="1906" y="579"/>
                    </a:lnTo>
                    <a:lnTo>
                      <a:pt x="1916" y="579"/>
                    </a:lnTo>
                    <a:lnTo>
                      <a:pt x="1927" y="579"/>
                    </a:lnTo>
                    <a:lnTo>
                      <a:pt x="1938" y="579"/>
                    </a:lnTo>
                    <a:lnTo>
                      <a:pt x="1948" y="579"/>
                    </a:lnTo>
                    <a:lnTo>
                      <a:pt x="1959" y="579"/>
                    </a:lnTo>
                    <a:lnTo>
                      <a:pt x="1970" y="579"/>
                    </a:lnTo>
                    <a:lnTo>
                      <a:pt x="1981" y="579"/>
                    </a:lnTo>
                    <a:lnTo>
                      <a:pt x="1991" y="579"/>
                    </a:lnTo>
                    <a:lnTo>
                      <a:pt x="2001" y="579"/>
                    </a:lnTo>
                    <a:lnTo>
                      <a:pt x="2013" y="579"/>
                    </a:lnTo>
                    <a:lnTo>
                      <a:pt x="2023" y="579"/>
                    </a:lnTo>
                    <a:lnTo>
                      <a:pt x="2034" y="579"/>
                    </a:lnTo>
                    <a:lnTo>
                      <a:pt x="2045" y="579"/>
                    </a:lnTo>
                    <a:lnTo>
                      <a:pt x="2056" y="579"/>
                    </a:lnTo>
                    <a:lnTo>
                      <a:pt x="2066" y="579"/>
                    </a:lnTo>
                    <a:lnTo>
                      <a:pt x="2077" y="579"/>
                    </a:lnTo>
                    <a:lnTo>
                      <a:pt x="2088" y="579"/>
                    </a:lnTo>
                    <a:lnTo>
                      <a:pt x="2098" y="579"/>
                    </a:lnTo>
                    <a:lnTo>
                      <a:pt x="2109" y="579"/>
                    </a:lnTo>
                    <a:lnTo>
                      <a:pt x="2119" y="579"/>
                    </a:lnTo>
                    <a:lnTo>
                      <a:pt x="2131" y="579"/>
                    </a:lnTo>
                    <a:lnTo>
                      <a:pt x="2141" y="579"/>
                    </a:lnTo>
                  </a:path>
                </a:pathLst>
              </a:cu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1" name="Line 682"/>
              <p:cNvSpPr>
                <a:spLocks noChangeShapeType="1"/>
              </p:cNvSpPr>
              <p:nvPr/>
            </p:nvSpPr>
            <p:spPr bwMode="auto">
              <a:xfrm flipV="1">
                <a:off x="1921" y="3703"/>
                <a:ext cx="4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2" name="Line 683"/>
              <p:cNvSpPr>
                <a:spLocks noChangeShapeType="1"/>
              </p:cNvSpPr>
              <p:nvPr/>
            </p:nvSpPr>
            <p:spPr bwMode="auto">
              <a:xfrm flipV="1">
                <a:off x="1954" y="3703"/>
                <a:ext cx="4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3" name="Line 684"/>
              <p:cNvSpPr>
                <a:spLocks noChangeShapeType="1"/>
              </p:cNvSpPr>
              <p:nvPr/>
            </p:nvSpPr>
            <p:spPr bwMode="auto">
              <a:xfrm flipV="1">
                <a:off x="1987" y="3703"/>
                <a:ext cx="4" cy="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4" name="Line 685"/>
              <p:cNvSpPr>
                <a:spLocks noChangeShapeType="1"/>
              </p:cNvSpPr>
              <p:nvPr/>
            </p:nvSpPr>
            <p:spPr bwMode="auto">
              <a:xfrm flipV="1">
                <a:off x="2022" y="3698"/>
                <a:ext cx="8" cy="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5" name="Line 686"/>
              <p:cNvSpPr>
                <a:spLocks noChangeShapeType="1"/>
              </p:cNvSpPr>
              <p:nvPr/>
            </p:nvSpPr>
            <p:spPr bwMode="auto">
              <a:xfrm flipV="1">
                <a:off x="2055" y="3698"/>
                <a:ext cx="8" cy="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6" name="Line 687"/>
              <p:cNvSpPr>
                <a:spLocks noChangeShapeType="1"/>
              </p:cNvSpPr>
              <p:nvPr/>
            </p:nvSpPr>
            <p:spPr bwMode="auto">
              <a:xfrm flipV="1">
                <a:off x="2088" y="3698"/>
                <a:ext cx="10" cy="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7" name="Line 688"/>
              <p:cNvSpPr>
                <a:spLocks noChangeShapeType="1"/>
              </p:cNvSpPr>
              <p:nvPr/>
            </p:nvSpPr>
            <p:spPr bwMode="auto">
              <a:xfrm flipV="1">
                <a:off x="2122" y="3692"/>
                <a:ext cx="14" cy="1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8" name="Line 689"/>
              <p:cNvSpPr>
                <a:spLocks noChangeShapeType="1"/>
              </p:cNvSpPr>
              <p:nvPr/>
            </p:nvSpPr>
            <p:spPr bwMode="auto">
              <a:xfrm flipV="1">
                <a:off x="2155" y="3692"/>
                <a:ext cx="15" cy="1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19" name="Line 690"/>
              <p:cNvSpPr>
                <a:spLocks noChangeShapeType="1"/>
              </p:cNvSpPr>
              <p:nvPr/>
            </p:nvSpPr>
            <p:spPr bwMode="auto">
              <a:xfrm flipV="1">
                <a:off x="2188" y="3692"/>
                <a:ext cx="15" cy="1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0" name="Line 691"/>
              <p:cNvSpPr>
                <a:spLocks noChangeShapeType="1"/>
              </p:cNvSpPr>
              <p:nvPr/>
            </p:nvSpPr>
            <p:spPr bwMode="auto">
              <a:xfrm flipV="1">
                <a:off x="2218" y="3671"/>
                <a:ext cx="7" cy="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1" name="Line 692"/>
              <p:cNvSpPr>
                <a:spLocks noChangeShapeType="1"/>
              </p:cNvSpPr>
              <p:nvPr/>
            </p:nvSpPr>
            <p:spPr bwMode="auto">
              <a:xfrm flipV="1">
                <a:off x="2223" y="3671"/>
                <a:ext cx="35" cy="3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2" name="Line 693"/>
              <p:cNvSpPr>
                <a:spLocks noChangeShapeType="1"/>
              </p:cNvSpPr>
              <p:nvPr/>
            </p:nvSpPr>
            <p:spPr bwMode="auto">
              <a:xfrm flipV="1">
                <a:off x="2256" y="3671"/>
                <a:ext cx="36" cy="3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3" name="Line 694"/>
              <p:cNvSpPr>
                <a:spLocks noChangeShapeType="1"/>
              </p:cNvSpPr>
              <p:nvPr/>
            </p:nvSpPr>
            <p:spPr bwMode="auto">
              <a:xfrm flipV="1">
                <a:off x="2290" y="3672"/>
                <a:ext cx="34" cy="3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4" name="Line 695"/>
              <p:cNvSpPr>
                <a:spLocks noChangeShapeType="1"/>
              </p:cNvSpPr>
              <p:nvPr/>
            </p:nvSpPr>
            <p:spPr bwMode="auto">
              <a:xfrm flipV="1">
                <a:off x="2323" y="3705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5" name="Line 696"/>
              <p:cNvSpPr>
                <a:spLocks noChangeShapeType="1"/>
              </p:cNvSpPr>
              <p:nvPr/>
            </p:nvSpPr>
            <p:spPr bwMode="auto">
              <a:xfrm flipV="1">
                <a:off x="2324" y="3629"/>
                <a:ext cx="9" cy="1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6" name="Line 697"/>
              <p:cNvSpPr>
                <a:spLocks noChangeShapeType="1"/>
              </p:cNvSpPr>
              <p:nvPr/>
            </p:nvSpPr>
            <p:spPr bwMode="auto">
              <a:xfrm flipV="1">
                <a:off x="2324" y="3629"/>
                <a:ext cx="43" cy="4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7" name="Line 698"/>
              <p:cNvSpPr>
                <a:spLocks noChangeShapeType="1"/>
              </p:cNvSpPr>
              <p:nvPr/>
            </p:nvSpPr>
            <p:spPr bwMode="auto">
              <a:xfrm flipV="1">
                <a:off x="2324" y="3629"/>
                <a:ext cx="76" cy="7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8" name="Line 699"/>
              <p:cNvSpPr>
                <a:spLocks noChangeShapeType="1"/>
              </p:cNvSpPr>
              <p:nvPr/>
            </p:nvSpPr>
            <p:spPr bwMode="auto">
              <a:xfrm flipV="1">
                <a:off x="2356" y="3632"/>
                <a:ext cx="75" cy="7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29" name="Line 700"/>
              <p:cNvSpPr>
                <a:spLocks noChangeShapeType="1"/>
              </p:cNvSpPr>
              <p:nvPr/>
            </p:nvSpPr>
            <p:spPr bwMode="auto">
              <a:xfrm flipV="1">
                <a:off x="2390" y="3666"/>
                <a:ext cx="41" cy="4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0" name="Line 701"/>
              <p:cNvSpPr>
                <a:spLocks noChangeShapeType="1"/>
              </p:cNvSpPr>
              <p:nvPr/>
            </p:nvSpPr>
            <p:spPr bwMode="auto">
              <a:xfrm flipV="1">
                <a:off x="2424" y="3699"/>
                <a:ext cx="7" cy="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1" name="Line 702"/>
              <p:cNvSpPr>
                <a:spLocks noChangeShapeType="1"/>
              </p:cNvSpPr>
              <p:nvPr/>
            </p:nvSpPr>
            <p:spPr bwMode="auto">
              <a:xfrm flipV="1">
                <a:off x="2431" y="3540"/>
                <a:ext cx="26" cy="2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2" name="Line 703"/>
              <p:cNvSpPr>
                <a:spLocks noChangeShapeType="1"/>
              </p:cNvSpPr>
              <p:nvPr/>
            </p:nvSpPr>
            <p:spPr bwMode="auto">
              <a:xfrm flipV="1">
                <a:off x="2431" y="3540"/>
                <a:ext cx="60" cy="5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3" name="Line 704"/>
              <p:cNvSpPr>
                <a:spLocks noChangeShapeType="1"/>
              </p:cNvSpPr>
              <p:nvPr/>
            </p:nvSpPr>
            <p:spPr bwMode="auto">
              <a:xfrm flipV="1">
                <a:off x="2431" y="3540"/>
                <a:ext cx="93" cy="9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4" name="Line 705"/>
              <p:cNvSpPr>
                <a:spLocks noChangeShapeType="1"/>
              </p:cNvSpPr>
              <p:nvPr/>
            </p:nvSpPr>
            <p:spPr bwMode="auto">
              <a:xfrm flipV="1">
                <a:off x="2431" y="3558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5" name="Line 706"/>
              <p:cNvSpPr>
                <a:spLocks noChangeShapeType="1"/>
              </p:cNvSpPr>
              <p:nvPr/>
            </p:nvSpPr>
            <p:spPr bwMode="auto">
              <a:xfrm flipV="1">
                <a:off x="2431" y="3592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6" name="Line 707"/>
              <p:cNvSpPr>
                <a:spLocks noChangeShapeType="1"/>
              </p:cNvSpPr>
              <p:nvPr/>
            </p:nvSpPr>
            <p:spPr bwMode="auto">
              <a:xfrm flipV="1">
                <a:off x="2457" y="3625"/>
                <a:ext cx="82" cy="8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7" name="Line 708"/>
              <p:cNvSpPr>
                <a:spLocks noChangeShapeType="1"/>
              </p:cNvSpPr>
              <p:nvPr/>
            </p:nvSpPr>
            <p:spPr bwMode="auto">
              <a:xfrm flipV="1">
                <a:off x="2491" y="3660"/>
                <a:ext cx="48" cy="4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8" name="Line 709"/>
              <p:cNvSpPr>
                <a:spLocks noChangeShapeType="1"/>
              </p:cNvSpPr>
              <p:nvPr/>
            </p:nvSpPr>
            <p:spPr bwMode="auto">
              <a:xfrm flipV="1">
                <a:off x="2524" y="3693"/>
                <a:ext cx="15" cy="1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39" name="Line 710"/>
              <p:cNvSpPr>
                <a:spLocks noChangeShapeType="1"/>
              </p:cNvSpPr>
              <p:nvPr/>
            </p:nvSpPr>
            <p:spPr bwMode="auto">
              <a:xfrm flipV="1">
                <a:off x="2539" y="3441"/>
                <a:ext cx="16" cy="1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0" name="Line 711"/>
              <p:cNvSpPr>
                <a:spLocks noChangeShapeType="1"/>
              </p:cNvSpPr>
              <p:nvPr/>
            </p:nvSpPr>
            <p:spPr bwMode="auto">
              <a:xfrm flipV="1">
                <a:off x="2539" y="3441"/>
                <a:ext cx="51" cy="5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1" name="Line 712"/>
              <p:cNvSpPr>
                <a:spLocks noChangeShapeType="1"/>
              </p:cNvSpPr>
              <p:nvPr/>
            </p:nvSpPr>
            <p:spPr bwMode="auto">
              <a:xfrm flipV="1">
                <a:off x="2539" y="3441"/>
                <a:ext cx="84" cy="8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2" name="Line 713"/>
              <p:cNvSpPr>
                <a:spLocks noChangeShapeType="1"/>
              </p:cNvSpPr>
              <p:nvPr/>
            </p:nvSpPr>
            <p:spPr bwMode="auto">
              <a:xfrm flipV="1">
                <a:off x="2539" y="3451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3" name="Line 714"/>
              <p:cNvSpPr>
                <a:spLocks noChangeShapeType="1"/>
              </p:cNvSpPr>
              <p:nvPr/>
            </p:nvSpPr>
            <p:spPr bwMode="auto">
              <a:xfrm flipV="1">
                <a:off x="2539" y="3484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4" name="Line 715"/>
              <p:cNvSpPr>
                <a:spLocks noChangeShapeType="1"/>
              </p:cNvSpPr>
              <p:nvPr/>
            </p:nvSpPr>
            <p:spPr bwMode="auto">
              <a:xfrm flipV="1">
                <a:off x="2539" y="3519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5" name="Line 716"/>
              <p:cNvSpPr>
                <a:spLocks noChangeShapeType="1"/>
              </p:cNvSpPr>
              <p:nvPr/>
            </p:nvSpPr>
            <p:spPr bwMode="auto">
              <a:xfrm flipV="1">
                <a:off x="2539" y="3552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6" name="Line 717"/>
              <p:cNvSpPr>
                <a:spLocks noChangeShapeType="1"/>
              </p:cNvSpPr>
              <p:nvPr/>
            </p:nvSpPr>
            <p:spPr bwMode="auto">
              <a:xfrm flipV="1">
                <a:off x="2539" y="3586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7" name="Line 718"/>
              <p:cNvSpPr>
                <a:spLocks noChangeShapeType="1"/>
              </p:cNvSpPr>
              <p:nvPr/>
            </p:nvSpPr>
            <p:spPr bwMode="auto">
              <a:xfrm flipV="1">
                <a:off x="2557" y="3619"/>
                <a:ext cx="88" cy="8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8" name="Line 719"/>
              <p:cNvSpPr>
                <a:spLocks noChangeShapeType="1"/>
              </p:cNvSpPr>
              <p:nvPr/>
            </p:nvSpPr>
            <p:spPr bwMode="auto">
              <a:xfrm flipV="1">
                <a:off x="2592" y="3652"/>
                <a:ext cx="53" cy="5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49" name="Line 720"/>
              <p:cNvSpPr>
                <a:spLocks noChangeShapeType="1"/>
              </p:cNvSpPr>
              <p:nvPr/>
            </p:nvSpPr>
            <p:spPr bwMode="auto">
              <a:xfrm flipV="1">
                <a:off x="2625" y="3686"/>
                <a:ext cx="20" cy="2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0" name="Line 721"/>
              <p:cNvSpPr>
                <a:spLocks noChangeShapeType="1"/>
              </p:cNvSpPr>
              <p:nvPr/>
            </p:nvSpPr>
            <p:spPr bwMode="auto">
              <a:xfrm flipV="1">
                <a:off x="2645" y="3350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1" name="Line 722"/>
              <p:cNvSpPr>
                <a:spLocks noChangeShapeType="1"/>
              </p:cNvSpPr>
              <p:nvPr/>
            </p:nvSpPr>
            <p:spPr bwMode="auto">
              <a:xfrm flipV="1">
                <a:off x="2645" y="3350"/>
                <a:ext cx="34" cy="34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2" name="Line 723"/>
              <p:cNvSpPr>
                <a:spLocks noChangeShapeType="1"/>
              </p:cNvSpPr>
              <p:nvPr/>
            </p:nvSpPr>
            <p:spPr bwMode="auto">
              <a:xfrm flipV="1">
                <a:off x="2645" y="3350"/>
                <a:ext cx="68" cy="6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3" name="Line 724"/>
              <p:cNvSpPr>
                <a:spLocks noChangeShapeType="1"/>
              </p:cNvSpPr>
              <p:nvPr/>
            </p:nvSpPr>
            <p:spPr bwMode="auto">
              <a:xfrm flipV="1">
                <a:off x="2645" y="3350"/>
                <a:ext cx="101" cy="10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4" name="Line 725"/>
              <p:cNvSpPr>
                <a:spLocks noChangeShapeType="1"/>
              </p:cNvSpPr>
              <p:nvPr/>
            </p:nvSpPr>
            <p:spPr bwMode="auto">
              <a:xfrm flipV="1">
                <a:off x="2645" y="3378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5" name="Line 726"/>
              <p:cNvSpPr>
                <a:spLocks noChangeShapeType="1"/>
              </p:cNvSpPr>
              <p:nvPr/>
            </p:nvSpPr>
            <p:spPr bwMode="auto">
              <a:xfrm flipV="1">
                <a:off x="2645" y="3411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6" name="Line 727"/>
              <p:cNvSpPr>
                <a:spLocks noChangeShapeType="1"/>
              </p:cNvSpPr>
              <p:nvPr/>
            </p:nvSpPr>
            <p:spPr bwMode="auto">
              <a:xfrm flipV="1">
                <a:off x="2645" y="3445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7" name="Line 728"/>
              <p:cNvSpPr>
                <a:spLocks noChangeShapeType="1"/>
              </p:cNvSpPr>
              <p:nvPr/>
            </p:nvSpPr>
            <p:spPr bwMode="auto">
              <a:xfrm flipV="1">
                <a:off x="2645" y="3478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8" name="Line 729"/>
              <p:cNvSpPr>
                <a:spLocks noChangeShapeType="1"/>
              </p:cNvSpPr>
              <p:nvPr/>
            </p:nvSpPr>
            <p:spPr bwMode="auto">
              <a:xfrm flipV="1">
                <a:off x="2645" y="3512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59" name="Line 730"/>
              <p:cNvSpPr>
                <a:spLocks noChangeShapeType="1"/>
              </p:cNvSpPr>
              <p:nvPr/>
            </p:nvSpPr>
            <p:spPr bwMode="auto">
              <a:xfrm flipV="1">
                <a:off x="2645" y="3546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0" name="Line 731"/>
              <p:cNvSpPr>
                <a:spLocks noChangeShapeType="1"/>
              </p:cNvSpPr>
              <p:nvPr/>
            </p:nvSpPr>
            <p:spPr bwMode="auto">
              <a:xfrm flipV="1">
                <a:off x="2645" y="3579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1" name="Line 732"/>
              <p:cNvSpPr>
                <a:spLocks noChangeShapeType="1"/>
              </p:cNvSpPr>
              <p:nvPr/>
            </p:nvSpPr>
            <p:spPr bwMode="auto">
              <a:xfrm flipV="1">
                <a:off x="2659" y="3613"/>
                <a:ext cx="93" cy="9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2" name="Line 733"/>
              <p:cNvSpPr>
                <a:spLocks noChangeShapeType="1"/>
              </p:cNvSpPr>
              <p:nvPr/>
            </p:nvSpPr>
            <p:spPr bwMode="auto">
              <a:xfrm flipV="1">
                <a:off x="2692" y="3646"/>
                <a:ext cx="60" cy="6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3" name="Line 734"/>
              <p:cNvSpPr>
                <a:spLocks noChangeShapeType="1"/>
              </p:cNvSpPr>
              <p:nvPr/>
            </p:nvSpPr>
            <p:spPr bwMode="auto">
              <a:xfrm flipV="1">
                <a:off x="2725" y="3679"/>
                <a:ext cx="27" cy="2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4" name="Line 735"/>
              <p:cNvSpPr>
                <a:spLocks noChangeShapeType="1"/>
              </p:cNvSpPr>
              <p:nvPr/>
            </p:nvSpPr>
            <p:spPr bwMode="auto">
              <a:xfrm flipV="1">
                <a:off x="2752" y="3218"/>
                <a:ext cx="27" cy="2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5" name="Line 736"/>
              <p:cNvSpPr>
                <a:spLocks noChangeShapeType="1"/>
              </p:cNvSpPr>
              <p:nvPr/>
            </p:nvSpPr>
            <p:spPr bwMode="auto">
              <a:xfrm flipV="1">
                <a:off x="2752" y="3218"/>
                <a:ext cx="61" cy="5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6" name="Line 737"/>
              <p:cNvSpPr>
                <a:spLocks noChangeShapeType="1"/>
              </p:cNvSpPr>
              <p:nvPr/>
            </p:nvSpPr>
            <p:spPr bwMode="auto">
              <a:xfrm flipV="1">
                <a:off x="2752" y="3218"/>
                <a:ext cx="94" cy="9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7" name="Line 738"/>
              <p:cNvSpPr>
                <a:spLocks noChangeShapeType="1"/>
              </p:cNvSpPr>
              <p:nvPr/>
            </p:nvSpPr>
            <p:spPr bwMode="auto">
              <a:xfrm flipV="1">
                <a:off x="2752" y="3237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8" name="Line 739"/>
              <p:cNvSpPr>
                <a:spLocks noChangeShapeType="1"/>
              </p:cNvSpPr>
              <p:nvPr/>
            </p:nvSpPr>
            <p:spPr bwMode="auto">
              <a:xfrm flipV="1">
                <a:off x="2752" y="3271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69" name="Line 740"/>
              <p:cNvSpPr>
                <a:spLocks noChangeShapeType="1"/>
              </p:cNvSpPr>
              <p:nvPr/>
            </p:nvSpPr>
            <p:spPr bwMode="auto">
              <a:xfrm flipV="1">
                <a:off x="2752" y="3304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0" name="Line 741"/>
              <p:cNvSpPr>
                <a:spLocks noChangeShapeType="1"/>
              </p:cNvSpPr>
              <p:nvPr/>
            </p:nvSpPr>
            <p:spPr bwMode="auto">
              <a:xfrm flipV="1">
                <a:off x="2752" y="3337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1" name="Line 742"/>
              <p:cNvSpPr>
                <a:spLocks noChangeShapeType="1"/>
              </p:cNvSpPr>
              <p:nvPr/>
            </p:nvSpPr>
            <p:spPr bwMode="auto">
              <a:xfrm flipV="1">
                <a:off x="2752" y="3372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2" name="Line 743"/>
              <p:cNvSpPr>
                <a:spLocks noChangeShapeType="1"/>
              </p:cNvSpPr>
              <p:nvPr/>
            </p:nvSpPr>
            <p:spPr bwMode="auto">
              <a:xfrm flipV="1">
                <a:off x="2752" y="3405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3" name="Line 744"/>
              <p:cNvSpPr>
                <a:spLocks noChangeShapeType="1"/>
              </p:cNvSpPr>
              <p:nvPr/>
            </p:nvSpPr>
            <p:spPr bwMode="auto">
              <a:xfrm flipV="1">
                <a:off x="2752" y="3439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4" name="Line 745"/>
              <p:cNvSpPr>
                <a:spLocks noChangeShapeType="1"/>
              </p:cNvSpPr>
              <p:nvPr/>
            </p:nvSpPr>
            <p:spPr bwMode="auto">
              <a:xfrm flipV="1">
                <a:off x="2752" y="3472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5" name="Line 746"/>
              <p:cNvSpPr>
                <a:spLocks noChangeShapeType="1"/>
              </p:cNvSpPr>
              <p:nvPr/>
            </p:nvSpPr>
            <p:spPr bwMode="auto">
              <a:xfrm flipV="1">
                <a:off x="2752" y="3505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6" name="Line 747"/>
              <p:cNvSpPr>
                <a:spLocks noChangeShapeType="1"/>
              </p:cNvSpPr>
              <p:nvPr/>
            </p:nvSpPr>
            <p:spPr bwMode="auto">
              <a:xfrm flipV="1">
                <a:off x="2752" y="3539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7" name="Line 748"/>
              <p:cNvSpPr>
                <a:spLocks noChangeShapeType="1"/>
              </p:cNvSpPr>
              <p:nvPr/>
            </p:nvSpPr>
            <p:spPr bwMode="auto">
              <a:xfrm flipV="1">
                <a:off x="2752" y="3573"/>
                <a:ext cx="108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8" name="Line 749"/>
              <p:cNvSpPr>
                <a:spLocks noChangeShapeType="1"/>
              </p:cNvSpPr>
              <p:nvPr/>
            </p:nvSpPr>
            <p:spPr bwMode="auto">
              <a:xfrm flipV="1">
                <a:off x="2759" y="3606"/>
                <a:ext cx="101" cy="10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79" name="Line 750"/>
              <p:cNvSpPr>
                <a:spLocks noChangeShapeType="1"/>
              </p:cNvSpPr>
              <p:nvPr/>
            </p:nvSpPr>
            <p:spPr bwMode="auto">
              <a:xfrm flipV="1">
                <a:off x="2793" y="3640"/>
                <a:ext cx="67" cy="6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0" name="Line 751"/>
              <p:cNvSpPr>
                <a:spLocks noChangeShapeType="1"/>
              </p:cNvSpPr>
              <p:nvPr/>
            </p:nvSpPr>
            <p:spPr bwMode="auto">
              <a:xfrm flipV="1">
                <a:off x="2826" y="3673"/>
                <a:ext cx="34" cy="3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1" name="Line 752"/>
              <p:cNvSpPr>
                <a:spLocks noChangeShapeType="1"/>
              </p:cNvSpPr>
              <p:nvPr/>
            </p:nvSpPr>
            <p:spPr bwMode="auto">
              <a:xfrm flipV="1">
                <a:off x="2860" y="3109"/>
                <a:ext cx="27" cy="2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2" name="Line 753"/>
              <p:cNvSpPr>
                <a:spLocks noChangeShapeType="1"/>
              </p:cNvSpPr>
              <p:nvPr/>
            </p:nvSpPr>
            <p:spPr bwMode="auto">
              <a:xfrm flipV="1">
                <a:off x="2860" y="3109"/>
                <a:ext cx="60" cy="6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3" name="Line 754"/>
              <p:cNvSpPr>
                <a:spLocks noChangeShapeType="1"/>
              </p:cNvSpPr>
              <p:nvPr/>
            </p:nvSpPr>
            <p:spPr bwMode="auto">
              <a:xfrm flipV="1">
                <a:off x="2860" y="3109"/>
                <a:ext cx="94" cy="9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4" name="Line 755"/>
              <p:cNvSpPr>
                <a:spLocks noChangeShapeType="1"/>
              </p:cNvSpPr>
              <p:nvPr/>
            </p:nvSpPr>
            <p:spPr bwMode="auto">
              <a:xfrm flipV="1">
                <a:off x="2860" y="3130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5" name="Line 756"/>
              <p:cNvSpPr>
                <a:spLocks noChangeShapeType="1"/>
              </p:cNvSpPr>
              <p:nvPr/>
            </p:nvSpPr>
            <p:spPr bwMode="auto">
              <a:xfrm flipV="1">
                <a:off x="2860" y="3163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6" name="Line 757"/>
              <p:cNvSpPr>
                <a:spLocks noChangeShapeType="1"/>
              </p:cNvSpPr>
              <p:nvPr/>
            </p:nvSpPr>
            <p:spPr bwMode="auto">
              <a:xfrm flipV="1">
                <a:off x="2860" y="3197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7" name="Line 758"/>
              <p:cNvSpPr>
                <a:spLocks noChangeShapeType="1"/>
              </p:cNvSpPr>
              <p:nvPr/>
            </p:nvSpPr>
            <p:spPr bwMode="auto">
              <a:xfrm flipV="1">
                <a:off x="2860" y="3231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8" name="Line 759"/>
              <p:cNvSpPr>
                <a:spLocks noChangeShapeType="1"/>
              </p:cNvSpPr>
              <p:nvPr/>
            </p:nvSpPr>
            <p:spPr bwMode="auto">
              <a:xfrm flipV="1">
                <a:off x="2860" y="3264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89" name="Line 760"/>
              <p:cNvSpPr>
                <a:spLocks noChangeShapeType="1"/>
              </p:cNvSpPr>
              <p:nvPr/>
            </p:nvSpPr>
            <p:spPr bwMode="auto">
              <a:xfrm flipV="1">
                <a:off x="2860" y="3298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0" name="Line 761"/>
              <p:cNvSpPr>
                <a:spLocks noChangeShapeType="1"/>
              </p:cNvSpPr>
              <p:nvPr/>
            </p:nvSpPr>
            <p:spPr bwMode="auto">
              <a:xfrm flipV="1">
                <a:off x="2860" y="3331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1" name="Line 762"/>
              <p:cNvSpPr>
                <a:spLocks noChangeShapeType="1"/>
              </p:cNvSpPr>
              <p:nvPr/>
            </p:nvSpPr>
            <p:spPr bwMode="auto">
              <a:xfrm flipV="1">
                <a:off x="2860" y="3365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2" name="Line 763"/>
              <p:cNvSpPr>
                <a:spLocks noChangeShapeType="1"/>
              </p:cNvSpPr>
              <p:nvPr/>
            </p:nvSpPr>
            <p:spPr bwMode="auto">
              <a:xfrm flipV="1">
                <a:off x="2860" y="3399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3" name="Line 764"/>
              <p:cNvSpPr>
                <a:spLocks noChangeShapeType="1"/>
              </p:cNvSpPr>
              <p:nvPr/>
            </p:nvSpPr>
            <p:spPr bwMode="auto">
              <a:xfrm flipV="1">
                <a:off x="2860" y="3432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4" name="Line 765"/>
              <p:cNvSpPr>
                <a:spLocks noChangeShapeType="1"/>
              </p:cNvSpPr>
              <p:nvPr/>
            </p:nvSpPr>
            <p:spPr bwMode="auto">
              <a:xfrm flipV="1">
                <a:off x="2860" y="3466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5" name="Line 766"/>
              <p:cNvSpPr>
                <a:spLocks noChangeShapeType="1"/>
              </p:cNvSpPr>
              <p:nvPr/>
            </p:nvSpPr>
            <p:spPr bwMode="auto">
              <a:xfrm flipV="1">
                <a:off x="2860" y="3499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6" name="Line 767"/>
              <p:cNvSpPr>
                <a:spLocks noChangeShapeType="1"/>
              </p:cNvSpPr>
              <p:nvPr/>
            </p:nvSpPr>
            <p:spPr bwMode="auto">
              <a:xfrm flipV="1">
                <a:off x="2860" y="3532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7" name="Line 768"/>
              <p:cNvSpPr>
                <a:spLocks noChangeShapeType="1"/>
              </p:cNvSpPr>
              <p:nvPr/>
            </p:nvSpPr>
            <p:spPr bwMode="auto">
              <a:xfrm flipV="1">
                <a:off x="2860" y="3566"/>
                <a:ext cx="107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8" name="Line 769"/>
              <p:cNvSpPr>
                <a:spLocks noChangeShapeType="1"/>
              </p:cNvSpPr>
              <p:nvPr/>
            </p:nvSpPr>
            <p:spPr bwMode="auto">
              <a:xfrm flipV="1">
                <a:off x="2860" y="3600"/>
                <a:ext cx="107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699" name="Line 770"/>
              <p:cNvSpPr>
                <a:spLocks noChangeShapeType="1"/>
              </p:cNvSpPr>
              <p:nvPr/>
            </p:nvSpPr>
            <p:spPr bwMode="auto">
              <a:xfrm flipV="1">
                <a:off x="2893" y="3634"/>
                <a:ext cx="74" cy="7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0" name="Line 771"/>
              <p:cNvSpPr>
                <a:spLocks noChangeShapeType="1"/>
              </p:cNvSpPr>
              <p:nvPr/>
            </p:nvSpPr>
            <p:spPr bwMode="auto">
              <a:xfrm flipV="1">
                <a:off x="2926" y="3667"/>
                <a:ext cx="41" cy="3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1" name="Line 772"/>
              <p:cNvSpPr>
                <a:spLocks noChangeShapeType="1"/>
              </p:cNvSpPr>
              <p:nvPr/>
            </p:nvSpPr>
            <p:spPr bwMode="auto">
              <a:xfrm flipV="1">
                <a:off x="2960" y="3700"/>
                <a:ext cx="7" cy="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2" name="Line 773"/>
              <p:cNvSpPr>
                <a:spLocks noChangeShapeType="1"/>
              </p:cNvSpPr>
              <p:nvPr/>
            </p:nvSpPr>
            <p:spPr bwMode="auto">
              <a:xfrm flipV="1">
                <a:off x="2967" y="3280"/>
                <a:ext cx="17" cy="1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3" name="Line 774"/>
              <p:cNvSpPr>
                <a:spLocks noChangeShapeType="1"/>
              </p:cNvSpPr>
              <p:nvPr/>
            </p:nvSpPr>
            <p:spPr bwMode="auto">
              <a:xfrm flipV="1">
                <a:off x="2967" y="3280"/>
                <a:ext cx="51" cy="5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4" name="Line 775"/>
              <p:cNvSpPr>
                <a:spLocks noChangeShapeType="1"/>
              </p:cNvSpPr>
              <p:nvPr/>
            </p:nvSpPr>
            <p:spPr bwMode="auto">
              <a:xfrm flipV="1">
                <a:off x="2967" y="3280"/>
                <a:ext cx="84" cy="8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5" name="Line 776"/>
              <p:cNvSpPr>
                <a:spLocks noChangeShapeType="1"/>
              </p:cNvSpPr>
              <p:nvPr/>
            </p:nvSpPr>
            <p:spPr bwMode="auto">
              <a:xfrm flipV="1">
                <a:off x="2967" y="3292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6" name="Line 777"/>
              <p:cNvSpPr>
                <a:spLocks noChangeShapeType="1"/>
              </p:cNvSpPr>
              <p:nvPr/>
            </p:nvSpPr>
            <p:spPr bwMode="auto">
              <a:xfrm flipV="1">
                <a:off x="2967" y="3325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7" name="Line 778"/>
              <p:cNvSpPr>
                <a:spLocks noChangeShapeType="1"/>
              </p:cNvSpPr>
              <p:nvPr/>
            </p:nvSpPr>
            <p:spPr bwMode="auto">
              <a:xfrm flipV="1">
                <a:off x="2967" y="3358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8" name="Line 779"/>
              <p:cNvSpPr>
                <a:spLocks noChangeShapeType="1"/>
              </p:cNvSpPr>
              <p:nvPr/>
            </p:nvSpPr>
            <p:spPr bwMode="auto">
              <a:xfrm flipV="1">
                <a:off x="2967" y="3392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09" name="Line 780"/>
              <p:cNvSpPr>
                <a:spLocks noChangeShapeType="1"/>
              </p:cNvSpPr>
              <p:nvPr/>
            </p:nvSpPr>
            <p:spPr bwMode="auto">
              <a:xfrm flipV="1">
                <a:off x="2967" y="3426"/>
                <a:ext cx="106" cy="10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0" name="Line 781"/>
              <p:cNvSpPr>
                <a:spLocks noChangeShapeType="1"/>
              </p:cNvSpPr>
              <p:nvPr/>
            </p:nvSpPr>
            <p:spPr bwMode="auto">
              <a:xfrm flipV="1">
                <a:off x="2967" y="3459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1" name="Line 782"/>
              <p:cNvSpPr>
                <a:spLocks noChangeShapeType="1"/>
              </p:cNvSpPr>
              <p:nvPr/>
            </p:nvSpPr>
            <p:spPr bwMode="auto">
              <a:xfrm flipV="1">
                <a:off x="2967" y="3493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2" name="Line 783"/>
              <p:cNvSpPr>
                <a:spLocks noChangeShapeType="1"/>
              </p:cNvSpPr>
              <p:nvPr/>
            </p:nvSpPr>
            <p:spPr bwMode="auto">
              <a:xfrm flipV="1">
                <a:off x="2967" y="3526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3" name="Line 784"/>
              <p:cNvSpPr>
                <a:spLocks noChangeShapeType="1"/>
              </p:cNvSpPr>
              <p:nvPr/>
            </p:nvSpPr>
            <p:spPr bwMode="auto">
              <a:xfrm flipV="1">
                <a:off x="2967" y="3559"/>
                <a:ext cx="106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4" name="Line 785"/>
              <p:cNvSpPr>
                <a:spLocks noChangeShapeType="1"/>
              </p:cNvSpPr>
              <p:nvPr/>
            </p:nvSpPr>
            <p:spPr bwMode="auto">
              <a:xfrm flipV="1">
                <a:off x="2967" y="3593"/>
                <a:ext cx="106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5" name="Line 786"/>
              <p:cNvSpPr>
                <a:spLocks noChangeShapeType="1"/>
              </p:cNvSpPr>
              <p:nvPr/>
            </p:nvSpPr>
            <p:spPr bwMode="auto">
              <a:xfrm flipV="1">
                <a:off x="2994" y="3627"/>
                <a:ext cx="79" cy="7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6" name="Line 787"/>
              <p:cNvSpPr>
                <a:spLocks noChangeShapeType="1"/>
              </p:cNvSpPr>
              <p:nvPr/>
            </p:nvSpPr>
            <p:spPr bwMode="auto">
              <a:xfrm flipV="1">
                <a:off x="3028" y="3661"/>
                <a:ext cx="45" cy="4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7" name="Line 788"/>
              <p:cNvSpPr>
                <a:spLocks noChangeShapeType="1"/>
              </p:cNvSpPr>
              <p:nvPr/>
            </p:nvSpPr>
            <p:spPr bwMode="auto">
              <a:xfrm flipV="1">
                <a:off x="3061" y="3694"/>
                <a:ext cx="12" cy="1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8" name="Line 789"/>
              <p:cNvSpPr>
                <a:spLocks noChangeShapeType="1"/>
              </p:cNvSpPr>
              <p:nvPr/>
            </p:nvSpPr>
            <p:spPr bwMode="auto">
              <a:xfrm flipV="1">
                <a:off x="3073" y="3496"/>
                <a:ext cx="31" cy="30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19" name="Line 790"/>
              <p:cNvSpPr>
                <a:spLocks noChangeShapeType="1"/>
              </p:cNvSpPr>
              <p:nvPr/>
            </p:nvSpPr>
            <p:spPr bwMode="auto">
              <a:xfrm flipV="1">
                <a:off x="3073" y="3496"/>
                <a:ext cx="64" cy="63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0" name="Line 791"/>
              <p:cNvSpPr>
                <a:spLocks noChangeShapeType="1"/>
              </p:cNvSpPr>
              <p:nvPr/>
            </p:nvSpPr>
            <p:spPr bwMode="auto">
              <a:xfrm flipV="1">
                <a:off x="3073" y="3496"/>
                <a:ext cx="97" cy="9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1" name="Line 792"/>
              <p:cNvSpPr>
                <a:spLocks noChangeShapeType="1"/>
              </p:cNvSpPr>
              <p:nvPr/>
            </p:nvSpPr>
            <p:spPr bwMode="auto">
              <a:xfrm flipV="1">
                <a:off x="3073" y="3520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2" name="Line 793"/>
              <p:cNvSpPr>
                <a:spLocks noChangeShapeType="1"/>
              </p:cNvSpPr>
              <p:nvPr/>
            </p:nvSpPr>
            <p:spPr bwMode="auto">
              <a:xfrm flipV="1">
                <a:off x="3073" y="3553"/>
                <a:ext cx="108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3" name="Line 794"/>
              <p:cNvSpPr>
                <a:spLocks noChangeShapeType="1"/>
              </p:cNvSpPr>
              <p:nvPr/>
            </p:nvSpPr>
            <p:spPr bwMode="auto">
              <a:xfrm flipV="1">
                <a:off x="3073" y="3587"/>
                <a:ext cx="108" cy="10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4" name="Line 795"/>
              <p:cNvSpPr>
                <a:spLocks noChangeShapeType="1"/>
              </p:cNvSpPr>
              <p:nvPr/>
            </p:nvSpPr>
            <p:spPr bwMode="auto">
              <a:xfrm flipV="1">
                <a:off x="3094" y="3620"/>
                <a:ext cx="87" cy="86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5" name="Line 796"/>
              <p:cNvSpPr>
                <a:spLocks noChangeShapeType="1"/>
              </p:cNvSpPr>
              <p:nvPr/>
            </p:nvSpPr>
            <p:spPr bwMode="auto">
              <a:xfrm flipV="1">
                <a:off x="3128" y="3654"/>
                <a:ext cx="53" cy="5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6" name="Line 797"/>
              <p:cNvSpPr>
                <a:spLocks noChangeShapeType="1"/>
              </p:cNvSpPr>
              <p:nvPr/>
            </p:nvSpPr>
            <p:spPr bwMode="auto">
              <a:xfrm flipV="1">
                <a:off x="3161" y="3688"/>
                <a:ext cx="20" cy="1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7" name="Line 798"/>
              <p:cNvSpPr>
                <a:spLocks noChangeShapeType="1"/>
              </p:cNvSpPr>
              <p:nvPr/>
            </p:nvSpPr>
            <p:spPr bwMode="auto">
              <a:xfrm flipV="1">
                <a:off x="3181" y="3579"/>
                <a:ext cx="8" cy="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8" name="Line 799"/>
              <p:cNvSpPr>
                <a:spLocks noChangeShapeType="1"/>
              </p:cNvSpPr>
              <p:nvPr/>
            </p:nvSpPr>
            <p:spPr bwMode="auto">
              <a:xfrm flipV="1">
                <a:off x="3181" y="3579"/>
                <a:ext cx="41" cy="41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29" name="Line 800"/>
              <p:cNvSpPr>
                <a:spLocks noChangeShapeType="1"/>
              </p:cNvSpPr>
              <p:nvPr/>
            </p:nvSpPr>
            <p:spPr bwMode="auto">
              <a:xfrm flipV="1">
                <a:off x="3181" y="3579"/>
                <a:ext cx="75" cy="7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0" name="Line 801"/>
              <p:cNvSpPr>
                <a:spLocks noChangeShapeType="1"/>
              </p:cNvSpPr>
              <p:nvPr/>
            </p:nvSpPr>
            <p:spPr bwMode="auto">
              <a:xfrm flipV="1">
                <a:off x="3181" y="3580"/>
                <a:ext cx="107" cy="108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1" name="Line 802"/>
              <p:cNvSpPr>
                <a:spLocks noChangeShapeType="1"/>
              </p:cNvSpPr>
              <p:nvPr/>
            </p:nvSpPr>
            <p:spPr bwMode="auto">
              <a:xfrm flipV="1">
                <a:off x="3195" y="3614"/>
                <a:ext cx="93" cy="9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2" name="Line 803"/>
              <p:cNvSpPr>
                <a:spLocks noChangeShapeType="1"/>
              </p:cNvSpPr>
              <p:nvPr/>
            </p:nvSpPr>
            <p:spPr bwMode="auto">
              <a:xfrm flipV="1">
                <a:off x="3229" y="3647"/>
                <a:ext cx="59" cy="59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3" name="Line 804"/>
              <p:cNvSpPr>
                <a:spLocks noChangeShapeType="1"/>
              </p:cNvSpPr>
              <p:nvPr/>
            </p:nvSpPr>
            <p:spPr bwMode="auto">
              <a:xfrm flipV="1">
                <a:off x="3262" y="3681"/>
                <a:ext cx="26" cy="25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4" name="Line 805"/>
              <p:cNvSpPr>
                <a:spLocks noChangeShapeType="1"/>
              </p:cNvSpPr>
              <p:nvPr/>
            </p:nvSpPr>
            <p:spPr bwMode="auto">
              <a:xfrm flipV="1">
                <a:off x="3288" y="3654"/>
                <a:ext cx="26" cy="27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5" name="Line 806"/>
              <p:cNvSpPr>
                <a:spLocks noChangeShapeType="1"/>
              </p:cNvSpPr>
              <p:nvPr/>
            </p:nvSpPr>
            <p:spPr bwMode="auto">
              <a:xfrm flipV="1">
                <a:off x="3295" y="3654"/>
                <a:ext cx="53" cy="5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6" name="Line 807"/>
              <p:cNvSpPr>
                <a:spLocks noChangeShapeType="1"/>
              </p:cNvSpPr>
              <p:nvPr/>
            </p:nvSpPr>
            <p:spPr bwMode="auto">
              <a:xfrm flipV="1">
                <a:off x="3329" y="3654"/>
                <a:ext cx="52" cy="5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7" name="Line 808"/>
              <p:cNvSpPr>
                <a:spLocks noChangeShapeType="1"/>
              </p:cNvSpPr>
              <p:nvPr/>
            </p:nvSpPr>
            <p:spPr bwMode="auto">
              <a:xfrm flipV="1">
                <a:off x="3363" y="3674"/>
                <a:ext cx="31" cy="32"/>
              </a:xfrm>
              <a:prstGeom prst="line">
                <a:avLst/>
              </a:prstGeom>
              <a:noFill/>
              <a:ln w="5">
                <a:solidFill>
                  <a:srgbClr val="004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8" name="Line 809"/>
              <p:cNvSpPr>
                <a:spLocks noChangeShapeType="1"/>
              </p:cNvSpPr>
              <p:nvPr/>
            </p:nvSpPr>
            <p:spPr bwMode="auto">
              <a:xfrm>
                <a:off x="719" y="3706"/>
                <a:ext cx="4282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39" name="Line 810"/>
              <p:cNvSpPr>
                <a:spLocks noChangeShapeType="1"/>
              </p:cNvSpPr>
              <p:nvPr/>
            </p:nvSpPr>
            <p:spPr bwMode="auto">
              <a:xfrm>
                <a:off x="719" y="3706"/>
                <a:ext cx="4282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40" name="Line 811"/>
              <p:cNvSpPr>
                <a:spLocks noChangeShapeType="1"/>
              </p:cNvSpPr>
              <p:nvPr/>
            </p:nvSpPr>
            <p:spPr bwMode="auto">
              <a:xfrm>
                <a:off x="719" y="3706"/>
                <a:ext cx="10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41" name="Line 812"/>
              <p:cNvSpPr>
                <a:spLocks noChangeShapeType="1"/>
              </p:cNvSpPr>
              <p:nvPr/>
            </p:nvSpPr>
            <p:spPr bwMode="auto">
              <a:xfrm>
                <a:off x="719" y="3706"/>
                <a:ext cx="1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742" name="Line 813"/>
              <p:cNvSpPr>
                <a:spLocks noChangeShapeType="1"/>
              </p:cNvSpPr>
              <p:nvPr/>
            </p:nvSpPr>
            <p:spPr bwMode="auto">
              <a:xfrm>
                <a:off x="825" y="3706"/>
                <a:ext cx="107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15369" name="Line 815"/>
            <p:cNvSpPr>
              <a:spLocks noChangeShapeType="1"/>
            </p:cNvSpPr>
            <p:nvPr/>
          </p:nvSpPr>
          <p:spPr bwMode="auto">
            <a:xfrm>
              <a:off x="825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0" name="Line 816"/>
            <p:cNvSpPr>
              <a:spLocks noChangeShapeType="1"/>
            </p:cNvSpPr>
            <p:nvPr/>
          </p:nvSpPr>
          <p:spPr bwMode="auto">
            <a:xfrm>
              <a:off x="932" y="3706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1" name="Line 817"/>
            <p:cNvSpPr>
              <a:spLocks noChangeShapeType="1"/>
            </p:cNvSpPr>
            <p:nvPr/>
          </p:nvSpPr>
          <p:spPr bwMode="auto">
            <a:xfrm>
              <a:off x="932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2" name="Line 818"/>
            <p:cNvSpPr>
              <a:spLocks noChangeShapeType="1"/>
            </p:cNvSpPr>
            <p:nvPr/>
          </p:nvSpPr>
          <p:spPr bwMode="auto">
            <a:xfrm>
              <a:off x="1040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3" name="Line 819"/>
            <p:cNvSpPr>
              <a:spLocks noChangeShapeType="1"/>
            </p:cNvSpPr>
            <p:nvPr/>
          </p:nvSpPr>
          <p:spPr bwMode="auto">
            <a:xfrm>
              <a:off x="1040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4" name="Line 820"/>
            <p:cNvSpPr>
              <a:spLocks noChangeShapeType="1"/>
            </p:cNvSpPr>
            <p:nvPr/>
          </p:nvSpPr>
          <p:spPr bwMode="auto">
            <a:xfrm>
              <a:off x="1147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5" name="Line 821"/>
            <p:cNvSpPr>
              <a:spLocks noChangeShapeType="1"/>
            </p:cNvSpPr>
            <p:nvPr/>
          </p:nvSpPr>
          <p:spPr bwMode="auto">
            <a:xfrm>
              <a:off x="1147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6" name="Line 822"/>
            <p:cNvSpPr>
              <a:spLocks noChangeShapeType="1"/>
            </p:cNvSpPr>
            <p:nvPr/>
          </p:nvSpPr>
          <p:spPr bwMode="auto">
            <a:xfrm>
              <a:off x="1254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7" name="Line 823"/>
            <p:cNvSpPr>
              <a:spLocks noChangeShapeType="1"/>
            </p:cNvSpPr>
            <p:nvPr/>
          </p:nvSpPr>
          <p:spPr bwMode="auto">
            <a:xfrm>
              <a:off x="1254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8" name="Line 824"/>
            <p:cNvSpPr>
              <a:spLocks noChangeShapeType="1"/>
            </p:cNvSpPr>
            <p:nvPr/>
          </p:nvSpPr>
          <p:spPr bwMode="auto">
            <a:xfrm>
              <a:off x="1361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79" name="Line 825"/>
            <p:cNvSpPr>
              <a:spLocks noChangeShapeType="1"/>
            </p:cNvSpPr>
            <p:nvPr/>
          </p:nvSpPr>
          <p:spPr bwMode="auto">
            <a:xfrm>
              <a:off x="1361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0" name="Line 826"/>
            <p:cNvSpPr>
              <a:spLocks noChangeShapeType="1"/>
            </p:cNvSpPr>
            <p:nvPr/>
          </p:nvSpPr>
          <p:spPr bwMode="auto">
            <a:xfrm>
              <a:off x="1468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1" name="Line 827"/>
            <p:cNvSpPr>
              <a:spLocks noChangeShapeType="1"/>
            </p:cNvSpPr>
            <p:nvPr/>
          </p:nvSpPr>
          <p:spPr bwMode="auto">
            <a:xfrm>
              <a:off x="1468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2" name="Line 828"/>
            <p:cNvSpPr>
              <a:spLocks noChangeShapeType="1"/>
            </p:cNvSpPr>
            <p:nvPr/>
          </p:nvSpPr>
          <p:spPr bwMode="auto">
            <a:xfrm>
              <a:off x="1575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3" name="Line 829"/>
            <p:cNvSpPr>
              <a:spLocks noChangeShapeType="1"/>
            </p:cNvSpPr>
            <p:nvPr/>
          </p:nvSpPr>
          <p:spPr bwMode="auto">
            <a:xfrm>
              <a:off x="1575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4" name="Line 830"/>
            <p:cNvSpPr>
              <a:spLocks noChangeShapeType="1"/>
            </p:cNvSpPr>
            <p:nvPr/>
          </p:nvSpPr>
          <p:spPr bwMode="auto">
            <a:xfrm>
              <a:off x="1682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5" name="Line 831"/>
            <p:cNvSpPr>
              <a:spLocks noChangeShapeType="1"/>
            </p:cNvSpPr>
            <p:nvPr/>
          </p:nvSpPr>
          <p:spPr bwMode="auto">
            <a:xfrm>
              <a:off x="1682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6" name="Line 832"/>
            <p:cNvSpPr>
              <a:spLocks noChangeShapeType="1"/>
            </p:cNvSpPr>
            <p:nvPr/>
          </p:nvSpPr>
          <p:spPr bwMode="auto">
            <a:xfrm>
              <a:off x="1789" y="3706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7" name="Line 833"/>
            <p:cNvSpPr>
              <a:spLocks noChangeShapeType="1"/>
            </p:cNvSpPr>
            <p:nvPr/>
          </p:nvSpPr>
          <p:spPr bwMode="auto">
            <a:xfrm>
              <a:off x="1789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8" name="Line 834"/>
            <p:cNvSpPr>
              <a:spLocks noChangeShapeType="1"/>
            </p:cNvSpPr>
            <p:nvPr/>
          </p:nvSpPr>
          <p:spPr bwMode="auto">
            <a:xfrm>
              <a:off x="1897" y="3703"/>
              <a:ext cx="10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89" name="Line 835"/>
            <p:cNvSpPr>
              <a:spLocks noChangeShapeType="1"/>
            </p:cNvSpPr>
            <p:nvPr/>
          </p:nvSpPr>
          <p:spPr bwMode="auto">
            <a:xfrm flipV="1">
              <a:off x="1897" y="3703"/>
              <a:ext cx="1" cy="3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0" name="Line 836"/>
            <p:cNvSpPr>
              <a:spLocks noChangeShapeType="1"/>
            </p:cNvSpPr>
            <p:nvPr/>
          </p:nvSpPr>
          <p:spPr bwMode="auto">
            <a:xfrm>
              <a:off x="2003" y="3698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1" name="Line 837"/>
            <p:cNvSpPr>
              <a:spLocks noChangeShapeType="1"/>
            </p:cNvSpPr>
            <p:nvPr/>
          </p:nvSpPr>
          <p:spPr bwMode="auto">
            <a:xfrm flipV="1">
              <a:off x="2003" y="3698"/>
              <a:ext cx="1" cy="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2" name="Line 838"/>
            <p:cNvSpPr>
              <a:spLocks noChangeShapeType="1"/>
            </p:cNvSpPr>
            <p:nvPr/>
          </p:nvSpPr>
          <p:spPr bwMode="auto">
            <a:xfrm>
              <a:off x="2110" y="3692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3" name="Line 839"/>
            <p:cNvSpPr>
              <a:spLocks noChangeShapeType="1"/>
            </p:cNvSpPr>
            <p:nvPr/>
          </p:nvSpPr>
          <p:spPr bwMode="auto">
            <a:xfrm flipV="1">
              <a:off x="2110" y="3692"/>
              <a:ext cx="1" cy="1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4" name="Line 840"/>
            <p:cNvSpPr>
              <a:spLocks noChangeShapeType="1"/>
            </p:cNvSpPr>
            <p:nvPr/>
          </p:nvSpPr>
          <p:spPr bwMode="auto">
            <a:xfrm>
              <a:off x="2218" y="3671"/>
              <a:ext cx="10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5" name="Line 841"/>
            <p:cNvSpPr>
              <a:spLocks noChangeShapeType="1"/>
            </p:cNvSpPr>
            <p:nvPr/>
          </p:nvSpPr>
          <p:spPr bwMode="auto">
            <a:xfrm flipV="1">
              <a:off x="2218" y="3671"/>
              <a:ext cx="1" cy="35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6" name="Line 842"/>
            <p:cNvSpPr>
              <a:spLocks noChangeShapeType="1"/>
            </p:cNvSpPr>
            <p:nvPr/>
          </p:nvSpPr>
          <p:spPr bwMode="auto">
            <a:xfrm>
              <a:off x="2324" y="3629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7" name="Line 843"/>
            <p:cNvSpPr>
              <a:spLocks noChangeShapeType="1"/>
            </p:cNvSpPr>
            <p:nvPr/>
          </p:nvSpPr>
          <p:spPr bwMode="auto">
            <a:xfrm flipV="1">
              <a:off x="2324" y="3629"/>
              <a:ext cx="1" cy="77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8" name="Line 844"/>
            <p:cNvSpPr>
              <a:spLocks noChangeShapeType="1"/>
            </p:cNvSpPr>
            <p:nvPr/>
          </p:nvSpPr>
          <p:spPr bwMode="auto">
            <a:xfrm>
              <a:off x="2431" y="3540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99" name="Line 845"/>
            <p:cNvSpPr>
              <a:spLocks noChangeShapeType="1"/>
            </p:cNvSpPr>
            <p:nvPr/>
          </p:nvSpPr>
          <p:spPr bwMode="auto">
            <a:xfrm flipV="1">
              <a:off x="2431" y="3540"/>
              <a:ext cx="1" cy="16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0" name="Line 846"/>
            <p:cNvSpPr>
              <a:spLocks noChangeShapeType="1"/>
            </p:cNvSpPr>
            <p:nvPr/>
          </p:nvSpPr>
          <p:spPr bwMode="auto">
            <a:xfrm>
              <a:off x="2539" y="3441"/>
              <a:ext cx="10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1" name="Line 847"/>
            <p:cNvSpPr>
              <a:spLocks noChangeShapeType="1"/>
            </p:cNvSpPr>
            <p:nvPr/>
          </p:nvSpPr>
          <p:spPr bwMode="auto">
            <a:xfrm flipV="1">
              <a:off x="2539" y="3441"/>
              <a:ext cx="1" cy="265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2" name="Line 848"/>
            <p:cNvSpPr>
              <a:spLocks noChangeShapeType="1"/>
            </p:cNvSpPr>
            <p:nvPr/>
          </p:nvSpPr>
          <p:spPr bwMode="auto">
            <a:xfrm>
              <a:off x="2645" y="3350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3" name="Line 849"/>
            <p:cNvSpPr>
              <a:spLocks noChangeShapeType="1"/>
            </p:cNvSpPr>
            <p:nvPr/>
          </p:nvSpPr>
          <p:spPr bwMode="auto">
            <a:xfrm flipV="1">
              <a:off x="2645" y="3350"/>
              <a:ext cx="1" cy="35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4" name="Line 850"/>
            <p:cNvSpPr>
              <a:spLocks noChangeShapeType="1"/>
            </p:cNvSpPr>
            <p:nvPr/>
          </p:nvSpPr>
          <p:spPr bwMode="auto">
            <a:xfrm>
              <a:off x="2752" y="3218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5" name="Line 851"/>
            <p:cNvSpPr>
              <a:spLocks noChangeShapeType="1"/>
            </p:cNvSpPr>
            <p:nvPr/>
          </p:nvSpPr>
          <p:spPr bwMode="auto">
            <a:xfrm flipV="1">
              <a:off x="2752" y="3218"/>
              <a:ext cx="1" cy="4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6" name="Line 852"/>
            <p:cNvSpPr>
              <a:spLocks noChangeShapeType="1"/>
            </p:cNvSpPr>
            <p:nvPr/>
          </p:nvSpPr>
          <p:spPr bwMode="auto">
            <a:xfrm>
              <a:off x="2860" y="3109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7" name="Line 853"/>
            <p:cNvSpPr>
              <a:spLocks noChangeShapeType="1"/>
            </p:cNvSpPr>
            <p:nvPr/>
          </p:nvSpPr>
          <p:spPr bwMode="auto">
            <a:xfrm flipV="1">
              <a:off x="2860" y="3109"/>
              <a:ext cx="1" cy="597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8" name="Line 854"/>
            <p:cNvSpPr>
              <a:spLocks noChangeShapeType="1"/>
            </p:cNvSpPr>
            <p:nvPr/>
          </p:nvSpPr>
          <p:spPr bwMode="auto">
            <a:xfrm>
              <a:off x="2967" y="3280"/>
              <a:ext cx="10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09" name="Line 855"/>
            <p:cNvSpPr>
              <a:spLocks noChangeShapeType="1"/>
            </p:cNvSpPr>
            <p:nvPr/>
          </p:nvSpPr>
          <p:spPr bwMode="auto">
            <a:xfrm flipV="1">
              <a:off x="2967" y="3109"/>
              <a:ext cx="1" cy="597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0" name="Line 856"/>
            <p:cNvSpPr>
              <a:spLocks noChangeShapeType="1"/>
            </p:cNvSpPr>
            <p:nvPr/>
          </p:nvSpPr>
          <p:spPr bwMode="auto">
            <a:xfrm>
              <a:off x="3073" y="3496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1" name="Line 857"/>
            <p:cNvSpPr>
              <a:spLocks noChangeShapeType="1"/>
            </p:cNvSpPr>
            <p:nvPr/>
          </p:nvSpPr>
          <p:spPr bwMode="auto">
            <a:xfrm flipV="1">
              <a:off x="3073" y="3280"/>
              <a:ext cx="1" cy="42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2" name="Line 858"/>
            <p:cNvSpPr>
              <a:spLocks noChangeShapeType="1"/>
            </p:cNvSpPr>
            <p:nvPr/>
          </p:nvSpPr>
          <p:spPr bwMode="auto">
            <a:xfrm>
              <a:off x="3181" y="3579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3" name="Line 859"/>
            <p:cNvSpPr>
              <a:spLocks noChangeShapeType="1"/>
            </p:cNvSpPr>
            <p:nvPr/>
          </p:nvSpPr>
          <p:spPr bwMode="auto">
            <a:xfrm flipV="1">
              <a:off x="3181" y="3496"/>
              <a:ext cx="1" cy="21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4" name="Line 860"/>
            <p:cNvSpPr>
              <a:spLocks noChangeShapeType="1"/>
            </p:cNvSpPr>
            <p:nvPr/>
          </p:nvSpPr>
          <p:spPr bwMode="auto">
            <a:xfrm>
              <a:off x="3288" y="3654"/>
              <a:ext cx="10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5" name="Line 861"/>
            <p:cNvSpPr>
              <a:spLocks noChangeShapeType="1"/>
            </p:cNvSpPr>
            <p:nvPr/>
          </p:nvSpPr>
          <p:spPr bwMode="auto">
            <a:xfrm flipV="1">
              <a:off x="3288" y="3579"/>
              <a:ext cx="1" cy="127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6" name="Line 862"/>
            <p:cNvSpPr>
              <a:spLocks noChangeShapeType="1"/>
            </p:cNvSpPr>
            <p:nvPr/>
          </p:nvSpPr>
          <p:spPr bwMode="auto">
            <a:xfrm>
              <a:off x="3394" y="3706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7" name="Line 863"/>
            <p:cNvSpPr>
              <a:spLocks noChangeShapeType="1"/>
            </p:cNvSpPr>
            <p:nvPr/>
          </p:nvSpPr>
          <p:spPr bwMode="auto">
            <a:xfrm flipV="1">
              <a:off x="3394" y="3654"/>
              <a:ext cx="1" cy="52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8" name="Line 864"/>
            <p:cNvSpPr>
              <a:spLocks noChangeShapeType="1"/>
            </p:cNvSpPr>
            <p:nvPr/>
          </p:nvSpPr>
          <p:spPr bwMode="auto">
            <a:xfrm>
              <a:off x="3502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19" name="Line 865"/>
            <p:cNvSpPr>
              <a:spLocks noChangeShapeType="1"/>
            </p:cNvSpPr>
            <p:nvPr/>
          </p:nvSpPr>
          <p:spPr bwMode="auto">
            <a:xfrm>
              <a:off x="3502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0" name="Line 866"/>
            <p:cNvSpPr>
              <a:spLocks noChangeShapeType="1"/>
            </p:cNvSpPr>
            <p:nvPr/>
          </p:nvSpPr>
          <p:spPr bwMode="auto">
            <a:xfrm>
              <a:off x="3609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1" name="Line 867"/>
            <p:cNvSpPr>
              <a:spLocks noChangeShapeType="1"/>
            </p:cNvSpPr>
            <p:nvPr/>
          </p:nvSpPr>
          <p:spPr bwMode="auto">
            <a:xfrm>
              <a:off x="3609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2" name="Line 868"/>
            <p:cNvSpPr>
              <a:spLocks noChangeShapeType="1"/>
            </p:cNvSpPr>
            <p:nvPr/>
          </p:nvSpPr>
          <p:spPr bwMode="auto">
            <a:xfrm>
              <a:off x="3716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3" name="Line 869"/>
            <p:cNvSpPr>
              <a:spLocks noChangeShapeType="1"/>
            </p:cNvSpPr>
            <p:nvPr/>
          </p:nvSpPr>
          <p:spPr bwMode="auto">
            <a:xfrm>
              <a:off x="3716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4" name="Line 870"/>
            <p:cNvSpPr>
              <a:spLocks noChangeShapeType="1"/>
            </p:cNvSpPr>
            <p:nvPr/>
          </p:nvSpPr>
          <p:spPr bwMode="auto">
            <a:xfrm>
              <a:off x="3823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5" name="Line 871"/>
            <p:cNvSpPr>
              <a:spLocks noChangeShapeType="1"/>
            </p:cNvSpPr>
            <p:nvPr/>
          </p:nvSpPr>
          <p:spPr bwMode="auto">
            <a:xfrm>
              <a:off x="3823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6" name="Line 872"/>
            <p:cNvSpPr>
              <a:spLocks noChangeShapeType="1"/>
            </p:cNvSpPr>
            <p:nvPr/>
          </p:nvSpPr>
          <p:spPr bwMode="auto">
            <a:xfrm>
              <a:off x="3930" y="3706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7" name="Line 873"/>
            <p:cNvSpPr>
              <a:spLocks noChangeShapeType="1"/>
            </p:cNvSpPr>
            <p:nvPr/>
          </p:nvSpPr>
          <p:spPr bwMode="auto">
            <a:xfrm>
              <a:off x="3930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8" name="Line 874"/>
            <p:cNvSpPr>
              <a:spLocks noChangeShapeType="1"/>
            </p:cNvSpPr>
            <p:nvPr/>
          </p:nvSpPr>
          <p:spPr bwMode="auto">
            <a:xfrm>
              <a:off x="4038" y="3706"/>
              <a:ext cx="10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29" name="Line 875"/>
            <p:cNvSpPr>
              <a:spLocks noChangeShapeType="1"/>
            </p:cNvSpPr>
            <p:nvPr/>
          </p:nvSpPr>
          <p:spPr bwMode="auto">
            <a:xfrm>
              <a:off x="4038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0" name="Line 876"/>
            <p:cNvSpPr>
              <a:spLocks noChangeShapeType="1"/>
            </p:cNvSpPr>
            <p:nvPr/>
          </p:nvSpPr>
          <p:spPr bwMode="auto">
            <a:xfrm>
              <a:off x="4144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1" name="Line 877"/>
            <p:cNvSpPr>
              <a:spLocks noChangeShapeType="1"/>
            </p:cNvSpPr>
            <p:nvPr/>
          </p:nvSpPr>
          <p:spPr bwMode="auto">
            <a:xfrm>
              <a:off x="4144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2" name="Line 878"/>
            <p:cNvSpPr>
              <a:spLocks noChangeShapeType="1"/>
            </p:cNvSpPr>
            <p:nvPr/>
          </p:nvSpPr>
          <p:spPr bwMode="auto">
            <a:xfrm>
              <a:off x="4251" y="3706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3" name="Line 879"/>
            <p:cNvSpPr>
              <a:spLocks noChangeShapeType="1"/>
            </p:cNvSpPr>
            <p:nvPr/>
          </p:nvSpPr>
          <p:spPr bwMode="auto">
            <a:xfrm>
              <a:off x="4251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4" name="Line 880"/>
            <p:cNvSpPr>
              <a:spLocks noChangeShapeType="1"/>
            </p:cNvSpPr>
            <p:nvPr/>
          </p:nvSpPr>
          <p:spPr bwMode="auto">
            <a:xfrm>
              <a:off x="4359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5" name="Line 881"/>
            <p:cNvSpPr>
              <a:spLocks noChangeShapeType="1"/>
            </p:cNvSpPr>
            <p:nvPr/>
          </p:nvSpPr>
          <p:spPr bwMode="auto">
            <a:xfrm>
              <a:off x="4359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6" name="Line 882"/>
            <p:cNvSpPr>
              <a:spLocks noChangeShapeType="1"/>
            </p:cNvSpPr>
            <p:nvPr/>
          </p:nvSpPr>
          <p:spPr bwMode="auto">
            <a:xfrm>
              <a:off x="4466" y="3706"/>
              <a:ext cx="10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7" name="Line 883"/>
            <p:cNvSpPr>
              <a:spLocks noChangeShapeType="1"/>
            </p:cNvSpPr>
            <p:nvPr/>
          </p:nvSpPr>
          <p:spPr bwMode="auto">
            <a:xfrm>
              <a:off x="4466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8" name="Line 884"/>
            <p:cNvSpPr>
              <a:spLocks noChangeShapeType="1"/>
            </p:cNvSpPr>
            <p:nvPr/>
          </p:nvSpPr>
          <p:spPr bwMode="auto">
            <a:xfrm>
              <a:off x="4572" y="3706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39" name="Line 885"/>
            <p:cNvSpPr>
              <a:spLocks noChangeShapeType="1"/>
            </p:cNvSpPr>
            <p:nvPr/>
          </p:nvSpPr>
          <p:spPr bwMode="auto">
            <a:xfrm>
              <a:off x="4572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40" name="Line 886"/>
            <p:cNvSpPr>
              <a:spLocks noChangeShapeType="1"/>
            </p:cNvSpPr>
            <p:nvPr/>
          </p:nvSpPr>
          <p:spPr bwMode="auto">
            <a:xfrm>
              <a:off x="4680" y="3706"/>
              <a:ext cx="107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41" name="Line 887"/>
            <p:cNvSpPr>
              <a:spLocks noChangeShapeType="1"/>
            </p:cNvSpPr>
            <p:nvPr/>
          </p:nvSpPr>
          <p:spPr bwMode="auto">
            <a:xfrm>
              <a:off x="4680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42" name="Line 888"/>
            <p:cNvSpPr>
              <a:spLocks noChangeShapeType="1"/>
            </p:cNvSpPr>
            <p:nvPr/>
          </p:nvSpPr>
          <p:spPr bwMode="auto">
            <a:xfrm>
              <a:off x="4787" y="3706"/>
              <a:ext cx="10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43" name="Line 889"/>
            <p:cNvSpPr>
              <a:spLocks noChangeShapeType="1"/>
            </p:cNvSpPr>
            <p:nvPr/>
          </p:nvSpPr>
          <p:spPr bwMode="auto">
            <a:xfrm>
              <a:off x="4787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44" name="Line 890"/>
            <p:cNvSpPr>
              <a:spLocks noChangeShapeType="1"/>
            </p:cNvSpPr>
            <p:nvPr/>
          </p:nvSpPr>
          <p:spPr bwMode="auto">
            <a:xfrm>
              <a:off x="4893" y="3706"/>
              <a:ext cx="108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45" name="Line 891"/>
            <p:cNvSpPr>
              <a:spLocks noChangeShapeType="1"/>
            </p:cNvSpPr>
            <p:nvPr/>
          </p:nvSpPr>
          <p:spPr bwMode="auto">
            <a:xfrm>
              <a:off x="4893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46" name="Line 892"/>
            <p:cNvSpPr>
              <a:spLocks noChangeShapeType="1"/>
            </p:cNvSpPr>
            <p:nvPr/>
          </p:nvSpPr>
          <p:spPr bwMode="auto">
            <a:xfrm>
              <a:off x="5001" y="3706"/>
              <a:ext cx="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47" name="Rectangle 893"/>
            <p:cNvSpPr>
              <a:spLocks noChangeArrowheads="1"/>
            </p:cNvSpPr>
            <p:nvPr/>
          </p:nvSpPr>
          <p:spPr bwMode="auto">
            <a:xfrm>
              <a:off x="2475" y="3949"/>
              <a:ext cx="737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000000"/>
                  </a:solidFill>
                </a:rPr>
                <a:t>PAPP-A MoM - log scale</a:t>
              </a:r>
              <a:endParaRPr lang="en-US" altLang="en-US" sz="1800" dirty="0"/>
            </a:p>
          </p:txBody>
        </p:sp>
        <p:sp>
          <p:nvSpPr>
            <p:cNvPr id="15448" name="Line 894"/>
            <p:cNvSpPr>
              <a:spLocks noChangeShapeType="1"/>
            </p:cNvSpPr>
            <p:nvPr/>
          </p:nvSpPr>
          <p:spPr bwMode="auto">
            <a:xfrm>
              <a:off x="1789" y="3730"/>
              <a:ext cx="1" cy="1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49" name="Line 895"/>
            <p:cNvSpPr>
              <a:spLocks noChangeShapeType="1"/>
            </p:cNvSpPr>
            <p:nvPr/>
          </p:nvSpPr>
          <p:spPr bwMode="auto">
            <a:xfrm>
              <a:off x="2538" y="3730"/>
              <a:ext cx="1" cy="1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50" name="Line 896"/>
            <p:cNvSpPr>
              <a:spLocks noChangeShapeType="1"/>
            </p:cNvSpPr>
            <p:nvPr/>
          </p:nvSpPr>
          <p:spPr bwMode="auto">
            <a:xfrm>
              <a:off x="2860" y="3730"/>
              <a:ext cx="1" cy="1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51" name="Line 897"/>
            <p:cNvSpPr>
              <a:spLocks noChangeShapeType="1"/>
            </p:cNvSpPr>
            <p:nvPr/>
          </p:nvSpPr>
          <p:spPr bwMode="auto">
            <a:xfrm>
              <a:off x="3182" y="3730"/>
              <a:ext cx="1" cy="1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52" name="Line 898"/>
            <p:cNvSpPr>
              <a:spLocks noChangeShapeType="1"/>
            </p:cNvSpPr>
            <p:nvPr/>
          </p:nvSpPr>
          <p:spPr bwMode="auto">
            <a:xfrm>
              <a:off x="3930" y="3730"/>
              <a:ext cx="1" cy="1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53" name="Line 899"/>
            <p:cNvSpPr>
              <a:spLocks noChangeShapeType="1"/>
            </p:cNvSpPr>
            <p:nvPr/>
          </p:nvSpPr>
          <p:spPr bwMode="auto">
            <a:xfrm>
              <a:off x="1789" y="3730"/>
              <a:ext cx="2141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54" name="Rectangle 900"/>
            <p:cNvSpPr>
              <a:spLocks noChangeArrowheads="1"/>
            </p:cNvSpPr>
            <p:nvPr/>
          </p:nvSpPr>
          <p:spPr bwMode="auto">
            <a:xfrm>
              <a:off x="1741" y="3808"/>
              <a:ext cx="118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000000"/>
                  </a:solidFill>
                </a:rPr>
                <a:t>0.1</a:t>
              </a:r>
              <a:endParaRPr lang="en-US" altLang="en-US" sz="1800" dirty="0"/>
            </a:p>
          </p:txBody>
        </p:sp>
        <p:sp>
          <p:nvSpPr>
            <p:cNvPr id="15455" name="Rectangle 901"/>
            <p:cNvSpPr>
              <a:spLocks noChangeArrowheads="1"/>
            </p:cNvSpPr>
            <p:nvPr/>
          </p:nvSpPr>
          <p:spPr bwMode="auto">
            <a:xfrm>
              <a:off x="2490" y="3808"/>
              <a:ext cx="118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000000"/>
                  </a:solidFill>
                </a:rPr>
                <a:t>0.5</a:t>
              </a:r>
              <a:endParaRPr lang="en-US" altLang="en-US" sz="1800" dirty="0"/>
            </a:p>
          </p:txBody>
        </p:sp>
        <p:sp>
          <p:nvSpPr>
            <p:cNvPr id="15456" name="Rectangle 902"/>
            <p:cNvSpPr>
              <a:spLocks noChangeArrowheads="1"/>
            </p:cNvSpPr>
            <p:nvPr/>
          </p:nvSpPr>
          <p:spPr bwMode="auto">
            <a:xfrm>
              <a:off x="2812" y="3808"/>
              <a:ext cx="118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000000"/>
                  </a:solidFill>
                </a:rPr>
                <a:t>1.0</a:t>
              </a:r>
              <a:endParaRPr lang="en-US" altLang="en-US" sz="1800" dirty="0"/>
            </a:p>
          </p:txBody>
        </p:sp>
        <p:sp>
          <p:nvSpPr>
            <p:cNvPr id="15457" name="Rectangle 903"/>
            <p:cNvSpPr>
              <a:spLocks noChangeArrowheads="1"/>
            </p:cNvSpPr>
            <p:nvPr/>
          </p:nvSpPr>
          <p:spPr bwMode="auto">
            <a:xfrm>
              <a:off x="3134" y="3808"/>
              <a:ext cx="118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000000"/>
                  </a:solidFill>
                </a:rPr>
                <a:t>2.0</a:t>
              </a:r>
              <a:endParaRPr lang="en-US" altLang="en-US" sz="1800" dirty="0"/>
            </a:p>
          </p:txBody>
        </p:sp>
        <p:sp>
          <p:nvSpPr>
            <p:cNvPr id="15458" name="Rectangle 904"/>
            <p:cNvSpPr>
              <a:spLocks noChangeArrowheads="1"/>
            </p:cNvSpPr>
            <p:nvPr/>
          </p:nvSpPr>
          <p:spPr bwMode="auto">
            <a:xfrm>
              <a:off x="3862" y="3808"/>
              <a:ext cx="154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000000"/>
                  </a:solidFill>
                </a:rPr>
                <a:t>10.0</a:t>
              </a:r>
              <a:endParaRPr lang="en-US" altLang="en-US" sz="1800" dirty="0"/>
            </a:p>
          </p:txBody>
        </p:sp>
        <p:sp>
          <p:nvSpPr>
            <p:cNvPr id="15459" name="Oval 905"/>
            <p:cNvSpPr>
              <a:spLocks noChangeArrowheads="1"/>
            </p:cNvSpPr>
            <p:nvPr/>
          </p:nvSpPr>
          <p:spPr bwMode="auto">
            <a:xfrm>
              <a:off x="2077" y="3663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0" name="Oval 906"/>
            <p:cNvSpPr>
              <a:spLocks noChangeArrowheads="1"/>
            </p:cNvSpPr>
            <p:nvPr/>
          </p:nvSpPr>
          <p:spPr bwMode="auto">
            <a:xfrm>
              <a:off x="2077" y="3635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1" name="Oval 907"/>
            <p:cNvSpPr>
              <a:spLocks noChangeArrowheads="1"/>
            </p:cNvSpPr>
            <p:nvPr/>
          </p:nvSpPr>
          <p:spPr bwMode="auto">
            <a:xfrm>
              <a:off x="2124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2" name="Oval 908"/>
            <p:cNvSpPr>
              <a:spLocks noChangeArrowheads="1"/>
            </p:cNvSpPr>
            <p:nvPr/>
          </p:nvSpPr>
          <p:spPr bwMode="auto">
            <a:xfrm>
              <a:off x="2124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3" name="Oval 909"/>
            <p:cNvSpPr>
              <a:spLocks noChangeArrowheads="1"/>
            </p:cNvSpPr>
            <p:nvPr/>
          </p:nvSpPr>
          <p:spPr bwMode="auto">
            <a:xfrm>
              <a:off x="2147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4" name="Oval 910"/>
            <p:cNvSpPr>
              <a:spLocks noChangeArrowheads="1"/>
            </p:cNvSpPr>
            <p:nvPr/>
          </p:nvSpPr>
          <p:spPr bwMode="auto">
            <a:xfrm>
              <a:off x="2147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5" name="Oval 911"/>
            <p:cNvSpPr>
              <a:spLocks noChangeArrowheads="1"/>
            </p:cNvSpPr>
            <p:nvPr/>
          </p:nvSpPr>
          <p:spPr bwMode="auto">
            <a:xfrm>
              <a:off x="2170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6" name="Oval 912"/>
            <p:cNvSpPr>
              <a:spLocks noChangeArrowheads="1"/>
            </p:cNvSpPr>
            <p:nvPr/>
          </p:nvSpPr>
          <p:spPr bwMode="auto">
            <a:xfrm>
              <a:off x="2194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7" name="Oval 913"/>
            <p:cNvSpPr>
              <a:spLocks noChangeArrowheads="1"/>
            </p:cNvSpPr>
            <p:nvPr/>
          </p:nvSpPr>
          <p:spPr bwMode="auto">
            <a:xfrm>
              <a:off x="2194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8" name="Oval 914"/>
            <p:cNvSpPr>
              <a:spLocks noChangeArrowheads="1"/>
            </p:cNvSpPr>
            <p:nvPr/>
          </p:nvSpPr>
          <p:spPr bwMode="auto">
            <a:xfrm>
              <a:off x="2217" y="3663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69" name="Oval 915"/>
            <p:cNvSpPr>
              <a:spLocks noChangeArrowheads="1"/>
            </p:cNvSpPr>
            <p:nvPr/>
          </p:nvSpPr>
          <p:spPr bwMode="auto">
            <a:xfrm>
              <a:off x="2240" y="3663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0" name="Oval 916"/>
            <p:cNvSpPr>
              <a:spLocks noChangeArrowheads="1"/>
            </p:cNvSpPr>
            <p:nvPr/>
          </p:nvSpPr>
          <p:spPr bwMode="auto">
            <a:xfrm>
              <a:off x="2264" y="3663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1" name="Oval 917"/>
            <p:cNvSpPr>
              <a:spLocks noChangeArrowheads="1"/>
            </p:cNvSpPr>
            <p:nvPr/>
          </p:nvSpPr>
          <p:spPr bwMode="auto">
            <a:xfrm>
              <a:off x="2264" y="3635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2" name="Oval 918"/>
            <p:cNvSpPr>
              <a:spLocks noChangeArrowheads="1"/>
            </p:cNvSpPr>
            <p:nvPr/>
          </p:nvSpPr>
          <p:spPr bwMode="auto">
            <a:xfrm>
              <a:off x="2286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3" name="Oval 919"/>
            <p:cNvSpPr>
              <a:spLocks noChangeArrowheads="1"/>
            </p:cNvSpPr>
            <p:nvPr/>
          </p:nvSpPr>
          <p:spPr bwMode="auto">
            <a:xfrm>
              <a:off x="2333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4" name="Oval 920"/>
            <p:cNvSpPr>
              <a:spLocks noChangeArrowheads="1"/>
            </p:cNvSpPr>
            <p:nvPr/>
          </p:nvSpPr>
          <p:spPr bwMode="auto">
            <a:xfrm>
              <a:off x="2333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5" name="Oval 921"/>
            <p:cNvSpPr>
              <a:spLocks noChangeArrowheads="1"/>
            </p:cNvSpPr>
            <p:nvPr/>
          </p:nvSpPr>
          <p:spPr bwMode="auto">
            <a:xfrm>
              <a:off x="2356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6" name="Oval 922"/>
            <p:cNvSpPr>
              <a:spLocks noChangeArrowheads="1"/>
            </p:cNvSpPr>
            <p:nvPr/>
          </p:nvSpPr>
          <p:spPr bwMode="auto">
            <a:xfrm>
              <a:off x="2379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7" name="Oval 923"/>
            <p:cNvSpPr>
              <a:spLocks noChangeArrowheads="1"/>
            </p:cNvSpPr>
            <p:nvPr/>
          </p:nvSpPr>
          <p:spPr bwMode="auto">
            <a:xfrm>
              <a:off x="2402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8" name="Oval 924"/>
            <p:cNvSpPr>
              <a:spLocks noChangeArrowheads="1"/>
            </p:cNvSpPr>
            <p:nvPr/>
          </p:nvSpPr>
          <p:spPr bwMode="auto">
            <a:xfrm>
              <a:off x="2402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79" name="Oval 925"/>
            <p:cNvSpPr>
              <a:spLocks noChangeArrowheads="1"/>
            </p:cNvSpPr>
            <p:nvPr/>
          </p:nvSpPr>
          <p:spPr bwMode="auto">
            <a:xfrm>
              <a:off x="2426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0" name="Oval 926"/>
            <p:cNvSpPr>
              <a:spLocks noChangeArrowheads="1"/>
            </p:cNvSpPr>
            <p:nvPr/>
          </p:nvSpPr>
          <p:spPr bwMode="auto">
            <a:xfrm>
              <a:off x="2426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1" name="Oval 927"/>
            <p:cNvSpPr>
              <a:spLocks noChangeArrowheads="1"/>
            </p:cNvSpPr>
            <p:nvPr/>
          </p:nvSpPr>
          <p:spPr bwMode="auto">
            <a:xfrm>
              <a:off x="2449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2" name="Oval 928"/>
            <p:cNvSpPr>
              <a:spLocks noChangeArrowheads="1"/>
            </p:cNvSpPr>
            <p:nvPr/>
          </p:nvSpPr>
          <p:spPr bwMode="auto">
            <a:xfrm>
              <a:off x="2472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3" name="Oval 929"/>
            <p:cNvSpPr>
              <a:spLocks noChangeArrowheads="1"/>
            </p:cNvSpPr>
            <p:nvPr/>
          </p:nvSpPr>
          <p:spPr bwMode="auto">
            <a:xfrm>
              <a:off x="2496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4" name="Oval 930"/>
            <p:cNvSpPr>
              <a:spLocks noChangeArrowheads="1"/>
            </p:cNvSpPr>
            <p:nvPr/>
          </p:nvSpPr>
          <p:spPr bwMode="auto">
            <a:xfrm>
              <a:off x="2496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5" name="Oval 931"/>
            <p:cNvSpPr>
              <a:spLocks noChangeArrowheads="1"/>
            </p:cNvSpPr>
            <p:nvPr/>
          </p:nvSpPr>
          <p:spPr bwMode="auto">
            <a:xfrm>
              <a:off x="2519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6" name="Oval 932"/>
            <p:cNvSpPr>
              <a:spLocks noChangeArrowheads="1"/>
            </p:cNvSpPr>
            <p:nvPr/>
          </p:nvSpPr>
          <p:spPr bwMode="auto">
            <a:xfrm>
              <a:off x="2542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7" name="Oval 933"/>
            <p:cNvSpPr>
              <a:spLocks noChangeArrowheads="1"/>
            </p:cNvSpPr>
            <p:nvPr/>
          </p:nvSpPr>
          <p:spPr bwMode="auto">
            <a:xfrm>
              <a:off x="2542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8" name="Oval 934"/>
            <p:cNvSpPr>
              <a:spLocks noChangeArrowheads="1"/>
            </p:cNvSpPr>
            <p:nvPr/>
          </p:nvSpPr>
          <p:spPr bwMode="auto">
            <a:xfrm>
              <a:off x="2542" y="3606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89" name="Oval 935"/>
            <p:cNvSpPr>
              <a:spLocks noChangeArrowheads="1"/>
            </p:cNvSpPr>
            <p:nvPr/>
          </p:nvSpPr>
          <p:spPr bwMode="auto">
            <a:xfrm>
              <a:off x="2589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0" name="Oval 936"/>
            <p:cNvSpPr>
              <a:spLocks noChangeArrowheads="1"/>
            </p:cNvSpPr>
            <p:nvPr/>
          </p:nvSpPr>
          <p:spPr bwMode="auto">
            <a:xfrm>
              <a:off x="2589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1" name="Oval 937"/>
            <p:cNvSpPr>
              <a:spLocks noChangeArrowheads="1"/>
            </p:cNvSpPr>
            <p:nvPr/>
          </p:nvSpPr>
          <p:spPr bwMode="auto">
            <a:xfrm>
              <a:off x="2589" y="3606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2" name="Oval 938"/>
            <p:cNvSpPr>
              <a:spLocks noChangeArrowheads="1"/>
            </p:cNvSpPr>
            <p:nvPr/>
          </p:nvSpPr>
          <p:spPr bwMode="auto">
            <a:xfrm>
              <a:off x="2589" y="3578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3" name="Oval 939"/>
            <p:cNvSpPr>
              <a:spLocks noChangeArrowheads="1"/>
            </p:cNvSpPr>
            <p:nvPr/>
          </p:nvSpPr>
          <p:spPr bwMode="auto">
            <a:xfrm>
              <a:off x="2589" y="3549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4" name="Oval 940"/>
            <p:cNvSpPr>
              <a:spLocks noChangeArrowheads="1"/>
            </p:cNvSpPr>
            <p:nvPr/>
          </p:nvSpPr>
          <p:spPr bwMode="auto">
            <a:xfrm>
              <a:off x="2589" y="3521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5" name="Oval 941"/>
            <p:cNvSpPr>
              <a:spLocks noChangeArrowheads="1"/>
            </p:cNvSpPr>
            <p:nvPr/>
          </p:nvSpPr>
          <p:spPr bwMode="auto">
            <a:xfrm>
              <a:off x="2589" y="349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6" name="Oval 942"/>
            <p:cNvSpPr>
              <a:spLocks noChangeArrowheads="1"/>
            </p:cNvSpPr>
            <p:nvPr/>
          </p:nvSpPr>
          <p:spPr bwMode="auto">
            <a:xfrm>
              <a:off x="2612" y="3663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7" name="Oval 943"/>
            <p:cNvSpPr>
              <a:spLocks noChangeArrowheads="1"/>
            </p:cNvSpPr>
            <p:nvPr/>
          </p:nvSpPr>
          <p:spPr bwMode="auto">
            <a:xfrm>
              <a:off x="2612" y="3635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8" name="Oval 944"/>
            <p:cNvSpPr>
              <a:spLocks noChangeArrowheads="1"/>
            </p:cNvSpPr>
            <p:nvPr/>
          </p:nvSpPr>
          <p:spPr bwMode="auto">
            <a:xfrm>
              <a:off x="2612" y="3606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499" name="Oval 945"/>
            <p:cNvSpPr>
              <a:spLocks noChangeArrowheads="1"/>
            </p:cNvSpPr>
            <p:nvPr/>
          </p:nvSpPr>
          <p:spPr bwMode="auto">
            <a:xfrm>
              <a:off x="2612" y="3578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0" name="Oval 946"/>
            <p:cNvSpPr>
              <a:spLocks noChangeArrowheads="1"/>
            </p:cNvSpPr>
            <p:nvPr/>
          </p:nvSpPr>
          <p:spPr bwMode="auto">
            <a:xfrm>
              <a:off x="2612" y="3549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1" name="Oval 947"/>
            <p:cNvSpPr>
              <a:spLocks noChangeArrowheads="1"/>
            </p:cNvSpPr>
            <p:nvPr/>
          </p:nvSpPr>
          <p:spPr bwMode="auto">
            <a:xfrm>
              <a:off x="2612" y="3521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2" name="Oval 948"/>
            <p:cNvSpPr>
              <a:spLocks noChangeArrowheads="1"/>
            </p:cNvSpPr>
            <p:nvPr/>
          </p:nvSpPr>
          <p:spPr bwMode="auto">
            <a:xfrm>
              <a:off x="2635" y="3663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3" name="Oval 949"/>
            <p:cNvSpPr>
              <a:spLocks noChangeArrowheads="1"/>
            </p:cNvSpPr>
            <p:nvPr/>
          </p:nvSpPr>
          <p:spPr bwMode="auto">
            <a:xfrm>
              <a:off x="2635" y="3635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4" name="Oval 950"/>
            <p:cNvSpPr>
              <a:spLocks noChangeArrowheads="1"/>
            </p:cNvSpPr>
            <p:nvPr/>
          </p:nvSpPr>
          <p:spPr bwMode="auto">
            <a:xfrm>
              <a:off x="2659" y="3663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5" name="Oval 951"/>
            <p:cNvSpPr>
              <a:spLocks noChangeArrowheads="1"/>
            </p:cNvSpPr>
            <p:nvPr/>
          </p:nvSpPr>
          <p:spPr bwMode="auto">
            <a:xfrm>
              <a:off x="2659" y="3635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6" name="Oval 952"/>
            <p:cNvSpPr>
              <a:spLocks noChangeArrowheads="1"/>
            </p:cNvSpPr>
            <p:nvPr/>
          </p:nvSpPr>
          <p:spPr bwMode="auto">
            <a:xfrm>
              <a:off x="2659" y="3606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7" name="Oval 953"/>
            <p:cNvSpPr>
              <a:spLocks noChangeArrowheads="1"/>
            </p:cNvSpPr>
            <p:nvPr/>
          </p:nvSpPr>
          <p:spPr bwMode="auto">
            <a:xfrm>
              <a:off x="2681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8" name="Oval 954"/>
            <p:cNvSpPr>
              <a:spLocks noChangeArrowheads="1"/>
            </p:cNvSpPr>
            <p:nvPr/>
          </p:nvSpPr>
          <p:spPr bwMode="auto">
            <a:xfrm>
              <a:off x="2681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09" name="Oval 955"/>
            <p:cNvSpPr>
              <a:spLocks noChangeArrowheads="1"/>
            </p:cNvSpPr>
            <p:nvPr/>
          </p:nvSpPr>
          <p:spPr bwMode="auto">
            <a:xfrm>
              <a:off x="2681" y="3606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0" name="Oval 956"/>
            <p:cNvSpPr>
              <a:spLocks noChangeArrowheads="1"/>
            </p:cNvSpPr>
            <p:nvPr/>
          </p:nvSpPr>
          <p:spPr bwMode="auto">
            <a:xfrm>
              <a:off x="2704" y="3663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1" name="Oval 957"/>
            <p:cNvSpPr>
              <a:spLocks noChangeArrowheads="1"/>
            </p:cNvSpPr>
            <p:nvPr/>
          </p:nvSpPr>
          <p:spPr bwMode="auto">
            <a:xfrm>
              <a:off x="2704" y="3635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2" name="Oval 958"/>
            <p:cNvSpPr>
              <a:spLocks noChangeArrowheads="1"/>
            </p:cNvSpPr>
            <p:nvPr/>
          </p:nvSpPr>
          <p:spPr bwMode="auto">
            <a:xfrm>
              <a:off x="2704" y="3606"/>
              <a:ext cx="20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3" name="Oval 959"/>
            <p:cNvSpPr>
              <a:spLocks noChangeArrowheads="1"/>
            </p:cNvSpPr>
            <p:nvPr/>
          </p:nvSpPr>
          <p:spPr bwMode="auto">
            <a:xfrm>
              <a:off x="2727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4" name="Oval 960"/>
            <p:cNvSpPr>
              <a:spLocks noChangeArrowheads="1"/>
            </p:cNvSpPr>
            <p:nvPr/>
          </p:nvSpPr>
          <p:spPr bwMode="auto">
            <a:xfrm>
              <a:off x="2751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5" name="Oval 961"/>
            <p:cNvSpPr>
              <a:spLocks noChangeArrowheads="1"/>
            </p:cNvSpPr>
            <p:nvPr/>
          </p:nvSpPr>
          <p:spPr bwMode="auto">
            <a:xfrm>
              <a:off x="2751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6" name="Oval 962"/>
            <p:cNvSpPr>
              <a:spLocks noChangeArrowheads="1"/>
            </p:cNvSpPr>
            <p:nvPr/>
          </p:nvSpPr>
          <p:spPr bwMode="auto">
            <a:xfrm>
              <a:off x="2751" y="3606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7" name="Oval 963"/>
            <p:cNvSpPr>
              <a:spLocks noChangeArrowheads="1"/>
            </p:cNvSpPr>
            <p:nvPr/>
          </p:nvSpPr>
          <p:spPr bwMode="auto">
            <a:xfrm>
              <a:off x="2751" y="3578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8" name="Oval 964"/>
            <p:cNvSpPr>
              <a:spLocks noChangeArrowheads="1"/>
            </p:cNvSpPr>
            <p:nvPr/>
          </p:nvSpPr>
          <p:spPr bwMode="auto">
            <a:xfrm>
              <a:off x="2751" y="3549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19" name="Oval 965"/>
            <p:cNvSpPr>
              <a:spLocks noChangeArrowheads="1"/>
            </p:cNvSpPr>
            <p:nvPr/>
          </p:nvSpPr>
          <p:spPr bwMode="auto">
            <a:xfrm>
              <a:off x="2774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0" name="Oval 966"/>
            <p:cNvSpPr>
              <a:spLocks noChangeArrowheads="1"/>
            </p:cNvSpPr>
            <p:nvPr/>
          </p:nvSpPr>
          <p:spPr bwMode="auto">
            <a:xfrm>
              <a:off x="2774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1" name="Oval 967"/>
            <p:cNvSpPr>
              <a:spLocks noChangeArrowheads="1"/>
            </p:cNvSpPr>
            <p:nvPr/>
          </p:nvSpPr>
          <p:spPr bwMode="auto">
            <a:xfrm>
              <a:off x="2774" y="3606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2" name="Oval 968"/>
            <p:cNvSpPr>
              <a:spLocks noChangeArrowheads="1"/>
            </p:cNvSpPr>
            <p:nvPr/>
          </p:nvSpPr>
          <p:spPr bwMode="auto">
            <a:xfrm>
              <a:off x="2774" y="3578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3" name="Oval 969"/>
            <p:cNvSpPr>
              <a:spLocks noChangeArrowheads="1"/>
            </p:cNvSpPr>
            <p:nvPr/>
          </p:nvSpPr>
          <p:spPr bwMode="auto">
            <a:xfrm>
              <a:off x="2774" y="3549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4" name="Oval 970"/>
            <p:cNvSpPr>
              <a:spLocks noChangeArrowheads="1"/>
            </p:cNvSpPr>
            <p:nvPr/>
          </p:nvSpPr>
          <p:spPr bwMode="auto">
            <a:xfrm>
              <a:off x="2797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5" name="Oval 971"/>
            <p:cNvSpPr>
              <a:spLocks noChangeArrowheads="1"/>
            </p:cNvSpPr>
            <p:nvPr/>
          </p:nvSpPr>
          <p:spPr bwMode="auto">
            <a:xfrm>
              <a:off x="2797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6" name="Oval 972"/>
            <p:cNvSpPr>
              <a:spLocks noChangeArrowheads="1"/>
            </p:cNvSpPr>
            <p:nvPr/>
          </p:nvSpPr>
          <p:spPr bwMode="auto">
            <a:xfrm>
              <a:off x="2797" y="3606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7" name="Oval 973"/>
            <p:cNvSpPr>
              <a:spLocks noChangeArrowheads="1"/>
            </p:cNvSpPr>
            <p:nvPr/>
          </p:nvSpPr>
          <p:spPr bwMode="auto">
            <a:xfrm>
              <a:off x="2797" y="3578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8" name="Oval 974"/>
            <p:cNvSpPr>
              <a:spLocks noChangeArrowheads="1"/>
            </p:cNvSpPr>
            <p:nvPr/>
          </p:nvSpPr>
          <p:spPr bwMode="auto">
            <a:xfrm>
              <a:off x="2821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29" name="Oval 975"/>
            <p:cNvSpPr>
              <a:spLocks noChangeArrowheads="1"/>
            </p:cNvSpPr>
            <p:nvPr/>
          </p:nvSpPr>
          <p:spPr bwMode="auto">
            <a:xfrm>
              <a:off x="2821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0" name="Oval 976"/>
            <p:cNvSpPr>
              <a:spLocks noChangeArrowheads="1"/>
            </p:cNvSpPr>
            <p:nvPr/>
          </p:nvSpPr>
          <p:spPr bwMode="auto">
            <a:xfrm>
              <a:off x="2821" y="3606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1" name="Oval 977"/>
            <p:cNvSpPr>
              <a:spLocks noChangeArrowheads="1"/>
            </p:cNvSpPr>
            <p:nvPr/>
          </p:nvSpPr>
          <p:spPr bwMode="auto">
            <a:xfrm>
              <a:off x="2821" y="3578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2" name="Oval 978"/>
            <p:cNvSpPr>
              <a:spLocks noChangeArrowheads="1"/>
            </p:cNvSpPr>
            <p:nvPr/>
          </p:nvSpPr>
          <p:spPr bwMode="auto">
            <a:xfrm>
              <a:off x="2844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3" name="Oval 979"/>
            <p:cNvSpPr>
              <a:spLocks noChangeArrowheads="1"/>
            </p:cNvSpPr>
            <p:nvPr/>
          </p:nvSpPr>
          <p:spPr bwMode="auto">
            <a:xfrm>
              <a:off x="2867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4" name="Oval 980"/>
            <p:cNvSpPr>
              <a:spLocks noChangeArrowheads="1"/>
            </p:cNvSpPr>
            <p:nvPr/>
          </p:nvSpPr>
          <p:spPr bwMode="auto">
            <a:xfrm>
              <a:off x="2890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5" name="Oval 981"/>
            <p:cNvSpPr>
              <a:spLocks noChangeArrowheads="1"/>
            </p:cNvSpPr>
            <p:nvPr/>
          </p:nvSpPr>
          <p:spPr bwMode="auto">
            <a:xfrm>
              <a:off x="2890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6" name="Oval 982"/>
            <p:cNvSpPr>
              <a:spLocks noChangeArrowheads="1"/>
            </p:cNvSpPr>
            <p:nvPr/>
          </p:nvSpPr>
          <p:spPr bwMode="auto">
            <a:xfrm>
              <a:off x="2914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7" name="Oval 983"/>
            <p:cNvSpPr>
              <a:spLocks noChangeArrowheads="1"/>
            </p:cNvSpPr>
            <p:nvPr/>
          </p:nvSpPr>
          <p:spPr bwMode="auto">
            <a:xfrm>
              <a:off x="2914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8" name="Oval 984"/>
            <p:cNvSpPr>
              <a:spLocks noChangeArrowheads="1"/>
            </p:cNvSpPr>
            <p:nvPr/>
          </p:nvSpPr>
          <p:spPr bwMode="auto">
            <a:xfrm>
              <a:off x="2937" y="3663"/>
              <a:ext cx="21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39" name="Oval 985"/>
            <p:cNvSpPr>
              <a:spLocks noChangeArrowheads="1"/>
            </p:cNvSpPr>
            <p:nvPr/>
          </p:nvSpPr>
          <p:spPr bwMode="auto">
            <a:xfrm>
              <a:off x="2937" y="3635"/>
              <a:ext cx="21" cy="20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40" name="Oval 986"/>
            <p:cNvSpPr>
              <a:spLocks noChangeArrowheads="1"/>
            </p:cNvSpPr>
            <p:nvPr/>
          </p:nvSpPr>
          <p:spPr bwMode="auto">
            <a:xfrm>
              <a:off x="2960" y="3663"/>
              <a:ext cx="20" cy="21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15541" name="Freeform 987"/>
            <p:cNvSpPr>
              <a:spLocks/>
            </p:cNvSpPr>
            <p:nvPr/>
          </p:nvSpPr>
          <p:spPr bwMode="auto">
            <a:xfrm>
              <a:off x="1789" y="3245"/>
              <a:ext cx="2141" cy="461"/>
            </a:xfrm>
            <a:custGeom>
              <a:avLst/>
              <a:gdLst>
                <a:gd name="T0" fmla="*/ 33 w 2141"/>
                <a:gd name="T1" fmla="*/ 461 h 461"/>
                <a:gd name="T2" fmla="*/ 75 w 2141"/>
                <a:gd name="T3" fmla="*/ 461 h 461"/>
                <a:gd name="T4" fmla="*/ 118 w 2141"/>
                <a:gd name="T5" fmla="*/ 461 h 461"/>
                <a:gd name="T6" fmla="*/ 161 w 2141"/>
                <a:gd name="T7" fmla="*/ 461 h 461"/>
                <a:gd name="T8" fmla="*/ 204 w 2141"/>
                <a:gd name="T9" fmla="*/ 461 h 461"/>
                <a:gd name="T10" fmla="*/ 246 w 2141"/>
                <a:gd name="T11" fmla="*/ 460 h 461"/>
                <a:gd name="T12" fmla="*/ 289 w 2141"/>
                <a:gd name="T13" fmla="*/ 459 h 461"/>
                <a:gd name="T14" fmla="*/ 332 w 2141"/>
                <a:gd name="T15" fmla="*/ 458 h 461"/>
                <a:gd name="T16" fmla="*/ 374 w 2141"/>
                <a:gd name="T17" fmla="*/ 456 h 461"/>
                <a:gd name="T18" fmla="*/ 417 w 2141"/>
                <a:gd name="T19" fmla="*/ 452 h 461"/>
                <a:gd name="T20" fmla="*/ 460 w 2141"/>
                <a:gd name="T21" fmla="*/ 446 h 461"/>
                <a:gd name="T22" fmla="*/ 504 w 2141"/>
                <a:gd name="T23" fmla="*/ 436 h 461"/>
                <a:gd name="T24" fmla="*/ 546 w 2141"/>
                <a:gd name="T25" fmla="*/ 423 h 461"/>
                <a:gd name="T26" fmla="*/ 589 w 2141"/>
                <a:gd name="T27" fmla="*/ 405 h 461"/>
                <a:gd name="T28" fmla="*/ 632 w 2141"/>
                <a:gd name="T29" fmla="*/ 380 h 461"/>
                <a:gd name="T30" fmla="*/ 675 w 2141"/>
                <a:gd name="T31" fmla="*/ 349 h 461"/>
                <a:gd name="T32" fmla="*/ 717 w 2141"/>
                <a:gd name="T33" fmla="*/ 311 h 461"/>
                <a:gd name="T34" fmla="*/ 760 w 2141"/>
                <a:gd name="T35" fmla="*/ 268 h 461"/>
                <a:gd name="T36" fmla="*/ 803 w 2141"/>
                <a:gd name="T37" fmla="*/ 220 h 461"/>
                <a:gd name="T38" fmla="*/ 846 w 2141"/>
                <a:gd name="T39" fmla="*/ 169 h 461"/>
                <a:gd name="T40" fmla="*/ 888 w 2141"/>
                <a:gd name="T41" fmla="*/ 119 h 461"/>
                <a:gd name="T42" fmla="*/ 931 w 2141"/>
                <a:gd name="T43" fmla="*/ 74 h 461"/>
                <a:gd name="T44" fmla="*/ 974 w 2141"/>
                <a:gd name="T45" fmla="*/ 36 h 461"/>
                <a:gd name="T46" fmla="*/ 1018 w 2141"/>
                <a:gd name="T47" fmla="*/ 11 h 461"/>
                <a:gd name="T48" fmla="*/ 1060 w 2141"/>
                <a:gd name="T49" fmla="*/ 0 h 461"/>
                <a:gd name="T50" fmla="*/ 1103 w 2141"/>
                <a:gd name="T51" fmla="*/ 4 h 461"/>
                <a:gd name="T52" fmla="*/ 1146 w 2141"/>
                <a:gd name="T53" fmla="*/ 22 h 461"/>
                <a:gd name="T54" fmla="*/ 1188 w 2141"/>
                <a:gd name="T55" fmla="*/ 54 h 461"/>
                <a:gd name="T56" fmla="*/ 1231 w 2141"/>
                <a:gd name="T57" fmla="*/ 96 h 461"/>
                <a:gd name="T58" fmla="*/ 1274 w 2141"/>
                <a:gd name="T59" fmla="*/ 144 h 461"/>
                <a:gd name="T60" fmla="*/ 1317 w 2141"/>
                <a:gd name="T61" fmla="*/ 194 h 461"/>
                <a:gd name="T62" fmla="*/ 1359 w 2141"/>
                <a:gd name="T63" fmla="*/ 244 h 461"/>
                <a:gd name="T64" fmla="*/ 1402 w 2141"/>
                <a:gd name="T65" fmla="*/ 291 h 461"/>
                <a:gd name="T66" fmla="*/ 1445 w 2141"/>
                <a:gd name="T67" fmla="*/ 331 h 461"/>
                <a:gd name="T68" fmla="*/ 1488 w 2141"/>
                <a:gd name="T69" fmla="*/ 366 h 461"/>
                <a:gd name="T70" fmla="*/ 1531 w 2141"/>
                <a:gd name="T71" fmla="*/ 394 h 461"/>
                <a:gd name="T72" fmla="*/ 1574 w 2141"/>
                <a:gd name="T73" fmla="*/ 415 h 461"/>
                <a:gd name="T74" fmla="*/ 1617 w 2141"/>
                <a:gd name="T75" fmla="*/ 430 h 461"/>
                <a:gd name="T76" fmla="*/ 1660 w 2141"/>
                <a:gd name="T77" fmla="*/ 442 h 461"/>
                <a:gd name="T78" fmla="*/ 1702 w 2141"/>
                <a:gd name="T79" fmla="*/ 449 h 461"/>
                <a:gd name="T80" fmla="*/ 1745 w 2141"/>
                <a:gd name="T81" fmla="*/ 454 h 461"/>
                <a:gd name="T82" fmla="*/ 1788 w 2141"/>
                <a:gd name="T83" fmla="*/ 457 h 461"/>
                <a:gd name="T84" fmla="*/ 1831 w 2141"/>
                <a:gd name="T85" fmla="*/ 459 h 461"/>
                <a:gd name="T86" fmla="*/ 1873 w 2141"/>
                <a:gd name="T87" fmla="*/ 460 h 461"/>
                <a:gd name="T88" fmla="*/ 1916 w 2141"/>
                <a:gd name="T89" fmla="*/ 461 h 461"/>
                <a:gd name="T90" fmla="*/ 1959 w 2141"/>
                <a:gd name="T91" fmla="*/ 461 h 461"/>
                <a:gd name="T92" fmla="*/ 2001 w 2141"/>
                <a:gd name="T93" fmla="*/ 461 h 461"/>
                <a:gd name="T94" fmla="*/ 2045 w 2141"/>
                <a:gd name="T95" fmla="*/ 461 h 461"/>
                <a:gd name="T96" fmla="*/ 2088 w 2141"/>
                <a:gd name="T97" fmla="*/ 461 h 461"/>
                <a:gd name="T98" fmla="*/ 2131 w 2141"/>
                <a:gd name="T99" fmla="*/ 461 h 46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1"/>
                <a:gd name="T151" fmla="*/ 0 h 461"/>
                <a:gd name="T152" fmla="*/ 2141 w 2141"/>
                <a:gd name="T153" fmla="*/ 461 h 46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1" h="461">
                  <a:moveTo>
                    <a:pt x="0" y="461"/>
                  </a:moveTo>
                  <a:lnTo>
                    <a:pt x="11" y="461"/>
                  </a:lnTo>
                  <a:lnTo>
                    <a:pt x="21" y="461"/>
                  </a:lnTo>
                  <a:lnTo>
                    <a:pt x="33" y="461"/>
                  </a:lnTo>
                  <a:lnTo>
                    <a:pt x="43" y="461"/>
                  </a:lnTo>
                  <a:lnTo>
                    <a:pt x="53" y="461"/>
                  </a:lnTo>
                  <a:lnTo>
                    <a:pt x="64" y="461"/>
                  </a:lnTo>
                  <a:lnTo>
                    <a:pt x="75" y="461"/>
                  </a:lnTo>
                  <a:lnTo>
                    <a:pt x="86" y="461"/>
                  </a:lnTo>
                  <a:lnTo>
                    <a:pt x="96" y="461"/>
                  </a:lnTo>
                  <a:lnTo>
                    <a:pt x="108" y="461"/>
                  </a:lnTo>
                  <a:lnTo>
                    <a:pt x="118" y="461"/>
                  </a:lnTo>
                  <a:lnTo>
                    <a:pt x="128" y="461"/>
                  </a:lnTo>
                  <a:lnTo>
                    <a:pt x="139" y="461"/>
                  </a:lnTo>
                  <a:lnTo>
                    <a:pt x="150" y="461"/>
                  </a:lnTo>
                  <a:lnTo>
                    <a:pt x="161" y="461"/>
                  </a:lnTo>
                  <a:lnTo>
                    <a:pt x="171" y="461"/>
                  </a:lnTo>
                  <a:lnTo>
                    <a:pt x="182" y="461"/>
                  </a:lnTo>
                  <a:lnTo>
                    <a:pt x="193" y="461"/>
                  </a:lnTo>
                  <a:lnTo>
                    <a:pt x="204" y="461"/>
                  </a:lnTo>
                  <a:lnTo>
                    <a:pt x="214" y="461"/>
                  </a:lnTo>
                  <a:lnTo>
                    <a:pt x="225" y="461"/>
                  </a:lnTo>
                  <a:lnTo>
                    <a:pt x="236" y="460"/>
                  </a:lnTo>
                  <a:lnTo>
                    <a:pt x="246" y="460"/>
                  </a:lnTo>
                  <a:lnTo>
                    <a:pt x="257" y="460"/>
                  </a:lnTo>
                  <a:lnTo>
                    <a:pt x="268" y="460"/>
                  </a:lnTo>
                  <a:lnTo>
                    <a:pt x="279" y="460"/>
                  </a:lnTo>
                  <a:lnTo>
                    <a:pt x="289" y="459"/>
                  </a:lnTo>
                  <a:lnTo>
                    <a:pt x="299" y="459"/>
                  </a:lnTo>
                  <a:lnTo>
                    <a:pt x="311" y="459"/>
                  </a:lnTo>
                  <a:lnTo>
                    <a:pt x="321" y="458"/>
                  </a:lnTo>
                  <a:lnTo>
                    <a:pt x="332" y="458"/>
                  </a:lnTo>
                  <a:lnTo>
                    <a:pt x="342" y="458"/>
                  </a:lnTo>
                  <a:lnTo>
                    <a:pt x="354" y="457"/>
                  </a:lnTo>
                  <a:lnTo>
                    <a:pt x="364" y="456"/>
                  </a:lnTo>
                  <a:lnTo>
                    <a:pt x="374" y="456"/>
                  </a:lnTo>
                  <a:lnTo>
                    <a:pt x="386" y="455"/>
                  </a:lnTo>
                  <a:lnTo>
                    <a:pt x="396" y="454"/>
                  </a:lnTo>
                  <a:lnTo>
                    <a:pt x="407" y="453"/>
                  </a:lnTo>
                  <a:lnTo>
                    <a:pt x="417" y="452"/>
                  </a:lnTo>
                  <a:lnTo>
                    <a:pt x="429" y="451"/>
                  </a:lnTo>
                  <a:lnTo>
                    <a:pt x="439" y="449"/>
                  </a:lnTo>
                  <a:lnTo>
                    <a:pt x="450" y="448"/>
                  </a:lnTo>
                  <a:lnTo>
                    <a:pt x="460" y="446"/>
                  </a:lnTo>
                  <a:lnTo>
                    <a:pt x="471" y="444"/>
                  </a:lnTo>
                  <a:lnTo>
                    <a:pt x="482" y="442"/>
                  </a:lnTo>
                  <a:lnTo>
                    <a:pt x="492" y="439"/>
                  </a:lnTo>
                  <a:lnTo>
                    <a:pt x="504" y="436"/>
                  </a:lnTo>
                  <a:lnTo>
                    <a:pt x="514" y="433"/>
                  </a:lnTo>
                  <a:lnTo>
                    <a:pt x="525" y="430"/>
                  </a:lnTo>
                  <a:lnTo>
                    <a:pt x="535" y="427"/>
                  </a:lnTo>
                  <a:lnTo>
                    <a:pt x="546" y="423"/>
                  </a:lnTo>
                  <a:lnTo>
                    <a:pt x="557" y="419"/>
                  </a:lnTo>
                  <a:lnTo>
                    <a:pt x="567" y="415"/>
                  </a:lnTo>
                  <a:lnTo>
                    <a:pt x="578" y="409"/>
                  </a:lnTo>
                  <a:lnTo>
                    <a:pt x="589" y="405"/>
                  </a:lnTo>
                  <a:lnTo>
                    <a:pt x="600" y="399"/>
                  </a:lnTo>
                  <a:lnTo>
                    <a:pt x="610" y="394"/>
                  </a:lnTo>
                  <a:lnTo>
                    <a:pt x="621" y="387"/>
                  </a:lnTo>
                  <a:lnTo>
                    <a:pt x="632" y="380"/>
                  </a:lnTo>
                  <a:lnTo>
                    <a:pt x="642" y="373"/>
                  </a:lnTo>
                  <a:lnTo>
                    <a:pt x="653" y="366"/>
                  </a:lnTo>
                  <a:lnTo>
                    <a:pt x="664" y="357"/>
                  </a:lnTo>
                  <a:lnTo>
                    <a:pt x="675" y="349"/>
                  </a:lnTo>
                  <a:lnTo>
                    <a:pt x="685" y="341"/>
                  </a:lnTo>
                  <a:lnTo>
                    <a:pt x="695" y="331"/>
                  </a:lnTo>
                  <a:lnTo>
                    <a:pt x="707" y="322"/>
                  </a:lnTo>
                  <a:lnTo>
                    <a:pt x="717" y="311"/>
                  </a:lnTo>
                  <a:lnTo>
                    <a:pt x="728" y="301"/>
                  </a:lnTo>
                  <a:lnTo>
                    <a:pt x="739" y="291"/>
                  </a:lnTo>
                  <a:lnTo>
                    <a:pt x="750" y="279"/>
                  </a:lnTo>
                  <a:lnTo>
                    <a:pt x="760" y="268"/>
                  </a:lnTo>
                  <a:lnTo>
                    <a:pt x="771" y="256"/>
                  </a:lnTo>
                  <a:lnTo>
                    <a:pt x="782" y="244"/>
                  </a:lnTo>
                  <a:lnTo>
                    <a:pt x="792" y="232"/>
                  </a:lnTo>
                  <a:lnTo>
                    <a:pt x="803" y="220"/>
                  </a:lnTo>
                  <a:lnTo>
                    <a:pt x="813" y="207"/>
                  </a:lnTo>
                  <a:lnTo>
                    <a:pt x="825" y="194"/>
                  </a:lnTo>
                  <a:lnTo>
                    <a:pt x="835" y="181"/>
                  </a:lnTo>
                  <a:lnTo>
                    <a:pt x="846" y="169"/>
                  </a:lnTo>
                  <a:lnTo>
                    <a:pt x="856" y="156"/>
                  </a:lnTo>
                  <a:lnTo>
                    <a:pt x="867" y="144"/>
                  </a:lnTo>
                  <a:lnTo>
                    <a:pt x="878" y="131"/>
                  </a:lnTo>
                  <a:lnTo>
                    <a:pt x="888" y="119"/>
                  </a:lnTo>
                  <a:lnTo>
                    <a:pt x="900" y="107"/>
                  </a:lnTo>
                  <a:lnTo>
                    <a:pt x="910" y="96"/>
                  </a:lnTo>
                  <a:lnTo>
                    <a:pt x="921" y="84"/>
                  </a:lnTo>
                  <a:lnTo>
                    <a:pt x="931" y="74"/>
                  </a:lnTo>
                  <a:lnTo>
                    <a:pt x="943" y="63"/>
                  </a:lnTo>
                  <a:lnTo>
                    <a:pt x="953" y="54"/>
                  </a:lnTo>
                  <a:lnTo>
                    <a:pt x="963" y="44"/>
                  </a:lnTo>
                  <a:lnTo>
                    <a:pt x="974" y="36"/>
                  </a:lnTo>
                  <a:lnTo>
                    <a:pt x="985" y="29"/>
                  </a:lnTo>
                  <a:lnTo>
                    <a:pt x="996" y="22"/>
                  </a:lnTo>
                  <a:lnTo>
                    <a:pt x="1006" y="16"/>
                  </a:lnTo>
                  <a:lnTo>
                    <a:pt x="1018" y="11"/>
                  </a:lnTo>
                  <a:lnTo>
                    <a:pt x="1028" y="7"/>
                  </a:lnTo>
                  <a:lnTo>
                    <a:pt x="1038" y="4"/>
                  </a:lnTo>
                  <a:lnTo>
                    <a:pt x="1049" y="1"/>
                  </a:lnTo>
                  <a:lnTo>
                    <a:pt x="1060" y="0"/>
                  </a:lnTo>
                  <a:lnTo>
                    <a:pt x="1071" y="0"/>
                  </a:lnTo>
                  <a:lnTo>
                    <a:pt x="1081" y="0"/>
                  </a:lnTo>
                  <a:lnTo>
                    <a:pt x="1092" y="1"/>
                  </a:lnTo>
                  <a:lnTo>
                    <a:pt x="1103" y="4"/>
                  </a:lnTo>
                  <a:lnTo>
                    <a:pt x="1113" y="7"/>
                  </a:lnTo>
                  <a:lnTo>
                    <a:pt x="1124" y="11"/>
                  </a:lnTo>
                  <a:lnTo>
                    <a:pt x="1135" y="16"/>
                  </a:lnTo>
                  <a:lnTo>
                    <a:pt x="1146" y="22"/>
                  </a:lnTo>
                  <a:lnTo>
                    <a:pt x="1156" y="29"/>
                  </a:lnTo>
                  <a:lnTo>
                    <a:pt x="1167" y="36"/>
                  </a:lnTo>
                  <a:lnTo>
                    <a:pt x="1178" y="44"/>
                  </a:lnTo>
                  <a:lnTo>
                    <a:pt x="1188" y="54"/>
                  </a:lnTo>
                  <a:lnTo>
                    <a:pt x="1199" y="63"/>
                  </a:lnTo>
                  <a:lnTo>
                    <a:pt x="1209" y="74"/>
                  </a:lnTo>
                  <a:lnTo>
                    <a:pt x="1221" y="84"/>
                  </a:lnTo>
                  <a:lnTo>
                    <a:pt x="1231" y="96"/>
                  </a:lnTo>
                  <a:lnTo>
                    <a:pt x="1242" y="107"/>
                  </a:lnTo>
                  <a:lnTo>
                    <a:pt x="1253" y="119"/>
                  </a:lnTo>
                  <a:lnTo>
                    <a:pt x="1264" y="131"/>
                  </a:lnTo>
                  <a:lnTo>
                    <a:pt x="1274" y="144"/>
                  </a:lnTo>
                  <a:lnTo>
                    <a:pt x="1284" y="156"/>
                  </a:lnTo>
                  <a:lnTo>
                    <a:pt x="1296" y="169"/>
                  </a:lnTo>
                  <a:lnTo>
                    <a:pt x="1306" y="181"/>
                  </a:lnTo>
                  <a:lnTo>
                    <a:pt x="1317" y="194"/>
                  </a:lnTo>
                  <a:lnTo>
                    <a:pt x="1327" y="207"/>
                  </a:lnTo>
                  <a:lnTo>
                    <a:pt x="1339" y="220"/>
                  </a:lnTo>
                  <a:lnTo>
                    <a:pt x="1349" y="232"/>
                  </a:lnTo>
                  <a:lnTo>
                    <a:pt x="1359" y="244"/>
                  </a:lnTo>
                  <a:lnTo>
                    <a:pt x="1370" y="256"/>
                  </a:lnTo>
                  <a:lnTo>
                    <a:pt x="1381" y="268"/>
                  </a:lnTo>
                  <a:lnTo>
                    <a:pt x="1392" y="279"/>
                  </a:lnTo>
                  <a:lnTo>
                    <a:pt x="1402" y="291"/>
                  </a:lnTo>
                  <a:lnTo>
                    <a:pt x="1414" y="301"/>
                  </a:lnTo>
                  <a:lnTo>
                    <a:pt x="1424" y="311"/>
                  </a:lnTo>
                  <a:lnTo>
                    <a:pt x="1434" y="322"/>
                  </a:lnTo>
                  <a:lnTo>
                    <a:pt x="1445" y="331"/>
                  </a:lnTo>
                  <a:lnTo>
                    <a:pt x="1456" y="341"/>
                  </a:lnTo>
                  <a:lnTo>
                    <a:pt x="1467" y="349"/>
                  </a:lnTo>
                  <a:lnTo>
                    <a:pt x="1477" y="357"/>
                  </a:lnTo>
                  <a:lnTo>
                    <a:pt x="1488" y="366"/>
                  </a:lnTo>
                  <a:lnTo>
                    <a:pt x="1499" y="373"/>
                  </a:lnTo>
                  <a:lnTo>
                    <a:pt x="1510" y="380"/>
                  </a:lnTo>
                  <a:lnTo>
                    <a:pt x="1520" y="387"/>
                  </a:lnTo>
                  <a:lnTo>
                    <a:pt x="1531" y="394"/>
                  </a:lnTo>
                  <a:lnTo>
                    <a:pt x="1542" y="399"/>
                  </a:lnTo>
                  <a:lnTo>
                    <a:pt x="1552" y="405"/>
                  </a:lnTo>
                  <a:lnTo>
                    <a:pt x="1563" y="409"/>
                  </a:lnTo>
                  <a:lnTo>
                    <a:pt x="1574" y="415"/>
                  </a:lnTo>
                  <a:lnTo>
                    <a:pt x="1585" y="419"/>
                  </a:lnTo>
                  <a:lnTo>
                    <a:pt x="1595" y="423"/>
                  </a:lnTo>
                  <a:lnTo>
                    <a:pt x="1605" y="427"/>
                  </a:lnTo>
                  <a:lnTo>
                    <a:pt x="1617" y="430"/>
                  </a:lnTo>
                  <a:lnTo>
                    <a:pt x="1627" y="433"/>
                  </a:lnTo>
                  <a:lnTo>
                    <a:pt x="1638" y="436"/>
                  </a:lnTo>
                  <a:lnTo>
                    <a:pt x="1649" y="439"/>
                  </a:lnTo>
                  <a:lnTo>
                    <a:pt x="1660" y="442"/>
                  </a:lnTo>
                  <a:lnTo>
                    <a:pt x="1670" y="444"/>
                  </a:lnTo>
                  <a:lnTo>
                    <a:pt x="1680" y="446"/>
                  </a:lnTo>
                  <a:lnTo>
                    <a:pt x="1692" y="448"/>
                  </a:lnTo>
                  <a:lnTo>
                    <a:pt x="1702" y="449"/>
                  </a:lnTo>
                  <a:lnTo>
                    <a:pt x="1713" y="451"/>
                  </a:lnTo>
                  <a:lnTo>
                    <a:pt x="1723" y="452"/>
                  </a:lnTo>
                  <a:lnTo>
                    <a:pt x="1735" y="453"/>
                  </a:lnTo>
                  <a:lnTo>
                    <a:pt x="1745" y="454"/>
                  </a:lnTo>
                  <a:lnTo>
                    <a:pt x="1756" y="455"/>
                  </a:lnTo>
                  <a:lnTo>
                    <a:pt x="1767" y="456"/>
                  </a:lnTo>
                  <a:lnTo>
                    <a:pt x="1777" y="456"/>
                  </a:lnTo>
                  <a:lnTo>
                    <a:pt x="1788" y="457"/>
                  </a:lnTo>
                  <a:lnTo>
                    <a:pt x="1798" y="458"/>
                  </a:lnTo>
                  <a:lnTo>
                    <a:pt x="1810" y="458"/>
                  </a:lnTo>
                  <a:lnTo>
                    <a:pt x="1820" y="458"/>
                  </a:lnTo>
                  <a:lnTo>
                    <a:pt x="1831" y="459"/>
                  </a:lnTo>
                  <a:lnTo>
                    <a:pt x="1841" y="459"/>
                  </a:lnTo>
                  <a:lnTo>
                    <a:pt x="1852" y="459"/>
                  </a:lnTo>
                  <a:lnTo>
                    <a:pt x="1863" y="460"/>
                  </a:lnTo>
                  <a:lnTo>
                    <a:pt x="1873" y="460"/>
                  </a:lnTo>
                  <a:lnTo>
                    <a:pt x="1885" y="460"/>
                  </a:lnTo>
                  <a:lnTo>
                    <a:pt x="1895" y="460"/>
                  </a:lnTo>
                  <a:lnTo>
                    <a:pt x="1906" y="460"/>
                  </a:lnTo>
                  <a:lnTo>
                    <a:pt x="1916" y="461"/>
                  </a:lnTo>
                  <a:lnTo>
                    <a:pt x="1927" y="461"/>
                  </a:lnTo>
                  <a:lnTo>
                    <a:pt x="1938" y="461"/>
                  </a:lnTo>
                  <a:lnTo>
                    <a:pt x="1948" y="461"/>
                  </a:lnTo>
                  <a:lnTo>
                    <a:pt x="1959" y="461"/>
                  </a:lnTo>
                  <a:lnTo>
                    <a:pt x="1970" y="461"/>
                  </a:lnTo>
                  <a:lnTo>
                    <a:pt x="1981" y="461"/>
                  </a:lnTo>
                  <a:lnTo>
                    <a:pt x="1991" y="461"/>
                  </a:lnTo>
                  <a:lnTo>
                    <a:pt x="2001" y="461"/>
                  </a:lnTo>
                  <a:lnTo>
                    <a:pt x="2013" y="461"/>
                  </a:lnTo>
                  <a:lnTo>
                    <a:pt x="2023" y="461"/>
                  </a:lnTo>
                  <a:lnTo>
                    <a:pt x="2034" y="461"/>
                  </a:lnTo>
                  <a:lnTo>
                    <a:pt x="2045" y="461"/>
                  </a:lnTo>
                  <a:lnTo>
                    <a:pt x="2056" y="461"/>
                  </a:lnTo>
                  <a:lnTo>
                    <a:pt x="2066" y="461"/>
                  </a:lnTo>
                  <a:lnTo>
                    <a:pt x="2077" y="461"/>
                  </a:lnTo>
                  <a:lnTo>
                    <a:pt x="2088" y="461"/>
                  </a:lnTo>
                  <a:lnTo>
                    <a:pt x="2098" y="461"/>
                  </a:lnTo>
                  <a:lnTo>
                    <a:pt x="2109" y="461"/>
                  </a:lnTo>
                  <a:lnTo>
                    <a:pt x="2119" y="461"/>
                  </a:lnTo>
                  <a:lnTo>
                    <a:pt x="2131" y="461"/>
                  </a:lnTo>
                  <a:lnTo>
                    <a:pt x="2141" y="461"/>
                  </a:lnTo>
                </a:path>
              </a:pathLst>
            </a:custGeom>
            <a:noFill/>
            <a:ln w="25400">
              <a:solidFill>
                <a:srgbClr val="0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542" name="Freeform 988"/>
            <p:cNvSpPr>
              <a:spLocks/>
            </p:cNvSpPr>
            <p:nvPr/>
          </p:nvSpPr>
          <p:spPr bwMode="auto">
            <a:xfrm>
              <a:off x="1789" y="3245"/>
              <a:ext cx="2141" cy="461"/>
            </a:xfrm>
            <a:custGeom>
              <a:avLst/>
              <a:gdLst>
                <a:gd name="T0" fmla="*/ 33 w 2141"/>
                <a:gd name="T1" fmla="*/ 460 h 461"/>
                <a:gd name="T2" fmla="*/ 75 w 2141"/>
                <a:gd name="T3" fmla="*/ 460 h 461"/>
                <a:gd name="T4" fmla="*/ 118 w 2141"/>
                <a:gd name="T5" fmla="*/ 459 h 461"/>
                <a:gd name="T6" fmla="*/ 161 w 2141"/>
                <a:gd name="T7" fmla="*/ 457 h 461"/>
                <a:gd name="T8" fmla="*/ 204 w 2141"/>
                <a:gd name="T9" fmla="*/ 453 h 461"/>
                <a:gd name="T10" fmla="*/ 246 w 2141"/>
                <a:gd name="T11" fmla="*/ 448 h 461"/>
                <a:gd name="T12" fmla="*/ 289 w 2141"/>
                <a:gd name="T13" fmla="*/ 440 h 461"/>
                <a:gd name="T14" fmla="*/ 332 w 2141"/>
                <a:gd name="T15" fmla="*/ 428 h 461"/>
                <a:gd name="T16" fmla="*/ 374 w 2141"/>
                <a:gd name="T17" fmla="*/ 410 h 461"/>
                <a:gd name="T18" fmla="*/ 417 w 2141"/>
                <a:gd name="T19" fmla="*/ 389 h 461"/>
                <a:gd name="T20" fmla="*/ 460 w 2141"/>
                <a:gd name="T21" fmla="*/ 359 h 461"/>
                <a:gd name="T22" fmla="*/ 504 w 2141"/>
                <a:gd name="T23" fmla="*/ 324 h 461"/>
                <a:gd name="T24" fmla="*/ 546 w 2141"/>
                <a:gd name="T25" fmla="*/ 282 h 461"/>
                <a:gd name="T26" fmla="*/ 589 w 2141"/>
                <a:gd name="T27" fmla="*/ 234 h 461"/>
                <a:gd name="T28" fmla="*/ 632 w 2141"/>
                <a:gd name="T29" fmla="*/ 184 h 461"/>
                <a:gd name="T30" fmla="*/ 675 w 2141"/>
                <a:gd name="T31" fmla="*/ 133 h 461"/>
                <a:gd name="T32" fmla="*/ 717 w 2141"/>
                <a:gd name="T33" fmla="*/ 86 h 461"/>
                <a:gd name="T34" fmla="*/ 760 w 2141"/>
                <a:gd name="T35" fmla="*/ 47 h 461"/>
                <a:gd name="T36" fmla="*/ 803 w 2141"/>
                <a:gd name="T37" fmla="*/ 17 h 461"/>
                <a:gd name="T38" fmla="*/ 846 w 2141"/>
                <a:gd name="T39" fmla="*/ 2 h 461"/>
                <a:gd name="T40" fmla="*/ 888 w 2141"/>
                <a:gd name="T41" fmla="*/ 1 h 461"/>
                <a:gd name="T42" fmla="*/ 931 w 2141"/>
                <a:gd name="T43" fmla="*/ 15 h 461"/>
                <a:gd name="T44" fmla="*/ 974 w 2141"/>
                <a:gd name="T45" fmla="*/ 42 h 461"/>
                <a:gd name="T46" fmla="*/ 1018 w 2141"/>
                <a:gd name="T47" fmla="*/ 81 h 461"/>
                <a:gd name="T48" fmla="*/ 1060 w 2141"/>
                <a:gd name="T49" fmla="*/ 128 h 461"/>
                <a:gd name="T50" fmla="*/ 1103 w 2141"/>
                <a:gd name="T51" fmla="*/ 178 h 461"/>
                <a:gd name="T52" fmla="*/ 1146 w 2141"/>
                <a:gd name="T53" fmla="*/ 229 h 461"/>
                <a:gd name="T54" fmla="*/ 1188 w 2141"/>
                <a:gd name="T55" fmla="*/ 277 h 461"/>
                <a:gd name="T56" fmla="*/ 1231 w 2141"/>
                <a:gd name="T57" fmla="*/ 320 h 461"/>
                <a:gd name="T58" fmla="*/ 1274 w 2141"/>
                <a:gd name="T59" fmla="*/ 356 h 461"/>
                <a:gd name="T60" fmla="*/ 1317 w 2141"/>
                <a:gd name="T61" fmla="*/ 385 h 461"/>
                <a:gd name="T62" fmla="*/ 1359 w 2141"/>
                <a:gd name="T63" fmla="*/ 408 h 461"/>
                <a:gd name="T64" fmla="*/ 1402 w 2141"/>
                <a:gd name="T65" fmla="*/ 426 h 461"/>
                <a:gd name="T66" fmla="*/ 1445 w 2141"/>
                <a:gd name="T67" fmla="*/ 439 h 461"/>
                <a:gd name="T68" fmla="*/ 1488 w 2141"/>
                <a:gd name="T69" fmla="*/ 447 h 461"/>
                <a:gd name="T70" fmla="*/ 1531 w 2141"/>
                <a:gd name="T71" fmla="*/ 453 h 461"/>
                <a:gd name="T72" fmla="*/ 1574 w 2141"/>
                <a:gd name="T73" fmla="*/ 456 h 461"/>
                <a:gd name="T74" fmla="*/ 1617 w 2141"/>
                <a:gd name="T75" fmla="*/ 458 h 461"/>
                <a:gd name="T76" fmla="*/ 1660 w 2141"/>
                <a:gd name="T77" fmla="*/ 460 h 461"/>
                <a:gd name="T78" fmla="*/ 1702 w 2141"/>
                <a:gd name="T79" fmla="*/ 460 h 461"/>
                <a:gd name="T80" fmla="*/ 1745 w 2141"/>
                <a:gd name="T81" fmla="*/ 461 h 461"/>
                <a:gd name="T82" fmla="*/ 1788 w 2141"/>
                <a:gd name="T83" fmla="*/ 461 h 461"/>
                <a:gd name="T84" fmla="*/ 1831 w 2141"/>
                <a:gd name="T85" fmla="*/ 461 h 461"/>
                <a:gd name="T86" fmla="*/ 1873 w 2141"/>
                <a:gd name="T87" fmla="*/ 461 h 461"/>
                <a:gd name="T88" fmla="*/ 1916 w 2141"/>
                <a:gd name="T89" fmla="*/ 461 h 461"/>
                <a:gd name="T90" fmla="*/ 1959 w 2141"/>
                <a:gd name="T91" fmla="*/ 461 h 461"/>
                <a:gd name="T92" fmla="*/ 2001 w 2141"/>
                <a:gd name="T93" fmla="*/ 461 h 461"/>
                <a:gd name="T94" fmla="*/ 2045 w 2141"/>
                <a:gd name="T95" fmla="*/ 461 h 461"/>
                <a:gd name="T96" fmla="*/ 2088 w 2141"/>
                <a:gd name="T97" fmla="*/ 461 h 461"/>
                <a:gd name="T98" fmla="*/ 2131 w 2141"/>
                <a:gd name="T99" fmla="*/ 461 h 46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1"/>
                <a:gd name="T151" fmla="*/ 0 h 461"/>
                <a:gd name="T152" fmla="*/ 2141 w 2141"/>
                <a:gd name="T153" fmla="*/ 461 h 46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1" h="461">
                  <a:moveTo>
                    <a:pt x="0" y="461"/>
                  </a:moveTo>
                  <a:lnTo>
                    <a:pt x="11" y="461"/>
                  </a:lnTo>
                  <a:lnTo>
                    <a:pt x="21" y="461"/>
                  </a:lnTo>
                  <a:lnTo>
                    <a:pt x="33" y="460"/>
                  </a:lnTo>
                  <a:lnTo>
                    <a:pt x="43" y="460"/>
                  </a:lnTo>
                  <a:lnTo>
                    <a:pt x="53" y="460"/>
                  </a:lnTo>
                  <a:lnTo>
                    <a:pt x="64" y="460"/>
                  </a:lnTo>
                  <a:lnTo>
                    <a:pt x="75" y="460"/>
                  </a:lnTo>
                  <a:lnTo>
                    <a:pt x="86" y="460"/>
                  </a:lnTo>
                  <a:lnTo>
                    <a:pt x="96" y="459"/>
                  </a:lnTo>
                  <a:lnTo>
                    <a:pt x="108" y="459"/>
                  </a:lnTo>
                  <a:lnTo>
                    <a:pt x="118" y="459"/>
                  </a:lnTo>
                  <a:lnTo>
                    <a:pt x="128" y="458"/>
                  </a:lnTo>
                  <a:lnTo>
                    <a:pt x="139" y="458"/>
                  </a:lnTo>
                  <a:lnTo>
                    <a:pt x="150" y="457"/>
                  </a:lnTo>
                  <a:lnTo>
                    <a:pt x="161" y="457"/>
                  </a:lnTo>
                  <a:lnTo>
                    <a:pt x="171" y="456"/>
                  </a:lnTo>
                  <a:lnTo>
                    <a:pt x="182" y="455"/>
                  </a:lnTo>
                  <a:lnTo>
                    <a:pt x="193" y="454"/>
                  </a:lnTo>
                  <a:lnTo>
                    <a:pt x="204" y="453"/>
                  </a:lnTo>
                  <a:lnTo>
                    <a:pt x="214" y="452"/>
                  </a:lnTo>
                  <a:lnTo>
                    <a:pt x="225" y="451"/>
                  </a:lnTo>
                  <a:lnTo>
                    <a:pt x="236" y="449"/>
                  </a:lnTo>
                  <a:lnTo>
                    <a:pt x="246" y="448"/>
                  </a:lnTo>
                  <a:lnTo>
                    <a:pt x="257" y="446"/>
                  </a:lnTo>
                  <a:lnTo>
                    <a:pt x="268" y="444"/>
                  </a:lnTo>
                  <a:lnTo>
                    <a:pt x="279" y="442"/>
                  </a:lnTo>
                  <a:lnTo>
                    <a:pt x="289" y="440"/>
                  </a:lnTo>
                  <a:lnTo>
                    <a:pt x="299" y="438"/>
                  </a:lnTo>
                  <a:lnTo>
                    <a:pt x="311" y="434"/>
                  </a:lnTo>
                  <a:lnTo>
                    <a:pt x="321" y="431"/>
                  </a:lnTo>
                  <a:lnTo>
                    <a:pt x="332" y="428"/>
                  </a:lnTo>
                  <a:lnTo>
                    <a:pt x="342" y="424"/>
                  </a:lnTo>
                  <a:lnTo>
                    <a:pt x="354" y="420"/>
                  </a:lnTo>
                  <a:lnTo>
                    <a:pt x="364" y="416"/>
                  </a:lnTo>
                  <a:lnTo>
                    <a:pt x="374" y="410"/>
                  </a:lnTo>
                  <a:lnTo>
                    <a:pt x="386" y="406"/>
                  </a:lnTo>
                  <a:lnTo>
                    <a:pt x="396" y="400"/>
                  </a:lnTo>
                  <a:lnTo>
                    <a:pt x="407" y="395"/>
                  </a:lnTo>
                  <a:lnTo>
                    <a:pt x="417" y="389"/>
                  </a:lnTo>
                  <a:lnTo>
                    <a:pt x="429" y="382"/>
                  </a:lnTo>
                  <a:lnTo>
                    <a:pt x="439" y="375"/>
                  </a:lnTo>
                  <a:lnTo>
                    <a:pt x="450" y="368"/>
                  </a:lnTo>
                  <a:lnTo>
                    <a:pt x="460" y="359"/>
                  </a:lnTo>
                  <a:lnTo>
                    <a:pt x="471" y="351"/>
                  </a:lnTo>
                  <a:lnTo>
                    <a:pt x="482" y="343"/>
                  </a:lnTo>
                  <a:lnTo>
                    <a:pt x="492" y="333"/>
                  </a:lnTo>
                  <a:lnTo>
                    <a:pt x="504" y="324"/>
                  </a:lnTo>
                  <a:lnTo>
                    <a:pt x="514" y="313"/>
                  </a:lnTo>
                  <a:lnTo>
                    <a:pt x="525" y="304"/>
                  </a:lnTo>
                  <a:lnTo>
                    <a:pt x="535" y="293"/>
                  </a:lnTo>
                  <a:lnTo>
                    <a:pt x="546" y="282"/>
                  </a:lnTo>
                  <a:lnTo>
                    <a:pt x="557" y="271"/>
                  </a:lnTo>
                  <a:lnTo>
                    <a:pt x="567" y="258"/>
                  </a:lnTo>
                  <a:lnTo>
                    <a:pt x="578" y="247"/>
                  </a:lnTo>
                  <a:lnTo>
                    <a:pt x="589" y="234"/>
                  </a:lnTo>
                  <a:lnTo>
                    <a:pt x="600" y="222"/>
                  </a:lnTo>
                  <a:lnTo>
                    <a:pt x="610" y="209"/>
                  </a:lnTo>
                  <a:lnTo>
                    <a:pt x="621" y="197"/>
                  </a:lnTo>
                  <a:lnTo>
                    <a:pt x="632" y="184"/>
                  </a:lnTo>
                  <a:lnTo>
                    <a:pt x="642" y="172"/>
                  </a:lnTo>
                  <a:lnTo>
                    <a:pt x="653" y="159"/>
                  </a:lnTo>
                  <a:lnTo>
                    <a:pt x="664" y="146"/>
                  </a:lnTo>
                  <a:lnTo>
                    <a:pt x="675" y="133"/>
                  </a:lnTo>
                  <a:lnTo>
                    <a:pt x="685" y="122"/>
                  </a:lnTo>
                  <a:lnTo>
                    <a:pt x="695" y="109"/>
                  </a:lnTo>
                  <a:lnTo>
                    <a:pt x="707" y="98"/>
                  </a:lnTo>
                  <a:lnTo>
                    <a:pt x="717" y="86"/>
                  </a:lnTo>
                  <a:lnTo>
                    <a:pt x="728" y="76"/>
                  </a:lnTo>
                  <a:lnTo>
                    <a:pt x="739" y="65"/>
                  </a:lnTo>
                  <a:lnTo>
                    <a:pt x="750" y="56"/>
                  </a:lnTo>
                  <a:lnTo>
                    <a:pt x="760" y="47"/>
                  </a:lnTo>
                  <a:lnTo>
                    <a:pt x="771" y="38"/>
                  </a:lnTo>
                  <a:lnTo>
                    <a:pt x="782" y="31"/>
                  </a:lnTo>
                  <a:lnTo>
                    <a:pt x="792" y="24"/>
                  </a:lnTo>
                  <a:lnTo>
                    <a:pt x="803" y="17"/>
                  </a:lnTo>
                  <a:lnTo>
                    <a:pt x="813" y="12"/>
                  </a:lnTo>
                  <a:lnTo>
                    <a:pt x="825" y="8"/>
                  </a:lnTo>
                  <a:lnTo>
                    <a:pt x="835" y="4"/>
                  </a:lnTo>
                  <a:lnTo>
                    <a:pt x="846" y="2"/>
                  </a:lnTo>
                  <a:lnTo>
                    <a:pt x="856" y="0"/>
                  </a:lnTo>
                  <a:lnTo>
                    <a:pt x="867" y="0"/>
                  </a:lnTo>
                  <a:lnTo>
                    <a:pt x="878" y="0"/>
                  </a:lnTo>
                  <a:lnTo>
                    <a:pt x="888" y="1"/>
                  </a:lnTo>
                  <a:lnTo>
                    <a:pt x="900" y="3"/>
                  </a:lnTo>
                  <a:lnTo>
                    <a:pt x="910" y="6"/>
                  </a:lnTo>
                  <a:lnTo>
                    <a:pt x="921" y="10"/>
                  </a:lnTo>
                  <a:lnTo>
                    <a:pt x="931" y="15"/>
                  </a:lnTo>
                  <a:lnTo>
                    <a:pt x="943" y="21"/>
                  </a:lnTo>
                  <a:lnTo>
                    <a:pt x="953" y="27"/>
                  </a:lnTo>
                  <a:lnTo>
                    <a:pt x="963" y="34"/>
                  </a:lnTo>
                  <a:lnTo>
                    <a:pt x="974" y="42"/>
                  </a:lnTo>
                  <a:lnTo>
                    <a:pt x="985" y="52"/>
                  </a:lnTo>
                  <a:lnTo>
                    <a:pt x="996" y="61"/>
                  </a:lnTo>
                  <a:lnTo>
                    <a:pt x="1006" y="71"/>
                  </a:lnTo>
                  <a:lnTo>
                    <a:pt x="1018" y="81"/>
                  </a:lnTo>
                  <a:lnTo>
                    <a:pt x="1028" y="92"/>
                  </a:lnTo>
                  <a:lnTo>
                    <a:pt x="1038" y="104"/>
                  </a:lnTo>
                  <a:lnTo>
                    <a:pt x="1049" y="115"/>
                  </a:lnTo>
                  <a:lnTo>
                    <a:pt x="1060" y="128"/>
                  </a:lnTo>
                  <a:lnTo>
                    <a:pt x="1071" y="140"/>
                  </a:lnTo>
                  <a:lnTo>
                    <a:pt x="1081" y="153"/>
                  </a:lnTo>
                  <a:lnTo>
                    <a:pt x="1092" y="165"/>
                  </a:lnTo>
                  <a:lnTo>
                    <a:pt x="1103" y="178"/>
                  </a:lnTo>
                  <a:lnTo>
                    <a:pt x="1113" y="191"/>
                  </a:lnTo>
                  <a:lnTo>
                    <a:pt x="1124" y="204"/>
                  </a:lnTo>
                  <a:lnTo>
                    <a:pt x="1135" y="216"/>
                  </a:lnTo>
                  <a:lnTo>
                    <a:pt x="1146" y="229"/>
                  </a:lnTo>
                  <a:lnTo>
                    <a:pt x="1156" y="242"/>
                  </a:lnTo>
                  <a:lnTo>
                    <a:pt x="1167" y="253"/>
                  </a:lnTo>
                  <a:lnTo>
                    <a:pt x="1178" y="265"/>
                  </a:lnTo>
                  <a:lnTo>
                    <a:pt x="1188" y="277"/>
                  </a:lnTo>
                  <a:lnTo>
                    <a:pt x="1199" y="287"/>
                  </a:lnTo>
                  <a:lnTo>
                    <a:pt x="1209" y="299"/>
                  </a:lnTo>
                  <a:lnTo>
                    <a:pt x="1221" y="309"/>
                  </a:lnTo>
                  <a:lnTo>
                    <a:pt x="1231" y="320"/>
                  </a:lnTo>
                  <a:lnTo>
                    <a:pt x="1242" y="329"/>
                  </a:lnTo>
                  <a:lnTo>
                    <a:pt x="1253" y="338"/>
                  </a:lnTo>
                  <a:lnTo>
                    <a:pt x="1264" y="348"/>
                  </a:lnTo>
                  <a:lnTo>
                    <a:pt x="1274" y="356"/>
                  </a:lnTo>
                  <a:lnTo>
                    <a:pt x="1284" y="363"/>
                  </a:lnTo>
                  <a:lnTo>
                    <a:pt x="1296" y="372"/>
                  </a:lnTo>
                  <a:lnTo>
                    <a:pt x="1306" y="379"/>
                  </a:lnTo>
                  <a:lnTo>
                    <a:pt x="1317" y="385"/>
                  </a:lnTo>
                  <a:lnTo>
                    <a:pt x="1327" y="392"/>
                  </a:lnTo>
                  <a:lnTo>
                    <a:pt x="1339" y="398"/>
                  </a:lnTo>
                  <a:lnTo>
                    <a:pt x="1349" y="403"/>
                  </a:lnTo>
                  <a:lnTo>
                    <a:pt x="1359" y="408"/>
                  </a:lnTo>
                  <a:lnTo>
                    <a:pt x="1370" y="414"/>
                  </a:lnTo>
                  <a:lnTo>
                    <a:pt x="1381" y="418"/>
                  </a:lnTo>
                  <a:lnTo>
                    <a:pt x="1392" y="422"/>
                  </a:lnTo>
                  <a:lnTo>
                    <a:pt x="1402" y="426"/>
                  </a:lnTo>
                  <a:lnTo>
                    <a:pt x="1414" y="429"/>
                  </a:lnTo>
                  <a:lnTo>
                    <a:pt x="1424" y="432"/>
                  </a:lnTo>
                  <a:lnTo>
                    <a:pt x="1434" y="435"/>
                  </a:lnTo>
                  <a:lnTo>
                    <a:pt x="1445" y="439"/>
                  </a:lnTo>
                  <a:lnTo>
                    <a:pt x="1456" y="441"/>
                  </a:lnTo>
                  <a:lnTo>
                    <a:pt x="1467" y="443"/>
                  </a:lnTo>
                  <a:lnTo>
                    <a:pt x="1477" y="445"/>
                  </a:lnTo>
                  <a:lnTo>
                    <a:pt x="1488" y="447"/>
                  </a:lnTo>
                  <a:lnTo>
                    <a:pt x="1499" y="449"/>
                  </a:lnTo>
                  <a:lnTo>
                    <a:pt x="1510" y="450"/>
                  </a:lnTo>
                  <a:lnTo>
                    <a:pt x="1520" y="452"/>
                  </a:lnTo>
                  <a:lnTo>
                    <a:pt x="1531" y="453"/>
                  </a:lnTo>
                  <a:lnTo>
                    <a:pt x="1542" y="454"/>
                  </a:lnTo>
                  <a:lnTo>
                    <a:pt x="1552" y="455"/>
                  </a:lnTo>
                  <a:lnTo>
                    <a:pt x="1563" y="455"/>
                  </a:lnTo>
                  <a:lnTo>
                    <a:pt x="1574" y="456"/>
                  </a:lnTo>
                  <a:lnTo>
                    <a:pt x="1585" y="457"/>
                  </a:lnTo>
                  <a:lnTo>
                    <a:pt x="1595" y="457"/>
                  </a:lnTo>
                  <a:lnTo>
                    <a:pt x="1605" y="458"/>
                  </a:lnTo>
                  <a:lnTo>
                    <a:pt x="1617" y="458"/>
                  </a:lnTo>
                  <a:lnTo>
                    <a:pt x="1627" y="459"/>
                  </a:lnTo>
                  <a:lnTo>
                    <a:pt x="1638" y="459"/>
                  </a:lnTo>
                  <a:lnTo>
                    <a:pt x="1649" y="459"/>
                  </a:lnTo>
                  <a:lnTo>
                    <a:pt x="1660" y="460"/>
                  </a:lnTo>
                  <a:lnTo>
                    <a:pt x="1670" y="460"/>
                  </a:lnTo>
                  <a:lnTo>
                    <a:pt x="1680" y="460"/>
                  </a:lnTo>
                  <a:lnTo>
                    <a:pt x="1692" y="460"/>
                  </a:lnTo>
                  <a:lnTo>
                    <a:pt x="1702" y="460"/>
                  </a:lnTo>
                  <a:lnTo>
                    <a:pt x="1713" y="461"/>
                  </a:lnTo>
                  <a:lnTo>
                    <a:pt x="1723" y="461"/>
                  </a:lnTo>
                  <a:lnTo>
                    <a:pt x="1735" y="461"/>
                  </a:lnTo>
                  <a:lnTo>
                    <a:pt x="1745" y="461"/>
                  </a:lnTo>
                  <a:lnTo>
                    <a:pt x="1756" y="461"/>
                  </a:lnTo>
                  <a:lnTo>
                    <a:pt x="1767" y="461"/>
                  </a:lnTo>
                  <a:lnTo>
                    <a:pt x="1777" y="461"/>
                  </a:lnTo>
                  <a:lnTo>
                    <a:pt x="1788" y="461"/>
                  </a:lnTo>
                  <a:lnTo>
                    <a:pt x="1798" y="461"/>
                  </a:lnTo>
                  <a:lnTo>
                    <a:pt x="1810" y="461"/>
                  </a:lnTo>
                  <a:lnTo>
                    <a:pt x="1820" y="461"/>
                  </a:lnTo>
                  <a:lnTo>
                    <a:pt x="1831" y="461"/>
                  </a:lnTo>
                  <a:lnTo>
                    <a:pt x="1841" y="461"/>
                  </a:lnTo>
                  <a:lnTo>
                    <a:pt x="1852" y="461"/>
                  </a:lnTo>
                  <a:lnTo>
                    <a:pt x="1863" y="461"/>
                  </a:lnTo>
                  <a:lnTo>
                    <a:pt x="1873" y="461"/>
                  </a:lnTo>
                  <a:lnTo>
                    <a:pt x="1885" y="461"/>
                  </a:lnTo>
                  <a:lnTo>
                    <a:pt x="1895" y="461"/>
                  </a:lnTo>
                  <a:lnTo>
                    <a:pt x="1906" y="461"/>
                  </a:lnTo>
                  <a:lnTo>
                    <a:pt x="1916" y="461"/>
                  </a:lnTo>
                  <a:lnTo>
                    <a:pt x="1927" y="461"/>
                  </a:lnTo>
                  <a:lnTo>
                    <a:pt x="1938" y="461"/>
                  </a:lnTo>
                  <a:lnTo>
                    <a:pt x="1948" y="461"/>
                  </a:lnTo>
                  <a:lnTo>
                    <a:pt x="1959" y="461"/>
                  </a:lnTo>
                  <a:lnTo>
                    <a:pt x="1970" y="461"/>
                  </a:lnTo>
                  <a:lnTo>
                    <a:pt x="1981" y="461"/>
                  </a:lnTo>
                  <a:lnTo>
                    <a:pt x="1991" y="461"/>
                  </a:lnTo>
                  <a:lnTo>
                    <a:pt x="2001" y="461"/>
                  </a:lnTo>
                  <a:lnTo>
                    <a:pt x="2013" y="461"/>
                  </a:lnTo>
                  <a:lnTo>
                    <a:pt x="2023" y="461"/>
                  </a:lnTo>
                  <a:lnTo>
                    <a:pt x="2034" y="461"/>
                  </a:lnTo>
                  <a:lnTo>
                    <a:pt x="2045" y="461"/>
                  </a:lnTo>
                  <a:lnTo>
                    <a:pt x="2056" y="461"/>
                  </a:lnTo>
                  <a:lnTo>
                    <a:pt x="2066" y="461"/>
                  </a:lnTo>
                  <a:lnTo>
                    <a:pt x="2077" y="461"/>
                  </a:lnTo>
                  <a:lnTo>
                    <a:pt x="2088" y="461"/>
                  </a:lnTo>
                  <a:lnTo>
                    <a:pt x="2098" y="461"/>
                  </a:lnTo>
                  <a:lnTo>
                    <a:pt x="2109" y="461"/>
                  </a:lnTo>
                  <a:lnTo>
                    <a:pt x="2119" y="461"/>
                  </a:lnTo>
                  <a:lnTo>
                    <a:pt x="2131" y="461"/>
                  </a:lnTo>
                  <a:lnTo>
                    <a:pt x="2141" y="461"/>
                  </a:lnTo>
                </a:path>
              </a:pathLst>
            </a:cu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043" y="6124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25599"/>
                </a:solidFill>
              </a:rPr>
              <a:t>PAPP-A</a:t>
            </a:r>
          </a:p>
        </p:txBody>
      </p:sp>
      <p:pic>
        <p:nvPicPr>
          <p:cNvPr id="1638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/>
          <a:stretch>
            <a:fillRect/>
          </a:stretch>
        </p:blipFill>
        <p:spPr bwMode="auto">
          <a:xfrm>
            <a:off x="24439" y="1368425"/>
            <a:ext cx="4551363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/>
          <a:stretch>
            <a:fillRect/>
          </a:stretch>
        </p:blipFill>
        <p:spPr bwMode="auto">
          <a:xfrm>
            <a:off x="4500563" y="1285875"/>
            <a:ext cx="455136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1438" y="2916238"/>
            <a:ext cx="2857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159139-1BFB-4F0D-8537-9C7077808675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200" dirty="0" smtClean="0">
              <a:solidFill>
                <a:srgbClr val="898989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4220" y="5868987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23790" y="58689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/>
          <a:stretch>
            <a:fillRect/>
          </a:stretch>
        </p:blipFill>
        <p:spPr bwMode="auto">
          <a:xfrm>
            <a:off x="828675" y="1331913"/>
            <a:ext cx="7199313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25599"/>
                </a:solidFill>
              </a:rPr>
              <a:t>PAPP-A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988791-CA84-4537-8D72-F163A1EF194A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200" dirty="0" smtClean="0">
              <a:solidFill>
                <a:srgbClr val="898989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7988" y="59753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25599"/>
                </a:solidFill>
              </a:rPr>
              <a:t>Free </a:t>
            </a:r>
            <a:r>
              <a:rPr lang="el-GR" dirty="0">
                <a:solidFill>
                  <a:srgbClr val="025599"/>
                </a:solidFill>
              </a:rPr>
              <a:t>β</a:t>
            </a:r>
            <a:r>
              <a:rPr lang="en-GB" dirty="0">
                <a:solidFill>
                  <a:srgbClr val="025599"/>
                </a:solidFill>
              </a:rPr>
              <a:t>-hCG (T1)</a:t>
            </a:r>
          </a:p>
        </p:txBody>
      </p:sp>
      <p:grpSp>
        <p:nvGrpSpPr>
          <p:cNvPr id="20483" name="Group 6"/>
          <p:cNvGrpSpPr>
            <a:grpSpLocks/>
          </p:cNvGrpSpPr>
          <p:nvPr/>
        </p:nvGrpSpPr>
        <p:grpSpPr bwMode="auto">
          <a:xfrm>
            <a:off x="142875" y="1428750"/>
            <a:ext cx="4641850" cy="4500563"/>
            <a:chOff x="142875" y="1428750"/>
            <a:chExt cx="4641850" cy="4500563"/>
          </a:xfrm>
        </p:grpSpPr>
        <p:pic>
          <p:nvPicPr>
            <p:cNvPr id="2048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2"/>
            <a:stretch>
              <a:fillRect/>
            </a:stretch>
          </p:blipFill>
          <p:spPr bwMode="auto">
            <a:xfrm>
              <a:off x="142875" y="1428750"/>
              <a:ext cx="4641850" cy="450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4" t="39685" r="72551" b="40472"/>
            <a:stretch>
              <a:fillRect/>
            </a:stretch>
          </p:blipFill>
          <p:spPr bwMode="auto">
            <a:xfrm>
              <a:off x="214282" y="3000372"/>
              <a:ext cx="285752" cy="1000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4" name="Group 7"/>
          <p:cNvGrpSpPr>
            <a:grpSpLocks/>
          </p:cNvGrpSpPr>
          <p:nvPr/>
        </p:nvGrpSpPr>
        <p:grpSpPr bwMode="auto">
          <a:xfrm>
            <a:off x="4592638" y="1428750"/>
            <a:ext cx="4551362" cy="4500563"/>
            <a:chOff x="4592638" y="1428750"/>
            <a:chExt cx="4551362" cy="4500563"/>
          </a:xfrm>
        </p:grpSpPr>
        <p:pic>
          <p:nvPicPr>
            <p:cNvPr id="2048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2"/>
            <a:stretch>
              <a:fillRect/>
            </a:stretch>
          </p:blipFill>
          <p:spPr bwMode="auto">
            <a:xfrm>
              <a:off x="4592638" y="1428750"/>
              <a:ext cx="4551362" cy="450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4" t="39685" r="72551" b="40472"/>
            <a:stretch>
              <a:fillRect/>
            </a:stretch>
          </p:blipFill>
          <p:spPr bwMode="auto">
            <a:xfrm>
              <a:off x="4643438" y="3357562"/>
              <a:ext cx="285752" cy="1000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5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F1923B-A00C-4658-8E2E-7ACDF3BEBD66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1200" dirty="0" smtClean="0">
              <a:solidFill>
                <a:srgbClr val="898989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25599"/>
                </a:solidFill>
              </a:rPr>
              <a:t>Free </a:t>
            </a:r>
            <a:r>
              <a:rPr lang="el-GR" dirty="0">
                <a:solidFill>
                  <a:srgbClr val="025599"/>
                </a:solidFill>
              </a:rPr>
              <a:t>β</a:t>
            </a:r>
            <a:r>
              <a:rPr lang="en-GB" dirty="0">
                <a:solidFill>
                  <a:srgbClr val="025599"/>
                </a:solidFill>
              </a:rPr>
              <a:t>-hCG (T1)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6"/>
          <a:stretch>
            <a:fillRect/>
          </a:stretch>
        </p:blipFill>
        <p:spPr bwMode="auto">
          <a:xfrm>
            <a:off x="828675" y="1331913"/>
            <a:ext cx="72009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36EF34-B33C-4AFA-BB01-19264363B82A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200" dirty="0" smtClean="0">
              <a:solidFill>
                <a:srgbClr val="898989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6999" y="58253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13360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Nuchal Translucency</a:t>
            </a:r>
            <a:endParaRPr lang="en-GB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00013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NT and CRL</a:t>
            </a:r>
            <a:endParaRPr lang="en-GB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704850"/>
            <a:ext cx="72771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704850"/>
            <a:ext cx="72771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8573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Impact of NT on risks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18" y="704851"/>
            <a:ext cx="72771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9715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Impact of NT on risks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Overview</a:t>
            </a:r>
            <a:endParaRPr lang="en-GB" dirty="0">
              <a:solidFill>
                <a:srgbClr val="0C10A6"/>
              </a:solidFill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What</a:t>
            </a:r>
          </a:p>
          <a:p>
            <a:pPr lvl="1" eaLnBrk="1" hangingPunct="1"/>
            <a:r>
              <a:rPr lang="en-GB" altLang="en-US" dirty="0" smtClean="0">
                <a:solidFill>
                  <a:srgbClr val="0070C0"/>
                </a:solidFill>
              </a:rPr>
              <a:t>Overview </a:t>
            </a:r>
            <a:r>
              <a:rPr lang="en-GB" altLang="en-US" dirty="0" smtClean="0">
                <a:solidFill>
                  <a:srgbClr val="0070C0"/>
                </a:solidFill>
              </a:rPr>
              <a:t>of combined testing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  <a:p>
            <a:pPr eaLnBrk="1" hangingPunct="1"/>
            <a:r>
              <a:rPr lang="en-GB" altLang="en-US" dirty="0" smtClean="0"/>
              <a:t>Why</a:t>
            </a:r>
          </a:p>
          <a:p>
            <a:pPr lvl="1" eaLnBrk="1" hangingPunct="1"/>
            <a:r>
              <a:rPr lang="en-GB" altLang="en-US" dirty="0" smtClean="0">
                <a:solidFill>
                  <a:srgbClr val="0070C0"/>
                </a:solidFill>
              </a:rPr>
              <a:t>The effects of errors from different sources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How</a:t>
            </a:r>
          </a:p>
          <a:p>
            <a:pPr lvl="1" eaLnBrk="1" hangingPunct="1"/>
            <a:r>
              <a:rPr lang="en-GB" altLang="en-US" dirty="0" smtClean="0">
                <a:solidFill>
                  <a:srgbClr val="0070C0"/>
                </a:solidFill>
              </a:rPr>
              <a:t>The QA process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 dirty="0" smtClean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3141" y="58824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00013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Impact of NT on risks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704850"/>
            <a:ext cx="72771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1377" y="61403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92375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7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GB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the effect of errors on the screening program</a:t>
            </a:r>
            <a:endParaRPr lang="en-GB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7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GB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GB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background</a:t>
            </a:r>
            <a:endParaRPr lang="en-GB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5214938" y="3643313"/>
            <a:ext cx="1524000" cy="1066800"/>
          </a:xfrm>
          <a:prstGeom prst="rect">
            <a:avLst/>
          </a:prstGeom>
          <a:solidFill>
            <a:srgbClr val="A1C6F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Probability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Model</a:t>
            </a:r>
            <a:endParaRPr lang="en-US" altLang="en-US" sz="20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AutoShape 6"/>
          <p:cNvSpPr>
            <a:spLocks noChangeArrowheads="1"/>
          </p:cNvSpPr>
          <p:nvPr/>
        </p:nvSpPr>
        <p:spPr bwMode="auto">
          <a:xfrm>
            <a:off x="4429125" y="3929063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5214938" y="2143125"/>
            <a:ext cx="1524000" cy="1066800"/>
          </a:xfrm>
          <a:prstGeom prst="rect">
            <a:avLst/>
          </a:prstGeom>
          <a:solidFill>
            <a:srgbClr val="A1C6F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Age risk model</a:t>
            </a:r>
            <a:endParaRPr lang="en-US" altLang="en-US" sz="20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AutoShape 8"/>
          <p:cNvSpPr>
            <a:spLocks noChangeArrowheads="1"/>
          </p:cNvSpPr>
          <p:nvPr/>
        </p:nvSpPr>
        <p:spPr bwMode="auto">
          <a:xfrm rot="1797339">
            <a:off x="6907213" y="2713038"/>
            <a:ext cx="517525" cy="360362"/>
          </a:xfrm>
          <a:prstGeom prst="rightArrow">
            <a:avLst>
              <a:gd name="adj1" fmla="val 50000"/>
              <a:gd name="adj2" fmla="val 3484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50" name="AutoShape 9"/>
          <p:cNvSpPr>
            <a:spLocks noChangeArrowheads="1"/>
          </p:cNvSpPr>
          <p:nvPr/>
        </p:nvSpPr>
        <p:spPr bwMode="auto">
          <a:xfrm rot="-1667275">
            <a:off x="6916738" y="3744913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7572375" y="314325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>
                <a:solidFill>
                  <a:srgbClr val="0255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Risk</a:t>
            </a:r>
            <a:endParaRPr lang="en-US" altLang="en-US" sz="2400" b="1" dirty="0">
              <a:solidFill>
                <a:srgbClr val="0255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4214813" y="4429125"/>
            <a:ext cx="99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MoM values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6153" name="Text Box 12"/>
          <p:cNvSpPr txBox="1">
            <a:spLocks noChangeArrowheads="1"/>
          </p:cNvSpPr>
          <p:nvPr/>
        </p:nvSpPr>
        <p:spPr bwMode="auto">
          <a:xfrm>
            <a:off x="207963" y="2882900"/>
            <a:ext cx="26511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Marker values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(PAPP-A, free </a:t>
            </a:r>
            <a:r>
              <a:rPr lang="en-GB" altLang="en-US" sz="1800" dirty="0">
                <a:cs typeface="Arial" panose="020B0604020202020204" pitchFamily="34" charset="0"/>
                <a:sym typeface="Symbol" panose="05050102010706020507" pitchFamily="18" charset="2"/>
              </a:rPr>
              <a:t> hCG, </a:t>
            </a:r>
            <a:r>
              <a:rPr lang="en-GB" altLang="en-US" sz="1800" b="1" dirty="0">
                <a:cs typeface="Arial" panose="020B0604020202020204" pitchFamily="34" charset="0"/>
                <a:sym typeface="Symbol" panose="05050102010706020507" pitchFamily="18" charset="2"/>
              </a:rPr>
              <a:t>NT</a:t>
            </a:r>
            <a:r>
              <a:rPr lang="en-GB" altLang="en-US" sz="1800" dirty="0"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Gestational age (from </a:t>
            </a:r>
            <a:r>
              <a:rPr lang="en-GB" altLang="en-US" sz="1800" b="1" dirty="0">
                <a:cs typeface="Arial" panose="020B0604020202020204" pitchFamily="34" charset="0"/>
              </a:rPr>
              <a:t>CRL</a:t>
            </a:r>
            <a:r>
              <a:rPr lang="en-GB" altLang="en-US" sz="18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Maternal weight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Smoking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Ethnicity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6154" name="Rectangle 13"/>
          <p:cNvSpPr>
            <a:spLocks noChangeArrowheads="1"/>
          </p:cNvSpPr>
          <p:nvPr/>
        </p:nvSpPr>
        <p:spPr bwMode="auto">
          <a:xfrm>
            <a:off x="400050" y="300038"/>
            <a:ext cx="8286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C10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The process</a:t>
            </a:r>
          </a:p>
        </p:txBody>
      </p:sp>
      <p:sp>
        <p:nvSpPr>
          <p:cNvPr id="6155" name="Rectangle 4"/>
          <p:cNvSpPr>
            <a:spLocks noChangeArrowheads="1"/>
          </p:cNvSpPr>
          <p:nvPr/>
        </p:nvSpPr>
        <p:spPr bwMode="auto">
          <a:xfrm>
            <a:off x="2571750" y="3643313"/>
            <a:ext cx="1524000" cy="1066800"/>
          </a:xfrm>
          <a:prstGeom prst="rect">
            <a:avLst/>
          </a:prstGeom>
          <a:solidFill>
            <a:srgbClr val="A1C6F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Standardisation</a:t>
            </a:r>
          </a:p>
        </p:txBody>
      </p:sp>
      <p:sp>
        <p:nvSpPr>
          <p:cNvPr id="13" name="Oval 12"/>
          <p:cNvSpPr/>
          <p:nvPr/>
        </p:nvSpPr>
        <p:spPr>
          <a:xfrm>
            <a:off x="2365375" y="3005138"/>
            <a:ext cx="1930400" cy="2466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8194" y="576265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429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25599"/>
                </a:solidFill>
              </a:rPr>
              <a:t>Standardisation</a:t>
            </a:r>
            <a:endParaRPr lang="en-GB" dirty="0">
              <a:solidFill>
                <a:srgbClr val="025599"/>
              </a:solidFill>
            </a:endParaRPr>
          </a:p>
        </p:txBody>
      </p:sp>
      <p:sp>
        <p:nvSpPr>
          <p:cNvPr id="5123" name="Content Placeholder 3"/>
          <p:cNvSpPr>
            <a:spLocks noGrp="1"/>
          </p:cNvSpPr>
          <p:nvPr>
            <p:ph idx="1"/>
          </p:nvPr>
        </p:nvSpPr>
        <p:spPr>
          <a:xfrm>
            <a:off x="500063" y="1385888"/>
            <a:ext cx="8229600" cy="4757737"/>
          </a:xfrm>
        </p:spPr>
        <p:txBody>
          <a:bodyPr rtlCol="0">
            <a:normAutofit fontScale="92500" lnSpcReduction="20000"/>
          </a:bodyPr>
          <a:lstStyle/>
          <a:p>
            <a:pPr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800" dirty="0" smtClean="0"/>
              <a:t>Ideally markers should be independent of other variables such as gestation, weight, ethnicity, .. so that interpretation is easy</a:t>
            </a:r>
          </a:p>
          <a:p>
            <a:pPr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GB" sz="2800" dirty="0" smtClean="0"/>
          </a:p>
          <a:p>
            <a:pPr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GB" sz="2800" dirty="0" smtClean="0">
                <a:solidFill>
                  <a:srgbClr val="0070C0"/>
                </a:solidFill>
              </a:rPr>
              <a:t>The reality is that marker levels depend, to various degrees, on: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sz="1400" dirty="0" smtClean="0"/>
          </a:p>
          <a:p>
            <a:pPr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GB" sz="1100" dirty="0" smtClean="0"/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Gestation</a:t>
            </a:r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Maternal weight</a:t>
            </a:r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Ethnicity </a:t>
            </a:r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Smoking status</a:t>
            </a:r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Multiple pregnancy</a:t>
            </a:r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IVF</a:t>
            </a:r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Machine</a:t>
            </a:r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Laboratory</a:t>
            </a:r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Reagent lot</a:t>
            </a:r>
          </a:p>
          <a:p>
            <a:pPr lvl="2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defRPr/>
            </a:pPr>
            <a:r>
              <a:rPr lang="en-GB" dirty="0" smtClean="0"/>
              <a:t>   etc. </a:t>
            </a:r>
            <a:endParaRPr lang="en-GB" sz="600" dirty="0" smtClean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57813" y="3719513"/>
            <a:ext cx="30718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CC0000"/>
                </a:solidFill>
                <a:latin typeface="Comic Sans MS" panose="030F0702030302020204" pitchFamily="66" charset="0"/>
              </a:rPr>
              <a:t>We standardise into MoM values to remove the effects of these characteristics.  </a:t>
            </a: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617FEF-CF27-44D9-89B5-9C6891DD38AB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200" dirty="0" smtClean="0">
              <a:solidFill>
                <a:srgbClr val="898989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0430" y="57866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15900"/>
            <a:ext cx="8280400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25599"/>
                </a:solidFill>
              </a:rPr>
              <a:t>Illustration</a:t>
            </a:r>
            <a:r>
              <a:rPr lang="en-GB" b="1" dirty="0">
                <a:solidFill>
                  <a:srgbClr val="025599"/>
                </a:solidFill>
              </a:rPr>
              <a:t> </a:t>
            </a:r>
            <a:r>
              <a:rPr lang="en-GB" dirty="0">
                <a:solidFill>
                  <a:srgbClr val="025599"/>
                </a:solidFill>
              </a:rPr>
              <a:t>PAPP-A</a:t>
            </a:r>
            <a:r>
              <a:rPr lang="en-GB" b="1" dirty="0">
                <a:solidFill>
                  <a:srgbClr val="025599"/>
                </a:solidFill>
              </a:rPr>
              <a:t> </a:t>
            </a:r>
          </a:p>
        </p:txBody>
      </p:sp>
      <p:grpSp>
        <p:nvGrpSpPr>
          <p:cNvPr id="10244" name="Group 8"/>
          <p:cNvGrpSpPr>
            <a:grpSpLocks/>
          </p:cNvGrpSpPr>
          <p:nvPr/>
        </p:nvGrpSpPr>
        <p:grpSpPr bwMode="auto">
          <a:xfrm>
            <a:off x="6840538" y="1130300"/>
            <a:ext cx="1500187" cy="4525963"/>
            <a:chOff x="6840000" y="773622"/>
            <a:chExt cx="1500198" cy="4524905"/>
          </a:xfrm>
        </p:grpSpPr>
        <p:sp>
          <p:nvSpPr>
            <p:cNvPr id="10245" name="TextBox 4"/>
            <p:cNvSpPr txBox="1">
              <a:spLocks noChangeArrowheads="1"/>
            </p:cNvSpPr>
            <p:nvPr/>
          </p:nvSpPr>
          <p:spPr bwMode="auto">
            <a:xfrm>
              <a:off x="6840000" y="77362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11w+3d</a:t>
              </a:r>
            </a:p>
          </p:txBody>
        </p:sp>
        <p:sp>
          <p:nvSpPr>
            <p:cNvPr id="10246" name="TextBox 5"/>
            <p:cNvSpPr txBox="1">
              <a:spLocks noChangeArrowheads="1"/>
            </p:cNvSpPr>
            <p:nvPr/>
          </p:nvSpPr>
          <p:spPr bwMode="auto">
            <a:xfrm>
              <a:off x="6840000" y="291679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12w+3d</a:t>
              </a:r>
            </a:p>
          </p:txBody>
        </p:sp>
        <p:sp>
          <p:nvSpPr>
            <p:cNvPr id="10247" name="TextBox 6"/>
            <p:cNvSpPr txBox="1">
              <a:spLocks noChangeArrowheads="1"/>
            </p:cNvSpPr>
            <p:nvPr/>
          </p:nvSpPr>
          <p:spPr bwMode="auto">
            <a:xfrm>
              <a:off x="6840000" y="4929195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13w+3d</a:t>
              </a:r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7735" y="6124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15900"/>
            <a:ext cx="8280400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8"/>
          <p:cNvGrpSpPr>
            <a:grpSpLocks/>
          </p:cNvGrpSpPr>
          <p:nvPr/>
        </p:nvGrpSpPr>
        <p:grpSpPr bwMode="auto">
          <a:xfrm>
            <a:off x="6840538" y="1130300"/>
            <a:ext cx="1500187" cy="4525963"/>
            <a:chOff x="6840000" y="773622"/>
            <a:chExt cx="1500198" cy="4524905"/>
          </a:xfrm>
        </p:grpSpPr>
        <p:sp>
          <p:nvSpPr>
            <p:cNvPr id="11268" name="TextBox 4"/>
            <p:cNvSpPr txBox="1">
              <a:spLocks noChangeArrowheads="1"/>
            </p:cNvSpPr>
            <p:nvPr/>
          </p:nvSpPr>
          <p:spPr bwMode="auto">
            <a:xfrm>
              <a:off x="6840000" y="77362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11w+3d</a:t>
              </a:r>
            </a:p>
          </p:txBody>
        </p:sp>
        <p:sp>
          <p:nvSpPr>
            <p:cNvPr id="11269" name="TextBox 5"/>
            <p:cNvSpPr txBox="1">
              <a:spLocks noChangeArrowheads="1"/>
            </p:cNvSpPr>
            <p:nvPr/>
          </p:nvSpPr>
          <p:spPr bwMode="auto">
            <a:xfrm>
              <a:off x="6840000" y="291679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12w+3d</a:t>
              </a:r>
            </a:p>
          </p:txBody>
        </p:sp>
        <p:sp>
          <p:nvSpPr>
            <p:cNvPr id="11270" name="TextBox 6"/>
            <p:cNvSpPr txBox="1">
              <a:spLocks noChangeArrowheads="1"/>
            </p:cNvSpPr>
            <p:nvPr/>
          </p:nvSpPr>
          <p:spPr bwMode="auto">
            <a:xfrm>
              <a:off x="6840000" y="4929195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13w+3d</a:t>
              </a: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15900"/>
            <a:ext cx="8280400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8"/>
          <p:cNvGrpSpPr>
            <a:grpSpLocks/>
          </p:cNvGrpSpPr>
          <p:nvPr/>
        </p:nvGrpSpPr>
        <p:grpSpPr bwMode="auto">
          <a:xfrm>
            <a:off x="6840538" y="1130300"/>
            <a:ext cx="1500187" cy="4525963"/>
            <a:chOff x="6840000" y="773622"/>
            <a:chExt cx="1500198" cy="4524905"/>
          </a:xfrm>
        </p:grpSpPr>
        <p:sp>
          <p:nvSpPr>
            <p:cNvPr id="12292" name="TextBox 4"/>
            <p:cNvSpPr txBox="1">
              <a:spLocks noChangeArrowheads="1"/>
            </p:cNvSpPr>
            <p:nvPr/>
          </p:nvSpPr>
          <p:spPr bwMode="auto">
            <a:xfrm>
              <a:off x="6840000" y="77362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11w+3d</a:t>
              </a:r>
            </a:p>
          </p:txBody>
        </p:sp>
        <p:sp>
          <p:nvSpPr>
            <p:cNvPr id="12293" name="TextBox 5"/>
            <p:cNvSpPr txBox="1">
              <a:spLocks noChangeArrowheads="1"/>
            </p:cNvSpPr>
            <p:nvPr/>
          </p:nvSpPr>
          <p:spPr bwMode="auto">
            <a:xfrm>
              <a:off x="6840000" y="291679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12w+3d</a:t>
              </a:r>
            </a:p>
          </p:txBody>
        </p:sp>
        <p:sp>
          <p:nvSpPr>
            <p:cNvPr id="12294" name="TextBox 6"/>
            <p:cNvSpPr txBox="1">
              <a:spLocks noChangeArrowheads="1"/>
            </p:cNvSpPr>
            <p:nvPr/>
          </p:nvSpPr>
          <p:spPr bwMode="auto">
            <a:xfrm>
              <a:off x="6840000" y="4929195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13w+3d</a:t>
              </a: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15900"/>
            <a:ext cx="8280400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25599"/>
                </a:solidFill>
              </a:rPr>
              <a:t>MoMs</a:t>
            </a:r>
          </a:p>
        </p:txBody>
      </p:sp>
      <p:grpSp>
        <p:nvGrpSpPr>
          <p:cNvPr id="13316" name="Group 8"/>
          <p:cNvGrpSpPr>
            <a:grpSpLocks/>
          </p:cNvGrpSpPr>
          <p:nvPr/>
        </p:nvGrpSpPr>
        <p:grpSpPr bwMode="auto">
          <a:xfrm>
            <a:off x="6840538" y="1130300"/>
            <a:ext cx="1500187" cy="4525963"/>
            <a:chOff x="6840000" y="773622"/>
            <a:chExt cx="1500198" cy="4524905"/>
          </a:xfrm>
        </p:grpSpPr>
        <p:sp>
          <p:nvSpPr>
            <p:cNvPr id="13317" name="TextBox 4"/>
            <p:cNvSpPr txBox="1">
              <a:spLocks noChangeArrowheads="1"/>
            </p:cNvSpPr>
            <p:nvPr/>
          </p:nvSpPr>
          <p:spPr bwMode="auto">
            <a:xfrm>
              <a:off x="6840000" y="77362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11w+3d</a:t>
              </a:r>
            </a:p>
          </p:txBody>
        </p:sp>
        <p:sp>
          <p:nvSpPr>
            <p:cNvPr id="13318" name="TextBox 5"/>
            <p:cNvSpPr txBox="1">
              <a:spLocks noChangeArrowheads="1"/>
            </p:cNvSpPr>
            <p:nvPr/>
          </p:nvSpPr>
          <p:spPr bwMode="auto">
            <a:xfrm>
              <a:off x="6840000" y="2916792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12w+3d</a:t>
              </a:r>
            </a:p>
          </p:txBody>
        </p:sp>
        <p:sp>
          <p:nvSpPr>
            <p:cNvPr id="13319" name="TextBox 6"/>
            <p:cNvSpPr txBox="1">
              <a:spLocks noChangeArrowheads="1"/>
            </p:cNvSpPr>
            <p:nvPr/>
          </p:nvSpPr>
          <p:spPr bwMode="auto">
            <a:xfrm>
              <a:off x="6840000" y="4929195"/>
              <a:ext cx="1500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25599"/>
                  </a:solidFill>
                </a:rPr>
                <a:t>13w+3d</a:t>
              </a:r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5651" y="58904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9324</TotalTime>
  <Words>1109</Words>
  <Application>Microsoft Office PowerPoint</Application>
  <PresentationFormat>On-screen Show (4:3)</PresentationFormat>
  <Paragraphs>221</Paragraphs>
  <Slides>21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Comic Sans MS</vt:lpstr>
      <vt:lpstr>Symbol</vt:lpstr>
      <vt:lpstr>Office Theme</vt:lpstr>
      <vt:lpstr>Combined test QA: What , why and  how?</vt:lpstr>
      <vt:lpstr>Overview</vt:lpstr>
      <vt:lpstr>What: some background</vt:lpstr>
      <vt:lpstr>PowerPoint Presentation</vt:lpstr>
      <vt:lpstr>Standardisation</vt:lpstr>
      <vt:lpstr>Illustration PAPP-A </vt:lpstr>
      <vt:lpstr>PowerPoint Presentation</vt:lpstr>
      <vt:lpstr>PowerPoint Presentation</vt:lpstr>
      <vt:lpstr>MoMs</vt:lpstr>
      <vt:lpstr>Log (MoMs)</vt:lpstr>
      <vt:lpstr>PowerPoint Presentation</vt:lpstr>
      <vt:lpstr>PAPP-A</vt:lpstr>
      <vt:lpstr>PAPP-A</vt:lpstr>
      <vt:lpstr>Free β-hCG (T1)</vt:lpstr>
      <vt:lpstr>Free β-hCG (T1)</vt:lpstr>
      <vt:lpstr>Nuchal Translucency</vt:lpstr>
      <vt:lpstr>PowerPoint Presentation</vt:lpstr>
      <vt:lpstr>PowerPoint Presentation</vt:lpstr>
      <vt:lpstr>PowerPoint Presentation</vt:lpstr>
      <vt:lpstr>PowerPoint Presentation</vt:lpstr>
      <vt:lpstr>Why : the effect of errors on the screening program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 Wright</dc:creator>
  <cp:lastModifiedBy>Leo</cp:lastModifiedBy>
  <cp:revision>138</cp:revision>
  <dcterms:created xsi:type="dcterms:W3CDTF">2010-11-01T11:35:00Z</dcterms:created>
  <dcterms:modified xsi:type="dcterms:W3CDTF">2016-03-01T20:50:24Z</dcterms:modified>
</cp:coreProperties>
</file>