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95" r:id="rId3"/>
    <p:sldId id="280" r:id="rId4"/>
    <p:sldId id="283" r:id="rId5"/>
    <p:sldId id="296" r:id="rId6"/>
    <p:sldId id="297" r:id="rId7"/>
    <p:sldId id="291" r:id="rId8"/>
    <p:sldId id="278" r:id="rId9"/>
    <p:sldId id="289" r:id="rId10"/>
    <p:sldId id="294" r:id="rId11"/>
    <p:sldId id="286" r:id="rId12"/>
    <p:sldId id="273" r:id="rId1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6F"/>
    <a:srgbClr val="232338"/>
    <a:srgbClr val="AFAFCD"/>
    <a:srgbClr val="C9C9DD"/>
    <a:srgbClr val="369DA5"/>
    <a:srgbClr val="CDEDEF"/>
    <a:srgbClr val="84A2D8"/>
    <a:srgbClr val="203864"/>
    <a:srgbClr val="A0DBE0"/>
    <a:srgbClr val="266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1" autoAdjust="0"/>
    <p:restoredTop sz="94660"/>
  </p:normalViewPr>
  <p:slideViewPr>
    <p:cSldViewPr snapToGrid="0">
      <p:cViewPr varScale="1">
        <p:scale>
          <a:sx n="114" d="100"/>
          <a:sy n="114" d="100"/>
        </p:scale>
        <p:origin x="14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file:///\\corp.justice.govt.nz\groups\wellington%20justice%20centre\justcf-vol1\data\dbdata\Sector%20Group\Crime%20and%20Justice%20Insights\31.%20Mental%20Illness\report\A3\Graph_Court_byAge.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orp.justice.govt.nz\groups\wellington%20justice%20centre\justcf-vol1\data\dbdata\Sector%20Group\Crime%20and%20Justice%20Insights\31.%20Mental%20Illness\report\A3\Graph_Court_byAge.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69905148035255E-2"/>
          <c:y val="0.16138476633053531"/>
          <c:w val="0.91033410831024641"/>
          <c:h val="0.77568550288068872"/>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68745024334043"/>
          <c:y val="8.9497651723630417E-2"/>
          <c:w val="0.77348472430746273"/>
          <c:h val="0.52883273046782664"/>
        </c:manualLayout>
      </c:layout>
      <c:lineChart>
        <c:grouping val="standard"/>
        <c:varyColors val="0"/>
        <c:ser>
          <c:idx val="0"/>
          <c:order val="0"/>
          <c:tx>
            <c:strRef>
              <c:f>'T03'!$D$5</c:f>
              <c:strCache>
                <c:ptCount val="1"/>
                <c:pt idx="0">
                  <c:v>Unique clients seen by DHBs</c:v>
                </c:pt>
              </c:strCache>
            </c:strRef>
          </c:tx>
          <c:spPr>
            <a:ln w="28575" cap="rnd">
              <a:solidFill>
                <a:srgbClr val="369DA5"/>
              </a:solidFill>
              <a:round/>
            </a:ln>
            <a:effectLst/>
          </c:spPr>
          <c:marker>
            <c:symbol val="circle"/>
            <c:size val="5"/>
            <c:spPr>
              <a:solidFill>
                <a:srgbClr val="369DA5"/>
              </a:solidFill>
              <a:ln w="9525">
                <a:solidFill>
                  <a:srgbClr val="369DA5"/>
                </a:solidFill>
              </a:ln>
              <a:effectLst/>
            </c:spPr>
          </c:marker>
          <c:cat>
            <c:strRef>
              <c:f>'T03'!$E$4:$J$4</c:f>
              <c:strCache>
                <c:ptCount val="6"/>
                <c:pt idx="0">
                  <c:v>09/10</c:v>
                </c:pt>
                <c:pt idx="1">
                  <c:v>10/11</c:v>
                </c:pt>
                <c:pt idx="2">
                  <c:v>11/12</c:v>
                </c:pt>
                <c:pt idx="3">
                  <c:v>12/13</c:v>
                </c:pt>
                <c:pt idx="4">
                  <c:v>13/14</c:v>
                </c:pt>
                <c:pt idx="5">
                  <c:v>14/15</c:v>
                </c:pt>
              </c:strCache>
            </c:strRef>
          </c:cat>
          <c:val>
            <c:numRef>
              <c:f>'T03'!$E$5:$J$5</c:f>
              <c:numCache>
                <c:formatCode>General</c:formatCode>
                <c:ptCount val="6"/>
                <c:pt idx="0">
                  <c:v>6898</c:v>
                </c:pt>
                <c:pt idx="1">
                  <c:v>8018</c:v>
                </c:pt>
                <c:pt idx="2" formatCode="#,##0">
                  <c:v>8118</c:v>
                </c:pt>
                <c:pt idx="3">
                  <c:v>8432</c:v>
                </c:pt>
                <c:pt idx="4">
                  <c:v>8629</c:v>
                </c:pt>
                <c:pt idx="5" formatCode="#,##0">
                  <c:v>8607</c:v>
                </c:pt>
              </c:numCache>
            </c:numRef>
          </c:val>
          <c:smooth val="0"/>
          <c:extLst xmlns:c16r2="http://schemas.microsoft.com/office/drawing/2015/06/chart">
            <c:ext xmlns:c16="http://schemas.microsoft.com/office/drawing/2014/chart" uri="{C3380CC4-5D6E-409C-BE32-E72D297353CC}">
              <c16:uniqueId val="{00000000-B786-43C5-9A31-2CE7C74B7C0D}"/>
            </c:ext>
          </c:extLst>
        </c:ser>
        <c:ser>
          <c:idx val="1"/>
          <c:order val="1"/>
          <c:tx>
            <c:strRef>
              <c:f>'T03'!$D$6</c:f>
              <c:strCache>
                <c:ptCount val="1"/>
                <c:pt idx="0">
                  <c:v>Occupied bed nights</c:v>
                </c:pt>
              </c:strCache>
            </c:strRef>
          </c:tx>
          <c:spPr>
            <a:ln w="28575" cap="rnd">
              <a:solidFill>
                <a:srgbClr val="232338"/>
              </a:solidFill>
              <a:round/>
            </a:ln>
            <a:effectLst/>
          </c:spPr>
          <c:marker>
            <c:symbol val="circle"/>
            <c:size val="5"/>
            <c:spPr>
              <a:solidFill>
                <a:srgbClr val="232338"/>
              </a:solidFill>
              <a:ln w="9525">
                <a:solidFill>
                  <a:srgbClr val="232338"/>
                </a:solidFill>
              </a:ln>
              <a:effectLst/>
            </c:spPr>
          </c:marker>
          <c:cat>
            <c:strRef>
              <c:f>'T03'!$E$4:$J$4</c:f>
              <c:strCache>
                <c:ptCount val="6"/>
                <c:pt idx="0">
                  <c:v>09/10</c:v>
                </c:pt>
                <c:pt idx="1">
                  <c:v>10/11</c:v>
                </c:pt>
                <c:pt idx="2">
                  <c:v>11/12</c:v>
                </c:pt>
                <c:pt idx="3">
                  <c:v>12/13</c:v>
                </c:pt>
                <c:pt idx="4">
                  <c:v>13/14</c:v>
                </c:pt>
                <c:pt idx="5">
                  <c:v>14/15</c:v>
                </c:pt>
              </c:strCache>
            </c:strRef>
          </c:cat>
          <c:val>
            <c:numRef>
              <c:f>'T03'!$E$6:$J$6</c:f>
              <c:numCache>
                <c:formatCode>General</c:formatCode>
                <c:ptCount val="6"/>
                <c:pt idx="0">
                  <c:v>143387</c:v>
                </c:pt>
                <c:pt idx="1">
                  <c:v>183484</c:v>
                </c:pt>
                <c:pt idx="2" formatCode="#,##0">
                  <c:v>189693</c:v>
                </c:pt>
                <c:pt idx="3">
                  <c:v>181351</c:v>
                </c:pt>
                <c:pt idx="4">
                  <c:v>183950</c:v>
                </c:pt>
                <c:pt idx="5">
                  <c:v>186491</c:v>
                </c:pt>
              </c:numCache>
            </c:numRef>
          </c:val>
          <c:smooth val="0"/>
          <c:extLst xmlns:c16r2="http://schemas.microsoft.com/office/drawing/2015/06/chart">
            <c:ext xmlns:c16="http://schemas.microsoft.com/office/drawing/2014/chart" uri="{C3380CC4-5D6E-409C-BE32-E72D297353CC}">
              <c16:uniqueId val="{00000001-B786-43C5-9A31-2CE7C74B7C0D}"/>
            </c:ext>
          </c:extLst>
        </c:ser>
        <c:dLbls>
          <c:showLegendKey val="0"/>
          <c:showVal val="0"/>
          <c:showCatName val="0"/>
          <c:showSerName val="0"/>
          <c:showPercent val="0"/>
          <c:showBubbleSize val="0"/>
        </c:dLbls>
        <c:marker val="1"/>
        <c:smooth val="0"/>
        <c:axId val="532339344"/>
        <c:axId val="532341696"/>
      </c:lineChart>
      <c:catAx>
        <c:axId val="53233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341696"/>
        <c:crosses val="autoZero"/>
        <c:auto val="1"/>
        <c:lblAlgn val="ctr"/>
        <c:lblOffset val="100"/>
        <c:noMultiLvlLbl val="0"/>
      </c:catAx>
      <c:valAx>
        <c:axId val="53234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339344"/>
        <c:crosses val="autoZero"/>
        <c:crossBetween val="between"/>
      </c:valAx>
      <c:spPr>
        <a:noFill/>
        <a:ln>
          <a:noFill/>
        </a:ln>
        <a:effectLst/>
      </c:spPr>
    </c:plotArea>
    <c:legend>
      <c:legendPos val="b"/>
      <c:layout>
        <c:manualLayout>
          <c:xMode val="edge"/>
          <c:yMode val="edge"/>
          <c:x val="0.1029316591074461"/>
          <c:y val="0.78302645016889239"/>
          <c:w val="0.79413668178510777"/>
          <c:h val="8.53981153074191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5CC2C2"/>
              </a:solidFill>
              <a:round/>
            </a:ln>
            <a:effectLst/>
          </c:spPr>
          <c:marker>
            <c:symbol val="none"/>
          </c:marker>
          <c:cat>
            <c:strRef>
              <c:f>Sheet2!$B$27:$F$27</c:f>
              <c:strCache>
                <c:ptCount val="5"/>
                <c:pt idx="0">
                  <c:v>09/10</c:v>
                </c:pt>
                <c:pt idx="1">
                  <c:v>10/11</c:v>
                </c:pt>
                <c:pt idx="2">
                  <c:v>11/12</c:v>
                </c:pt>
                <c:pt idx="3">
                  <c:v>12/13</c:v>
                </c:pt>
                <c:pt idx="4">
                  <c:v>13/14</c:v>
                </c:pt>
              </c:strCache>
            </c:strRef>
          </c:cat>
          <c:val>
            <c:numRef>
              <c:f>Sheet2!$B$28:$F$28</c:f>
              <c:numCache>
                <c:formatCode>General</c:formatCode>
                <c:ptCount val="5"/>
                <c:pt idx="0">
                  <c:v>9661</c:v>
                </c:pt>
                <c:pt idx="1">
                  <c:v>9975</c:v>
                </c:pt>
                <c:pt idx="2">
                  <c:v>10967</c:v>
                </c:pt>
                <c:pt idx="3">
                  <c:v>10813</c:v>
                </c:pt>
                <c:pt idx="4">
                  <c:v>11448</c:v>
                </c:pt>
              </c:numCache>
            </c:numRef>
          </c:val>
          <c:smooth val="0"/>
          <c:extLst xmlns:c16r2="http://schemas.microsoft.com/office/drawing/2015/06/chart">
            <c:ext xmlns:c16="http://schemas.microsoft.com/office/drawing/2014/chart" uri="{C3380CC4-5D6E-409C-BE32-E72D297353CC}">
              <c16:uniqueId val="{00000000-A645-4AF6-B39A-18E3DC016105}"/>
            </c:ext>
          </c:extLst>
        </c:ser>
        <c:dLbls>
          <c:showLegendKey val="0"/>
          <c:showVal val="0"/>
          <c:showCatName val="0"/>
          <c:showSerName val="0"/>
          <c:showPercent val="0"/>
          <c:showBubbleSize val="0"/>
        </c:dLbls>
        <c:smooth val="0"/>
        <c:axId val="532340128"/>
        <c:axId val="532342872"/>
      </c:lineChart>
      <c:catAx>
        <c:axId val="53234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342872"/>
        <c:crosses val="autoZero"/>
        <c:auto val="1"/>
        <c:lblAlgn val="ctr"/>
        <c:lblOffset val="100"/>
        <c:noMultiLvlLbl val="0"/>
      </c:catAx>
      <c:valAx>
        <c:axId val="532342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34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784826388888976"/>
          <c:y val="3.7893097643097652E-2"/>
          <c:w val="0.66567604166666672"/>
          <c:h val="0.64335101010101092"/>
        </c:manualLayout>
      </c:layout>
      <c:barChart>
        <c:barDir val="col"/>
        <c:grouping val="clustered"/>
        <c:varyColors val="0"/>
        <c:ser>
          <c:idx val="1"/>
          <c:order val="0"/>
          <c:tx>
            <c:strRef>
              <c:f>'Revised 20151201'!$H$5</c:f>
              <c:strCache>
                <c:ptCount val="1"/>
                <c:pt idx="0">
                  <c:v>General public</c:v>
                </c:pt>
              </c:strCache>
            </c:strRef>
          </c:tx>
          <c:spPr>
            <a:solidFill>
              <a:srgbClr val="232338"/>
            </a:solidFill>
          </c:spPr>
          <c:invertIfNegative val="0"/>
          <c:dLbls>
            <c:dLbl>
              <c:idx val="0"/>
              <c:tx>
                <c:rich>
                  <a:bodyPr/>
                  <a:lstStyle/>
                  <a:p>
                    <a:r>
                      <a:rPr lang="en-US" sz="900" dirty="0" smtClean="0">
                        <a:solidFill>
                          <a:srgbClr val="002060"/>
                        </a:solidFill>
                        <a:latin typeface="Arial" pitchFamily="34" charset="0"/>
                        <a:cs typeface="Arial" pitchFamily="34" charset="0"/>
                      </a:rPr>
                      <a:t>1</a:t>
                    </a:r>
                    <a:r>
                      <a:rPr lang="en-US" dirty="0" smtClean="0"/>
                      <a:t>%</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1"/>
              <c:tx>
                <c:rich>
                  <a:bodyPr/>
                  <a:lstStyle/>
                  <a:p>
                    <a:r>
                      <a:rPr lang="en-US" sz="900" dirty="0" smtClean="0">
                        <a:solidFill>
                          <a:srgbClr val="002060"/>
                        </a:solidFill>
                        <a:latin typeface="Arial" pitchFamily="34" charset="0"/>
                        <a:cs typeface="Arial" pitchFamily="34" charset="0"/>
                      </a:rPr>
                      <a:t>3</a:t>
                    </a:r>
                    <a:r>
                      <a:rPr lang="en-US" dirty="0" smtClean="0"/>
                      <a:t>%</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2"/>
              <c:tx>
                <c:rich>
                  <a:bodyPr/>
                  <a:lstStyle/>
                  <a:p>
                    <a:r>
                      <a:rPr lang="en-US" sz="900" dirty="0" smtClean="0">
                        <a:solidFill>
                          <a:srgbClr val="002060"/>
                        </a:solidFill>
                        <a:latin typeface="Arial" pitchFamily="34" charset="0"/>
                        <a:cs typeface="Arial" pitchFamily="34" charset="0"/>
                      </a:rPr>
                      <a:t>2</a:t>
                    </a:r>
                    <a:r>
                      <a:rPr lang="en-US" dirty="0" smtClean="0"/>
                      <a:t>%</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3"/>
              <c:tx>
                <c:rich>
                  <a:bodyPr/>
                  <a:lstStyle/>
                  <a:p>
                    <a:r>
                      <a:rPr lang="en-US" sz="900" dirty="0" smtClean="0">
                        <a:solidFill>
                          <a:srgbClr val="002060"/>
                        </a:solidFill>
                        <a:latin typeface="Arial" pitchFamily="34" charset="0"/>
                        <a:cs typeface="Arial" pitchFamily="34" charset="0"/>
                      </a:rPr>
                      <a:t>&lt;</a:t>
                    </a:r>
                    <a:r>
                      <a:rPr lang="en-US" dirty="0" smtClean="0"/>
                      <a:t>1%</a:t>
                    </a:r>
                    <a:endParaRPr lang="en-US" dirty="0"/>
                  </a:p>
                </c:rich>
              </c:tx>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900">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'Revised 20151201'!$I$4:$L$4</c:f>
              <c:strCache>
                <c:ptCount val="4"/>
                <c:pt idx="0">
                  <c:v>European</c:v>
                </c:pt>
                <c:pt idx="1">
                  <c:v>Māori</c:v>
                </c:pt>
                <c:pt idx="2">
                  <c:v>Pacific</c:v>
                </c:pt>
                <c:pt idx="3">
                  <c:v>Asian</c:v>
                </c:pt>
              </c:strCache>
            </c:strRef>
          </c:cat>
          <c:val>
            <c:numRef>
              <c:f>'Revised 20151201'!$I$5:$L$5</c:f>
              <c:numCache>
                <c:formatCode>0.00%</c:formatCode>
                <c:ptCount val="4"/>
                <c:pt idx="0">
                  <c:v>1.2E-2</c:v>
                </c:pt>
                <c:pt idx="1">
                  <c:v>3.0000000000000002E-2</c:v>
                </c:pt>
                <c:pt idx="2">
                  <c:v>1.4999999999999998E-2</c:v>
                </c:pt>
                <c:pt idx="3">
                  <c:v>4.0000000000000062E-3</c:v>
                </c:pt>
              </c:numCache>
            </c:numRef>
          </c:val>
        </c:ser>
        <c:ser>
          <c:idx val="0"/>
          <c:order val="1"/>
          <c:tx>
            <c:strRef>
              <c:f>'Revised 20151201'!$H$6</c:f>
              <c:strCache>
                <c:ptCount val="1"/>
                <c:pt idx="0">
                  <c:v>People proceeded against by Police</c:v>
                </c:pt>
              </c:strCache>
            </c:strRef>
          </c:tx>
          <c:spPr>
            <a:solidFill>
              <a:srgbClr val="369DA5"/>
            </a:solidFill>
          </c:spPr>
          <c:invertIfNegative val="0"/>
          <c:dLbls>
            <c:dLbl>
              <c:idx val="0"/>
              <c:tx>
                <c:rich>
                  <a:bodyPr/>
                  <a:lstStyle/>
                  <a:p>
                    <a:r>
                      <a:rPr lang="en-US" sz="900" dirty="0" smtClean="0">
                        <a:solidFill>
                          <a:srgbClr val="002060"/>
                        </a:solidFill>
                        <a:latin typeface="Arial" pitchFamily="34" charset="0"/>
                        <a:cs typeface="Arial" pitchFamily="34" charset="0"/>
                      </a:rPr>
                      <a:t>2</a:t>
                    </a:r>
                    <a:r>
                      <a:rPr lang="en-US" dirty="0" smtClean="0"/>
                      <a:t>1%</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1"/>
              <c:tx>
                <c:rich>
                  <a:bodyPr/>
                  <a:lstStyle/>
                  <a:p>
                    <a:r>
                      <a:rPr lang="en-US" sz="900" dirty="0" smtClean="0">
                        <a:solidFill>
                          <a:srgbClr val="002060"/>
                        </a:solidFill>
                        <a:latin typeface="Arial" pitchFamily="34" charset="0"/>
                        <a:cs typeface="Arial" pitchFamily="34" charset="0"/>
                      </a:rPr>
                      <a:t>2</a:t>
                    </a:r>
                    <a:r>
                      <a:rPr lang="en-US" dirty="0" smtClean="0"/>
                      <a:t>4%</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2"/>
              <c:tx>
                <c:rich>
                  <a:bodyPr/>
                  <a:lstStyle/>
                  <a:p>
                    <a:r>
                      <a:rPr lang="en-US" sz="900" dirty="0" smtClean="0">
                        <a:solidFill>
                          <a:srgbClr val="002060"/>
                        </a:solidFill>
                        <a:latin typeface="Arial" pitchFamily="34" charset="0"/>
                        <a:cs typeface="Arial" pitchFamily="34" charset="0"/>
                      </a:rPr>
                      <a:t>1</a:t>
                    </a:r>
                    <a:r>
                      <a:rPr lang="en-US" dirty="0" smtClean="0"/>
                      <a:t>5%</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3"/>
              <c:tx>
                <c:rich>
                  <a:bodyPr/>
                  <a:lstStyle/>
                  <a:p>
                    <a:r>
                      <a:rPr lang="en-US" sz="900" dirty="0" smtClean="0">
                        <a:solidFill>
                          <a:srgbClr val="002060"/>
                        </a:solidFill>
                        <a:latin typeface="Arial" pitchFamily="34" charset="0"/>
                        <a:cs typeface="Arial" pitchFamily="34" charset="0"/>
                      </a:rPr>
                      <a:t>1</a:t>
                    </a:r>
                    <a:r>
                      <a:rPr lang="en-US" dirty="0" smtClean="0"/>
                      <a:t>0%</a:t>
                    </a:r>
                    <a:endParaRPr lang="en-US" dirty="0"/>
                  </a:p>
                </c:rich>
              </c:tx>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900">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'Revised 20151201'!$I$4:$L$4</c:f>
              <c:strCache>
                <c:ptCount val="4"/>
                <c:pt idx="0">
                  <c:v>European</c:v>
                </c:pt>
                <c:pt idx="1">
                  <c:v>Māori</c:v>
                </c:pt>
                <c:pt idx="2">
                  <c:v>Pacific</c:v>
                </c:pt>
                <c:pt idx="3">
                  <c:v>Asian</c:v>
                </c:pt>
              </c:strCache>
            </c:strRef>
          </c:cat>
          <c:val>
            <c:numRef>
              <c:f>'Revised 20151201'!$I$6:$L$6</c:f>
              <c:numCache>
                <c:formatCode>0.00%</c:formatCode>
                <c:ptCount val="4"/>
                <c:pt idx="0">
                  <c:v>0.21300000000000019</c:v>
                </c:pt>
                <c:pt idx="1">
                  <c:v>0.24300000000000019</c:v>
                </c:pt>
                <c:pt idx="2">
                  <c:v>0.15000000000000019</c:v>
                </c:pt>
                <c:pt idx="3">
                  <c:v>0.10400000000000002</c:v>
                </c:pt>
              </c:numCache>
            </c:numRef>
          </c:val>
        </c:ser>
        <c:dLbls>
          <c:showLegendKey val="0"/>
          <c:showVal val="0"/>
          <c:showCatName val="0"/>
          <c:showSerName val="0"/>
          <c:showPercent val="0"/>
          <c:showBubbleSize val="0"/>
        </c:dLbls>
        <c:gapWidth val="150"/>
        <c:axId val="345241584"/>
        <c:axId val="345241976"/>
      </c:barChart>
      <c:catAx>
        <c:axId val="345241584"/>
        <c:scaling>
          <c:orientation val="minMax"/>
        </c:scaling>
        <c:delete val="0"/>
        <c:axPos val="b"/>
        <c:numFmt formatCode="General" sourceLinked="1"/>
        <c:majorTickMark val="none"/>
        <c:minorTickMark val="none"/>
        <c:tickLblPos val="nextTo"/>
        <c:txPr>
          <a:bodyPr/>
          <a:lstStyle/>
          <a:p>
            <a:pPr>
              <a:defRPr sz="900">
                <a:solidFill>
                  <a:schemeClr val="tx1"/>
                </a:solidFill>
                <a:latin typeface="Arial" pitchFamily="34" charset="0"/>
                <a:cs typeface="Arial" pitchFamily="34" charset="0"/>
              </a:defRPr>
            </a:pPr>
            <a:endParaRPr lang="en-US"/>
          </a:p>
        </c:txPr>
        <c:crossAx val="345241976"/>
        <c:crosses val="autoZero"/>
        <c:auto val="1"/>
        <c:lblAlgn val="ctr"/>
        <c:lblOffset val="100"/>
        <c:noMultiLvlLbl val="0"/>
      </c:catAx>
      <c:valAx>
        <c:axId val="345241976"/>
        <c:scaling>
          <c:orientation val="minMax"/>
        </c:scaling>
        <c:delete val="0"/>
        <c:axPos val="l"/>
        <c:majorGridlines>
          <c:spPr>
            <a:ln w="6350">
              <a:prstDash val="sysDot"/>
            </a:ln>
          </c:spPr>
        </c:majorGridlines>
        <c:title>
          <c:tx>
            <c:rich>
              <a:bodyPr rot="-5400000" vert="horz"/>
              <a:lstStyle/>
              <a:p>
                <a:pPr algn="ctr" rtl="0">
                  <a:defRPr lang="en-NZ" sz="800" b="0" i="0" u="none" strike="noStrike" kern="1200" baseline="0" dirty="0">
                    <a:solidFill>
                      <a:schemeClr val="tx1"/>
                    </a:solidFill>
                    <a:latin typeface="Arial" pitchFamily="34" charset="0"/>
                    <a:ea typeface="+mn-ea"/>
                    <a:cs typeface="Arial" pitchFamily="34" charset="0"/>
                  </a:defRPr>
                </a:pPr>
                <a:r>
                  <a:rPr lang="en-NZ" sz="800" b="0" i="0" u="none" strike="noStrike" kern="1200" baseline="0" dirty="0">
                    <a:solidFill>
                      <a:schemeClr val="tx1"/>
                    </a:solidFill>
                    <a:latin typeface="Arial" pitchFamily="34" charset="0"/>
                    <a:ea typeface="+mn-ea"/>
                    <a:cs typeface="Arial" pitchFamily="34" charset="0"/>
                  </a:rPr>
                  <a:t>Prevalence of substance abuse / </a:t>
                </a:r>
                <a:r>
                  <a:rPr lang="en-NZ" sz="800" b="0" i="0" u="none" strike="noStrike" kern="1200" baseline="0" dirty="0" smtClean="0">
                    <a:solidFill>
                      <a:schemeClr val="tx1"/>
                    </a:solidFill>
                    <a:latin typeface="Arial" pitchFamily="34" charset="0"/>
                    <a:ea typeface="+mn-ea"/>
                    <a:cs typeface="Arial" pitchFamily="34" charset="0"/>
                  </a:rPr>
                  <a:t>dependence (</a:t>
                </a:r>
                <a:r>
                  <a:rPr lang="en-NZ" sz="800" b="0" i="0" u="none" strike="noStrike" kern="1200" baseline="0" dirty="0">
                    <a:solidFill>
                      <a:schemeClr val="tx1"/>
                    </a:solidFill>
                    <a:latin typeface="Arial" pitchFamily="34" charset="0"/>
                    <a:ea typeface="+mn-ea"/>
                    <a:cs typeface="Arial" pitchFamily="34" charset="0"/>
                  </a:rPr>
                  <a:t>12 months either side of 2012 justice interaction)</a:t>
                </a:r>
              </a:p>
            </c:rich>
          </c:tx>
          <c:layout>
            <c:manualLayout>
              <c:xMode val="edge"/>
              <c:yMode val="edge"/>
              <c:x val="1.6797222222222224E-2"/>
              <c:y val="3.2038720538720596E-2"/>
            </c:manualLayout>
          </c:layout>
          <c:overlay val="0"/>
        </c:title>
        <c:numFmt formatCode="0%" sourceLinked="0"/>
        <c:majorTickMark val="none"/>
        <c:minorTickMark val="none"/>
        <c:tickLblPos val="nextTo"/>
        <c:spPr>
          <a:ln>
            <a:prstDash val="solid"/>
          </a:ln>
        </c:spPr>
        <c:txPr>
          <a:bodyPr/>
          <a:lstStyle/>
          <a:p>
            <a:pPr>
              <a:defRPr>
                <a:solidFill>
                  <a:schemeClr val="tx1"/>
                </a:solidFill>
              </a:defRPr>
            </a:pPr>
            <a:endParaRPr lang="en-US"/>
          </a:p>
        </c:txPr>
        <c:crossAx val="345241584"/>
        <c:crosses val="autoZero"/>
        <c:crossBetween val="between"/>
      </c:valAx>
      <c:spPr>
        <a:noFill/>
        <a:ln w="25400">
          <a:no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112118055555581"/>
          <c:y val="5.946885521885522E-2"/>
          <c:w val="0.67149133199099964"/>
          <c:h val="0.63963460009809525"/>
        </c:manualLayout>
      </c:layout>
      <c:barChart>
        <c:barDir val="col"/>
        <c:grouping val="clustered"/>
        <c:varyColors val="0"/>
        <c:ser>
          <c:idx val="1"/>
          <c:order val="0"/>
          <c:tx>
            <c:strRef>
              <c:f>'Revised 20151201'!$A$5</c:f>
              <c:strCache>
                <c:ptCount val="1"/>
                <c:pt idx="0">
                  <c:v>General public</c:v>
                </c:pt>
              </c:strCache>
            </c:strRef>
          </c:tx>
          <c:spPr>
            <a:solidFill>
              <a:srgbClr val="232338"/>
            </a:solidFill>
          </c:spPr>
          <c:invertIfNegative val="0"/>
          <c:dLbls>
            <c:dLbl>
              <c:idx val="0"/>
              <c:tx>
                <c:rich>
                  <a:bodyPr/>
                  <a:lstStyle/>
                  <a:p>
                    <a:r>
                      <a:rPr lang="en-US" sz="900" dirty="0" smtClean="0">
                        <a:latin typeface="Arial" pitchFamily="34" charset="0"/>
                        <a:cs typeface="Arial" pitchFamily="34" charset="0"/>
                      </a:rPr>
                      <a:t>6</a:t>
                    </a:r>
                    <a:r>
                      <a:rPr lang="en-US" dirty="0" smtClean="0"/>
                      <a:t>%</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1"/>
              <c:tx>
                <c:rich>
                  <a:bodyPr/>
                  <a:lstStyle/>
                  <a:p>
                    <a:r>
                      <a:rPr lang="en-US" sz="900" dirty="0" smtClean="0">
                        <a:latin typeface="Arial" pitchFamily="34" charset="0"/>
                        <a:cs typeface="Arial" pitchFamily="34" charset="0"/>
                      </a:rPr>
                      <a:t>1</a:t>
                    </a:r>
                    <a:r>
                      <a:rPr lang="en-US" dirty="0" smtClean="0"/>
                      <a:t>0%</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2"/>
              <c:tx>
                <c:rich>
                  <a:bodyPr/>
                  <a:lstStyle/>
                  <a:p>
                    <a:r>
                      <a:rPr lang="en-US" sz="900" dirty="0" smtClean="0">
                        <a:latin typeface="Arial" pitchFamily="34" charset="0"/>
                        <a:cs typeface="Arial" pitchFamily="34" charset="0"/>
                      </a:rPr>
                      <a:t>1</a:t>
                    </a:r>
                    <a:r>
                      <a:rPr lang="en-US" dirty="0" smtClean="0"/>
                      <a:t>1%</a:t>
                    </a:r>
                    <a:endParaRPr lang="en-US" dirty="0"/>
                  </a:p>
                </c:rich>
              </c:tx>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'Revised 20151201'!$B$4:$D$4</c:f>
              <c:strCache>
                <c:ptCount val="3"/>
                <c:pt idx="0">
                  <c:v>10–16</c:v>
                </c:pt>
                <c:pt idx="1">
                  <c:v>17–24</c:v>
                </c:pt>
                <c:pt idx="2">
                  <c:v>25+</c:v>
                </c:pt>
              </c:strCache>
            </c:strRef>
          </c:cat>
          <c:val>
            <c:numRef>
              <c:f>'Revised 20151201'!$B$5:$D$5</c:f>
              <c:numCache>
                <c:formatCode>0.00%</c:formatCode>
                <c:ptCount val="3"/>
                <c:pt idx="0">
                  <c:v>6.1000000000000013E-2</c:v>
                </c:pt>
                <c:pt idx="1">
                  <c:v>0.10500000000000002</c:v>
                </c:pt>
                <c:pt idx="2">
                  <c:v>0.114</c:v>
                </c:pt>
              </c:numCache>
            </c:numRef>
          </c:val>
        </c:ser>
        <c:ser>
          <c:idx val="0"/>
          <c:order val="1"/>
          <c:tx>
            <c:strRef>
              <c:f>'Revised 20151201'!$A$6</c:f>
              <c:strCache>
                <c:ptCount val="1"/>
                <c:pt idx="0">
                  <c:v>People charged in court</c:v>
                </c:pt>
              </c:strCache>
            </c:strRef>
          </c:tx>
          <c:spPr>
            <a:solidFill>
              <a:srgbClr val="369DA5"/>
            </a:solidFill>
          </c:spPr>
          <c:invertIfNegative val="0"/>
          <c:dLbls>
            <c:dLbl>
              <c:idx val="0"/>
              <c:tx>
                <c:rich>
                  <a:bodyPr/>
                  <a:lstStyle/>
                  <a:p>
                    <a:r>
                      <a:rPr lang="en-US" sz="900" dirty="0" smtClean="0">
                        <a:latin typeface="Arial" pitchFamily="34" charset="0"/>
                        <a:cs typeface="Arial" pitchFamily="34" charset="0"/>
                      </a:rPr>
                      <a:t>6</a:t>
                    </a:r>
                    <a:r>
                      <a:rPr lang="en-US" dirty="0" smtClean="0"/>
                      <a:t>4%</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1"/>
              <c:tx>
                <c:rich>
                  <a:bodyPr/>
                  <a:lstStyle/>
                  <a:p>
                    <a:r>
                      <a:rPr lang="en-US" sz="900" dirty="0" smtClean="0">
                        <a:latin typeface="Arial" pitchFamily="34" charset="0"/>
                        <a:cs typeface="Arial" pitchFamily="34" charset="0"/>
                      </a:rPr>
                      <a:t>3</a:t>
                    </a:r>
                    <a:r>
                      <a:rPr lang="en-US" dirty="0" smtClean="0"/>
                      <a:t>7%</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2"/>
              <c:tx>
                <c:rich>
                  <a:bodyPr/>
                  <a:lstStyle/>
                  <a:p>
                    <a:r>
                      <a:rPr lang="en-US" sz="900" dirty="0" smtClean="0">
                        <a:latin typeface="Arial" pitchFamily="34" charset="0"/>
                        <a:cs typeface="Arial" pitchFamily="34" charset="0"/>
                      </a:rPr>
                      <a:t>4</a:t>
                    </a:r>
                    <a:r>
                      <a:rPr lang="en-US" dirty="0" smtClean="0"/>
                      <a:t>2%</a:t>
                    </a:r>
                    <a:endParaRPr lang="en-US" dirty="0"/>
                  </a:p>
                </c:rich>
              </c:tx>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'Revised 20151201'!$B$4:$D$4</c:f>
              <c:strCache>
                <c:ptCount val="3"/>
                <c:pt idx="0">
                  <c:v>10–16</c:v>
                </c:pt>
                <c:pt idx="1">
                  <c:v>17–24</c:v>
                </c:pt>
                <c:pt idx="2">
                  <c:v>25+</c:v>
                </c:pt>
              </c:strCache>
            </c:strRef>
          </c:cat>
          <c:val>
            <c:numRef>
              <c:f>'Revised 20151201'!$B$6:$D$6</c:f>
              <c:numCache>
                <c:formatCode>0.00%</c:formatCode>
                <c:ptCount val="3"/>
                <c:pt idx="0">
                  <c:v>0.6350000000000009</c:v>
                </c:pt>
                <c:pt idx="1">
                  <c:v>0.36600000000000038</c:v>
                </c:pt>
                <c:pt idx="2">
                  <c:v>0.41800000000000032</c:v>
                </c:pt>
              </c:numCache>
            </c:numRef>
          </c:val>
        </c:ser>
        <c:dLbls>
          <c:showLegendKey val="0"/>
          <c:showVal val="0"/>
          <c:showCatName val="0"/>
          <c:showSerName val="0"/>
          <c:showPercent val="0"/>
          <c:showBubbleSize val="0"/>
        </c:dLbls>
        <c:gapWidth val="150"/>
        <c:axId val="345235704"/>
        <c:axId val="377127368"/>
      </c:barChart>
      <c:catAx>
        <c:axId val="345235704"/>
        <c:scaling>
          <c:orientation val="minMax"/>
        </c:scaling>
        <c:delete val="0"/>
        <c:axPos val="b"/>
        <c:title>
          <c:tx>
            <c:rich>
              <a:bodyPr/>
              <a:lstStyle/>
              <a:p>
                <a:pPr>
                  <a:defRPr>
                    <a:latin typeface="Arial" pitchFamily="34" charset="0"/>
                    <a:cs typeface="Arial" pitchFamily="34" charset="0"/>
                  </a:defRPr>
                </a:pPr>
                <a:r>
                  <a:rPr lang="en-US" b="0" dirty="0">
                    <a:latin typeface="Arial" pitchFamily="34" charset="0"/>
                    <a:cs typeface="Arial" pitchFamily="34" charset="0"/>
                  </a:rPr>
                  <a:t>Age (years)</a:t>
                </a:r>
              </a:p>
            </c:rich>
          </c:tx>
          <c:layout>
            <c:manualLayout>
              <c:xMode val="edge"/>
              <c:yMode val="edge"/>
              <c:x val="0.46215972222222235"/>
              <c:y val="0.78304166666666664"/>
            </c:manualLayout>
          </c:layout>
          <c:overlay val="0"/>
        </c:title>
        <c:numFmt formatCode="General" sourceLinked="1"/>
        <c:majorTickMark val="none"/>
        <c:minorTickMark val="none"/>
        <c:tickLblPos val="nextTo"/>
        <c:txPr>
          <a:bodyPr/>
          <a:lstStyle/>
          <a:p>
            <a:pPr>
              <a:defRPr sz="900">
                <a:latin typeface="Arial" pitchFamily="34" charset="0"/>
                <a:cs typeface="Arial" pitchFamily="34" charset="0"/>
              </a:defRPr>
            </a:pPr>
            <a:endParaRPr lang="en-US"/>
          </a:p>
        </c:txPr>
        <c:crossAx val="377127368"/>
        <c:crosses val="autoZero"/>
        <c:auto val="1"/>
        <c:lblAlgn val="ctr"/>
        <c:lblOffset val="100"/>
        <c:noMultiLvlLbl val="0"/>
      </c:catAx>
      <c:valAx>
        <c:axId val="377127368"/>
        <c:scaling>
          <c:orientation val="minMax"/>
        </c:scaling>
        <c:delete val="0"/>
        <c:axPos val="l"/>
        <c:majorGridlines>
          <c:spPr>
            <a:ln w="6350">
              <a:solidFill>
                <a:sysClr val="window" lastClr="FFFFFF">
                  <a:lumMod val="65000"/>
                </a:sysClr>
              </a:solidFill>
              <a:prstDash val="sysDot"/>
            </a:ln>
          </c:spPr>
        </c:majorGridlines>
        <c:title>
          <c:tx>
            <c:rich>
              <a:bodyPr rot="-5400000" vert="horz"/>
              <a:lstStyle/>
              <a:p>
                <a:pPr>
                  <a:defRPr sz="800" b="0">
                    <a:latin typeface="Arial" pitchFamily="34" charset="0"/>
                    <a:cs typeface="Arial" pitchFamily="34" charset="0"/>
                  </a:defRPr>
                </a:pPr>
                <a:r>
                  <a:rPr lang="en-NZ" sz="800" b="0" i="0" baseline="0" dirty="0">
                    <a:latin typeface="Arial" pitchFamily="34" charset="0"/>
                    <a:cs typeface="Arial" pitchFamily="34" charset="0"/>
                  </a:rPr>
                  <a:t>Prevalence of </a:t>
                </a:r>
                <a:r>
                  <a:rPr lang="en-NZ" sz="800" b="0" i="0" baseline="0" dirty="0" smtClean="0">
                    <a:latin typeface="Arial" pitchFamily="34" charset="0"/>
                    <a:cs typeface="Arial" pitchFamily="34" charset="0"/>
                  </a:rPr>
                  <a:t>any mental </a:t>
                </a:r>
                <a:r>
                  <a:rPr lang="en-NZ" sz="800" b="0" i="0" baseline="0" dirty="0">
                    <a:latin typeface="Arial" pitchFamily="34" charset="0"/>
                    <a:cs typeface="Arial" pitchFamily="34" charset="0"/>
                  </a:rPr>
                  <a:t>health service use </a:t>
                </a:r>
                <a:r>
                  <a:rPr lang="en-NZ" sz="800" b="0" i="0" baseline="0" dirty="0" smtClean="0">
                    <a:latin typeface="Arial" pitchFamily="34" charset="0"/>
                    <a:cs typeface="Arial" pitchFamily="34" charset="0"/>
                  </a:rPr>
                  <a:t>(</a:t>
                </a:r>
                <a:r>
                  <a:rPr lang="en-NZ" sz="800" b="0" i="0" baseline="0" dirty="0">
                    <a:latin typeface="Arial" pitchFamily="34" charset="0"/>
                    <a:cs typeface="Arial" pitchFamily="34" charset="0"/>
                  </a:rPr>
                  <a:t>12 months either side of 2012 justice interaction)</a:t>
                </a:r>
                <a:endParaRPr lang="en-NZ" sz="800" b="0" dirty="0">
                  <a:latin typeface="Arial" pitchFamily="34" charset="0"/>
                  <a:cs typeface="Arial" pitchFamily="34" charset="0"/>
                </a:endParaRPr>
              </a:p>
            </c:rich>
          </c:tx>
          <c:layout>
            <c:manualLayout>
              <c:xMode val="edge"/>
              <c:yMode val="edge"/>
              <c:x val="1.9756249999999996E-2"/>
              <c:y val="2.8148148148148148E-2"/>
            </c:manualLayout>
          </c:layout>
          <c:overlay val="0"/>
        </c:title>
        <c:numFmt formatCode="0%" sourceLinked="0"/>
        <c:majorTickMark val="none"/>
        <c:minorTickMark val="none"/>
        <c:tickLblPos val="nextTo"/>
        <c:crossAx val="345235704"/>
        <c:crosses val="autoZero"/>
        <c:crossBetween val="between"/>
      </c:valAx>
    </c:plotArea>
    <c:legend>
      <c:legendPos val="b"/>
      <c:layout>
        <c:manualLayout>
          <c:xMode val="edge"/>
          <c:yMode val="edge"/>
          <c:x val="4.5590277777777792E-2"/>
          <c:y val="0.88206944444444468"/>
          <c:w val="0.9"/>
          <c:h val="9.7089157706093193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661650760017597E-2"/>
          <c:y val="0.1111111111111111"/>
          <c:w val="0.93440289462106862"/>
          <c:h val="0.628989501312336"/>
        </c:manualLayout>
      </c:layout>
      <c:lineChart>
        <c:grouping val="standard"/>
        <c:varyColors val="0"/>
        <c:ser>
          <c:idx val="2"/>
          <c:order val="0"/>
          <c:tx>
            <c:v>Asian</c:v>
          </c:tx>
          <c:spPr>
            <a:ln w="19050" cap="rnd">
              <a:solidFill>
                <a:srgbClr val="376092"/>
              </a:solidFill>
              <a:round/>
            </a:ln>
            <a:effectLst/>
          </c:spPr>
          <c:marker>
            <c:symbol val="none"/>
          </c:marker>
          <c:cat>
            <c:strLit>
              <c:ptCount val="15"/>
              <c:pt idx="0">
                <c:v>5–9</c:v>
              </c:pt>
              <c:pt idx="1">
                <c:v>10–14</c:v>
              </c:pt>
              <c:pt idx="2">
                <c:v>15–19</c:v>
              </c:pt>
              <c:pt idx="3">
                <c:v>20–24</c:v>
              </c:pt>
              <c:pt idx="4">
                <c:v>25–29</c:v>
              </c:pt>
              <c:pt idx="5">
                <c:v>30–34</c:v>
              </c:pt>
              <c:pt idx="6">
                <c:v>35–39</c:v>
              </c:pt>
              <c:pt idx="7">
                <c:v>40–44</c:v>
              </c:pt>
              <c:pt idx="8">
                <c:v>45–49</c:v>
              </c:pt>
              <c:pt idx="9">
                <c:v>50–54</c:v>
              </c:pt>
              <c:pt idx="10">
                <c:v>55–59</c:v>
              </c:pt>
              <c:pt idx="11">
                <c:v>60–64</c:v>
              </c:pt>
              <c:pt idx="12">
                <c:v>65–69</c:v>
              </c:pt>
              <c:pt idx="13">
                <c:v>70–74</c:v>
              </c:pt>
              <c:pt idx="14">
                <c:v>75–79</c:v>
              </c:pt>
              <c:extLst>
                <c:ext xmlns:c15="http://schemas.microsoft.com/office/drawing/2012/chart" uri="{02D57815-91ED-43cb-92C2-25804820EDAC}">
                  <c15:autoCat val="1"/>
                </c:ext>
              </c:extLst>
            </c:strLit>
          </c:cat>
          <c:val>
            <c:numRef>
              <c:f>'Table 3'!$J$6:$J$23</c:f>
              <c:numCache>
                <c:formatCode>0.0</c:formatCode>
                <c:ptCount val="15"/>
                <c:pt idx="0">
                  <c:v>0</c:v>
                </c:pt>
                <c:pt idx="1">
                  <c:v>0</c:v>
                </c:pt>
                <c:pt idx="2">
                  <c:v>6.4426071083431804</c:v>
                </c:pt>
                <c:pt idx="3">
                  <c:v>4.8446001341581599</c:v>
                </c:pt>
                <c:pt idx="4">
                  <c:v>4.93152763552217</c:v>
                </c:pt>
                <c:pt idx="5">
                  <c:v>6.3105702050935299</c:v>
                </c:pt>
                <c:pt idx="6">
                  <c:v>6.5674255691768799</c:v>
                </c:pt>
                <c:pt idx="7">
                  <c:v>5.0428643469490702</c:v>
                </c:pt>
                <c:pt idx="8">
                  <c:v>5.2674704436380697</c:v>
                </c:pt>
                <c:pt idx="9">
                  <c:v>7.0447340612891898</c:v>
                </c:pt>
                <c:pt idx="10">
                  <c:v>9.00252070579762</c:v>
                </c:pt>
                <c:pt idx="11">
                  <c:v>8.8094638811980897</c:v>
                </c:pt>
                <c:pt idx="12">
                  <c:v>9.5914061001342805</c:v>
                </c:pt>
                <c:pt idx="13">
                  <c:v>7.7922077922077904</c:v>
                </c:pt>
                <c:pt idx="14">
                  <c:v>12.605042016806699</c:v>
                </c:pt>
              </c:numCache>
            </c:numRef>
          </c:val>
          <c:smooth val="0"/>
        </c:ser>
        <c:ser>
          <c:idx val="3"/>
          <c:order val="1"/>
          <c:tx>
            <c:v>European &amp; Other</c:v>
          </c:tx>
          <c:spPr>
            <a:ln w="19050" cap="rnd">
              <a:solidFill>
                <a:srgbClr val="912F2D"/>
              </a:solidFill>
              <a:round/>
            </a:ln>
            <a:effectLst/>
          </c:spPr>
          <c:marker>
            <c:symbol val="none"/>
          </c:marker>
          <c:cat>
            <c:strLit>
              <c:ptCount val="15"/>
              <c:pt idx="0">
                <c:v>5–9</c:v>
              </c:pt>
              <c:pt idx="1">
                <c:v>10–14</c:v>
              </c:pt>
              <c:pt idx="2">
                <c:v>15–19</c:v>
              </c:pt>
              <c:pt idx="3">
                <c:v>20–24</c:v>
              </c:pt>
              <c:pt idx="4">
                <c:v>25–29</c:v>
              </c:pt>
              <c:pt idx="5">
                <c:v>30–34</c:v>
              </c:pt>
              <c:pt idx="6">
                <c:v>35–39</c:v>
              </c:pt>
              <c:pt idx="7">
                <c:v>40–44</c:v>
              </c:pt>
              <c:pt idx="8">
                <c:v>45–49</c:v>
              </c:pt>
              <c:pt idx="9">
                <c:v>50–54</c:v>
              </c:pt>
              <c:pt idx="10">
                <c:v>55–59</c:v>
              </c:pt>
              <c:pt idx="11">
                <c:v>60–64</c:v>
              </c:pt>
              <c:pt idx="12">
                <c:v>65–69</c:v>
              </c:pt>
              <c:pt idx="13">
                <c:v>70–74</c:v>
              </c:pt>
              <c:pt idx="14">
                <c:v>75–79</c:v>
              </c:pt>
              <c:extLst>
                <c:ext xmlns:c15="http://schemas.microsoft.com/office/drawing/2012/chart" uri="{02D57815-91ED-43cb-92C2-25804820EDAC}">
                  <c15:autoCat val="1"/>
                </c:ext>
              </c:extLst>
            </c:strLit>
          </c:cat>
          <c:val>
            <c:numRef>
              <c:f>'Table 3'!$K$6:$K$23</c:f>
              <c:numCache>
                <c:formatCode>0.0</c:formatCode>
                <c:ptCount val="15"/>
                <c:pt idx="0">
                  <c:v>0</c:v>
                </c:pt>
                <c:pt idx="1">
                  <c:v>1.16972745350333</c:v>
                </c:pt>
                <c:pt idx="2">
                  <c:v>12.1641169508614</c:v>
                </c:pt>
                <c:pt idx="3">
                  <c:v>21.164270009053599</c:v>
                </c:pt>
                <c:pt idx="4">
                  <c:v>15.364465266233401</c:v>
                </c:pt>
                <c:pt idx="5">
                  <c:v>15.499745707297</c:v>
                </c:pt>
                <c:pt idx="6">
                  <c:v>16.051853582712798</c:v>
                </c:pt>
                <c:pt idx="7">
                  <c:v>16.556140781777302</c:v>
                </c:pt>
                <c:pt idx="8">
                  <c:v>19.571181435336499</c:v>
                </c:pt>
                <c:pt idx="9">
                  <c:v>17.008020624462901</c:v>
                </c:pt>
                <c:pt idx="10">
                  <c:v>15.644773947963699</c:v>
                </c:pt>
                <c:pt idx="11">
                  <c:v>11.743119266055</c:v>
                </c:pt>
                <c:pt idx="12">
                  <c:v>6.1766522544780704</c:v>
                </c:pt>
                <c:pt idx="13">
                  <c:v>8.7201171457246804</c:v>
                </c:pt>
                <c:pt idx="14">
                  <c:v>10.129092045430101</c:v>
                </c:pt>
              </c:numCache>
            </c:numRef>
          </c:val>
          <c:smooth val="0"/>
        </c:ser>
        <c:ser>
          <c:idx val="0"/>
          <c:order val="2"/>
          <c:tx>
            <c:v>Māori</c:v>
          </c:tx>
          <c:spPr>
            <a:ln w="19050" cap="rnd">
              <a:solidFill>
                <a:srgbClr val="232338"/>
              </a:solidFill>
              <a:round/>
            </a:ln>
            <a:effectLst/>
          </c:spPr>
          <c:marker>
            <c:symbol val="none"/>
          </c:marker>
          <c:cat>
            <c:strRef>
              <c:f>'Table 3'!$B$6:$B$23</c:f>
              <c:strCache>
                <c:ptCount val="15"/>
                <c:pt idx="0">
                  <c:v>5–9</c:v>
                </c:pt>
                <c:pt idx="1">
                  <c:v>10–14</c:v>
                </c:pt>
                <c:pt idx="2">
                  <c:v>15–19</c:v>
                </c:pt>
                <c:pt idx="3">
                  <c:v>20–24</c:v>
                </c:pt>
                <c:pt idx="4">
                  <c:v>25–29</c:v>
                </c:pt>
                <c:pt idx="5">
                  <c:v>30–34</c:v>
                </c:pt>
                <c:pt idx="6">
                  <c:v>35–39</c:v>
                </c:pt>
                <c:pt idx="7">
                  <c:v>40–44</c:v>
                </c:pt>
                <c:pt idx="8">
                  <c:v>45–49</c:v>
                </c:pt>
                <c:pt idx="9">
                  <c:v>50–54</c:v>
                </c:pt>
                <c:pt idx="10">
                  <c:v>55–59</c:v>
                </c:pt>
                <c:pt idx="11">
                  <c:v>60–64</c:v>
                </c:pt>
                <c:pt idx="12">
                  <c:v>65–69</c:v>
                </c:pt>
                <c:pt idx="13">
                  <c:v>70–74</c:v>
                </c:pt>
                <c:pt idx="14">
                  <c:v>75–79</c:v>
                </c:pt>
              </c:strCache>
            </c:strRef>
          </c:cat>
          <c:val>
            <c:numRef>
              <c:f>'Table 3'!$H$6:$H$23</c:f>
              <c:numCache>
                <c:formatCode>0.0</c:formatCode>
                <c:ptCount val="15"/>
                <c:pt idx="0">
                  <c:v>0.27184254879573699</c:v>
                </c:pt>
                <c:pt idx="1">
                  <c:v>6.4287111831623696</c:v>
                </c:pt>
                <c:pt idx="2">
                  <c:v>40.531345226472602</c:v>
                </c:pt>
                <c:pt idx="3">
                  <c:v>35.847332536725901</c:v>
                </c:pt>
                <c:pt idx="4">
                  <c:v>29.1410333502937</c:v>
                </c:pt>
                <c:pt idx="5">
                  <c:v>25.728563653456</c:v>
                </c:pt>
                <c:pt idx="6">
                  <c:v>19.464489175844999</c:v>
                </c:pt>
                <c:pt idx="7">
                  <c:v>20.1380897583429</c:v>
                </c:pt>
                <c:pt idx="8">
                  <c:v>14.1535661931962</c:v>
                </c:pt>
                <c:pt idx="9">
                  <c:v>12.2206703910615</c:v>
                </c:pt>
                <c:pt idx="10">
                  <c:v>6.9087280264066901</c:v>
                </c:pt>
                <c:pt idx="11">
                  <c:v>5.1171835022003904</c:v>
                </c:pt>
                <c:pt idx="12">
                  <c:v>0</c:v>
                </c:pt>
                <c:pt idx="13">
                  <c:v>4.2616663115278097</c:v>
                </c:pt>
                <c:pt idx="14">
                  <c:v>0</c:v>
                </c:pt>
              </c:numCache>
            </c:numRef>
          </c:val>
          <c:smooth val="0"/>
        </c:ser>
        <c:ser>
          <c:idx val="1"/>
          <c:order val="3"/>
          <c:tx>
            <c:v>Pacific</c:v>
          </c:tx>
          <c:spPr>
            <a:ln w="19050" cap="rnd">
              <a:solidFill>
                <a:srgbClr val="AFAFCD"/>
              </a:solidFill>
              <a:round/>
            </a:ln>
            <a:effectLst/>
          </c:spPr>
          <c:marker>
            <c:symbol val="none"/>
          </c:marker>
          <c:cat>
            <c:strLit>
              <c:ptCount val="15"/>
              <c:pt idx="0">
                <c:v>5–9</c:v>
              </c:pt>
              <c:pt idx="1">
                <c:v>10–14</c:v>
              </c:pt>
              <c:pt idx="2">
                <c:v>15–19</c:v>
              </c:pt>
              <c:pt idx="3">
                <c:v>20–24</c:v>
              </c:pt>
              <c:pt idx="4">
                <c:v>25–29</c:v>
              </c:pt>
              <c:pt idx="5">
                <c:v>30–34</c:v>
              </c:pt>
              <c:pt idx="6">
                <c:v>35–39</c:v>
              </c:pt>
              <c:pt idx="7">
                <c:v>40–44</c:v>
              </c:pt>
              <c:pt idx="8">
                <c:v>45–49</c:v>
              </c:pt>
              <c:pt idx="9">
                <c:v>50–54</c:v>
              </c:pt>
              <c:pt idx="10">
                <c:v>55–59</c:v>
              </c:pt>
              <c:pt idx="11">
                <c:v>60–64</c:v>
              </c:pt>
              <c:pt idx="12">
                <c:v>65–69</c:v>
              </c:pt>
              <c:pt idx="13">
                <c:v>70–74</c:v>
              </c:pt>
              <c:pt idx="14">
                <c:v>75–79</c:v>
              </c:pt>
              <c:extLst>
                <c:ext xmlns:c15="http://schemas.microsoft.com/office/drawing/2012/chart" uri="{02D57815-91ED-43cb-92C2-25804820EDAC}">
                  <c15:autoCat val="1"/>
                </c:ext>
              </c:extLst>
            </c:strLit>
          </c:cat>
          <c:val>
            <c:numRef>
              <c:f>'Table 3'!$I$6:$I$23</c:f>
              <c:numCache>
                <c:formatCode>0.0</c:formatCode>
                <c:ptCount val="15"/>
                <c:pt idx="0">
                  <c:v>0</c:v>
                </c:pt>
                <c:pt idx="1">
                  <c:v>2.8342662793169402</c:v>
                </c:pt>
                <c:pt idx="2">
                  <c:v>26.2333309043212</c:v>
                </c:pt>
                <c:pt idx="3">
                  <c:v>21.388614675880198</c:v>
                </c:pt>
                <c:pt idx="4">
                  <c:v>15.952143569292099</c:v>
                </c:pt>
                <c:pt idx="5">
                  <c:v>12.7078259027851</c:v>
                </c:pt>
                <c:pt idx="6">
                  <c:v>9.7129289876969604</c:v>
                </c:pt>
                <c:pt idx="7">
                  <c:v>6.4773831372125699</c:v>
                </c:pt>
                <c:pt idx="8">
                  <c:v>7.2771376591873898</c:v>
                </c:pt>
                <c:pt idx="9">
                  <c:v>9.0675532718754699</c:v>
                </c:pt>
                <c:pt idx="10">
                  <c:v>3.8380349261178299</c:v>
                </c:pt>
                <c:pt idx="11">
                  <c:v>0</c:v>
                </c:pt>
                <c:pt idx="12">
                  <c:v>3.4698126301179699</c:v>
                </c:pt>
                <c:pt idx="13">
                  <c:v>0</c:v>
                </c:pt>
                <c:pt idx="14">
                  <c:v>8.2101806239737307</c:v>
                </c:pt>
              </c:numCache>
            </c:numRef>
          </c:val>
          <c:smooth val="0"/>
        </c:ser>
        <c:ser>
          <c:idx val="4"/>
          <c:order val="4"/>
          <c:tx>
            <c:v>All ethnicities</c:v>
          </c:tx>
          <c:spPr>
            <a:ln w="19050" cap="rnd">
              <a:solidFill>
                <a:srgbClr val="369DA5"/>
              </a:solidFill>
              <a:round/>
            </a:ln>
            <a:effectLst/>
          </c:spPr>
          <c:marker>
            <c:symbol val="none"/>
          </c:marker>
          <c:cat>
            <c:strLit>
              <c:ptCount val="15"/>
              <c:pt idx="0">
                <c:v>5–9</c:v>
              </c:pt>
              <c:pt idx="1">
                <c:v>10–14</c:v>
              </c:pt>
              <c:pt idx="2">
                <c:v>15–19</c:v>
              </c:pt>
              <c:pt idx="3">
                <c:v>20–24</c:v>
              </c:pt>
              <c:pt idx="4">
                <c:v>25–29</c:v>
              </c:pt>
              <c:pt idx="5">
                <c:v>30–34</c:v>
              </c:pt>
              <c:pt idx="6">
                <c:v>35–39</c:v>
              </c:pt>
              <c:pt idx="7">
                <c:v>40–44</c:v>
              </c:pt>
              <c:pt idx="8">
                <c:v>45–49</c:v>
              </c:pt>
              <c:pt idx="9">
                <c:v>50–54</c:v>
              </c:pt>
              <c:pt idx="10">
                <c:v>55–59</c:v>
              </c:pt>
              <c:pt idx="11">
                <c:v>60–64</c:v>
              </c:pt>
              <c:pt idx="12">
                <c:v>65–69</c:v>
              </c:pt>
              <c:pt idx="13">
                <c:v>70–74</c:v>
              </c:pt>
              <c:pt idx="14">
                <c:v>75–79</c:v>
              </c:pt>
              <c:extLst>
                <c:ext xmlns:c15="http://schemas.microsoft.com/office/drawing/2012/chart" uri="{02D57815-91ED-43cb-92C2-25804820EDAC}">
                  <c15:autoCat val="1"/>
                </c:ext>
              </c:extLst>
            </c:strLit>
          </c:cat>
          <c:val>
            <c:numRef>
              <c:f>'Table 3'!$L$6:$L$23</c:f>
              <c:numCache>
                <c:formatCode>0.0</c:formatCode>
                <c:ptCount val="15"/>
                <c:pt idx="0">
                  <c:v>6.8138457345325698E-2</c:v>
                </c:pt>
                <c:pt idx="1">
                  <c:v>2.4595830674324599</c:v>
                </c:pt>
                <c:pt idx="2">
                  <c:v>18.8053519015006</c:v>
                </c:pt>
                <c:pt idx="3">
                  <c:v>21.050284605093999</c:v>
                </c:pt>
                <c:pt idx="4">
                  <c:v>15.5733768029458</c:v>
                </c:pt>
                <c:pt idx="5">
                  <c:v>15.325100431483399</c:v>
                </c:pt>
                <c:pt idx="6">
                  <c:v>14.962932734816</c:v>
                </c:pt>
                <c:pt idx="7">
                  <c:v>15.136737304774099</c:v>
                </c:pt>
                <c:pt idx="8">
                  <c:v>16.732783094248799</c:v>
                </c:pt>
                <c:pt idx="9">
                  <c:v>15.1628503486788</c:v>
                </c:pt>
                <c:pt idx="10">
                  <c:v>13.724084225784299</c:v>
                </c:pt>
                <c:pt idx="11">
                  <c:v>10.583094360234901</c:v>
                </c:pt>
                <c:pt idx="12">
                  <c:v>5.8406160768365503</c:v>
                </c:pt>
                <c:pt idx="13">
                  <c:v>8.1317910970907796</c:v>
                </c:pt>
                <c:pt idx="14">
                  <c:v>9.6627510420613891</c:v>
                </c:pt>
              </c:numCache>
            </c:numRef>
          </c:val>
          <c:smooth val="0"/>
        </c:ser>
        <c:dLbls>
          <c:showLegendKey val="0"/>
          <c:showVal val="0"/>
          <c:showCatName val="0"/>
          <c:showSerName val="0"/>
          <c:showPercent val="0"/>
          <c:showBubbleSize val="0"/>
        </c:dLbls>
        <c:smooth val="0"/>
        <c:axId val="377129328"/>
        <c:axId val="377126192"/>
        <c:extLst/>
      </c:lineChart>
      <c:catAx>
        <c:axId val="377129328"/>
        <c:scaling>
          <c:orientation val="minMax"/>
        </c:scaling>
        <c:delete val="0"/>
        <c:axPos val="b"/>
        <c:title>
          <c:tx>
            <c:rich>
              <a:bodyPr rot="0" vert="horz"/>
              <a:lstStyle/>
              <a:p>
                <a:pPr>
                  <a:defRPr b="0">
                    <a:latin typeface="+mn-lt"/>
                  </a:defRPr>
                </a:pPr>
                <a:r>
                  <a:rPr lang="en-US" b="0" dirty="0">
                    <a:latin typeface="+mn-lt"/>
                  </a:rPr>
                  <a:t>Age group (years)</a:t>
                </a:r>
              </a:p>
            </c:rich>
          </c:tx>
          <c:layout>
            <c:manualLayout>
              <c:xMode val="edge"/>
              <c:yMode val="edge"/>
              <c:x val="0.33867579778318696"/>
              <c:y val="0.9327467920676582"/>
            </c:manualLayout>
          </c:layout>
          <c:overlay val="0"/>
          <c:spPr>
            <a:noFill/>
            <a:ln>
              <a:noFill/>
            </a:ln>
            <a:effectLst/>
          </c:spPr>
        </c:title>
        <c:numFmt formatCode="General" sourceLinked="1"/>
        <c:majorTickMark val="none"/>
        <c:minorTickMark val="none"/>
        <c:tickLblPos val="nextTo"/>
        <c:spPr>
          <a:noFill/>
          <a:ln w="9525" cap="flat" cmpd="sng" algn="ctr">
            <a:solidFill>
              <a:sysClr val="windowText" lastClr="000000"/>
            </a:solidFill>
            <a:round/>
          </a:ln>
          <a:effectLst/>
        </c:spPr>
        <c:txPr>
          <a:bodyPr rot="-5400000" vert="horz"/>
          <a:lstStyle/>
          <a:p>
            <a:pPr>
              <a:defRPr>
                <a:latin typeface="+mn-lt"/>
              </a:defRPr>
            </a:pPr>
            <a:endParaRPr lang="en-US"/>
          </a:p>
        </c:txPr>
        <c:crossAx val="377126192"/>
        <c:crosses val="autoZero"/>
        <c:auto val="1"/>
        <c:lblAlgn val="ctr"/>
        <c:lblOffset val="100"/>
        <c:noMultiLvlLbl val="0"/>
      </c:catAx>
      <c:valAx>
        <c:axId val="377126192"/>
        <c:scaling>
          <c:orientation val="minMax"/>
        </c:scaling>
        <c:delete val="0"/>
        <c:axPos val="l"/>
        <c:numFmt formatCode="0" sourceLinked="0"/>
        <c:majorTickMark val="out"/>
        <c:minorTickMark val="none"/>
        <c:tickLblPos val="nextTo"/>
        <c:spPr>
          <a:noFill/>
          <a:ln>
            <a:solidFill>
              <a:sysClr val="windowText" lastClr="000000"/>
            </a:solidFill>
          </a:ln>
          <a:effectLst/>
        </c:spPr>
        <c:txPr>
          <a:bodyPr rot="-60000000" vert="horz"/>
          <a:lstStyle/>
          <a:p>
            <a:pPr>
              <a:defRPr>
                <a:latin typeface="+mn-lt"/>
              </a:defRPr>
            </a:pPr>
            <a:endParaRPr lang="en-US"/>
          </a:p>
        </c:txPr>
        <c:crossAx val="377129328"/>
        <c:crosses val="autoZero"/>
        <c:crossBetween val="between"/>
      </c:valAx>
      <c:spPr>
        <a:noFill/>
        <a:ln>
          <a:noFill/>
        </a:ln>
        <a:effectLst/>
      </c:spPr>
    </c:plotArea>
    <c:legend>
      <c:legendPos val="r"/>
      <c:layout>
        <c:manualLayout>
          <c:xMode val="edge"/>
          <c:yMode val="edge"/>
          <c:x val="0.48660416566633058"/>
          <c:y val="9.3378430504516108E-2"/>
          <c:w val="0.47243073672754043"/>
          <c:h val="0.28811417006695211"/>
        </c:manualLayout>
      </c:layout>
      <c:overlay val="0"/>
      <c:spPr>
        <a:noFill/>
        <a:ln>
          <a:noFill/>
        </a:ln>
        <a:effectLst/>
      </c:spPr>
      <c:txPr>
        <a:bodyPr rot="0" vert="horz"/>
        <a:lstStyle/>
        <a:p>
          <a:pPr>
            <a:defRPr>
              <a:latin typeface="+mn-lt"/>
            </a:defRPr>
          </a:pPr>
          <a:endParaRPr lang="en-US"/>
        </a:p>
      </c:txPr>
    </c:legend>
    <c:plotVisOnly val="1"/>
    <c:dispBlanksAs val="zero"/>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solidFill>
                  <a:srgbClr val="232338"/>
                </a:solidFill>
              </a:rPr>
              <a:t>Age-standardised rate (deaths per </a:t>
            </a:r>
            <a:r>
              <a:rPr lang="en-US" sz="1100" b="1" dirty="0" smtClean="0">
                <a:solidFill>
                  <a:srgbClr val="232338"/>
                </a:solidFill>
              </a:rPr>
              <a:t>100,000)</a:t>
            </a:r>
            <a:r>
              <a:rPr lang="en-US" sz="1100" b="1" baseline="30000" dirty="0" smtClean="0">
                <a:solidFill>
                  <a:srgbClr val="232338"/>
                </a:solidFill>
              </a:rPr>
              <a:t>3</a:t>
            </a:r>
            <a:endParaRPr lang="en-US" sz="1100" b="1" baseline="30000" dirty="0">
              <a:solidFill>
                <a:srgbClr val="232338"/>
              </a:solidFill>
            </a:endParaRPr>
          </a:p>
        </c:rich>
      </c:tx>
      <c:layout>
        <c:manualLayout>
          <c:xMode val="edge"/>
          <c:yMode val="edge"/>
          <c:x val="0.32942820841662307"/>
          <c:y val="0.1635716579903386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Age-standardised rate (deaths per 100,000)</c:v>
                </c:pt>
              </c:strCache>
            </c:strRef>
          </c:tx>
          <c:spPr>
            <a:ln w="28575" cap="rnd">
              <a:solidFill>
                <a:srgbClr val="369DA5"/>
              </a:solidFill>
              <a:round/>
            </a:ln>
            <a:effectLst/>
          </c:spPr>
          <c:marker>
            <c:symbol val="none"/>
          </c:marker>
          <c:cat>
            <c:strRef>
              <c:f>Sheet1!$C$2:$L$2</c:f>
              <c:strCache>
                <c:ptCount val="10"/>
                <c:pt idx="0">
                  <c:v>2005</c:v>
                </c:pt>
                <c:pt idx="1">
                  <c:v>2006 </c:v>
                </c:pt>
                <c:pt idx="2">
                  <c:v>2007 </c:v>
                </c:pt>
                <c:pt idx="3">
                  <c:v>2008 </c:v>
                </c:pt>
                <c:pt idx="4">
                  <c:v>2009</c:v>
                </c:pt>
                <c:pt idx="5">
                  <c:v>2010</c:v>
                </c:pt>
                <c:pt idx="6">
                  <c:v>2011</c:v>
                </c:pt>
                <c:pt idx="7">
                  <c:v>2012</c:v>
                </c:pt>
                <c:pt idx="8">
                  <c:v>2013</c:v>
                </c:pt>
                <c:pt idx="9">
                  <c:v>2014</c:v>
                </c:pt>
              </c:strCache>
            </c:strRef>
          </c:cat>
          <c:val>
            <c:numRef>
              <c:f>Sheet1!$C$3:$L$3</c:f>
              <c:numCache>
                <c:formatCode>General</c:formatCode>
                <c:ptCount val="10"/>
                <c:pt idx="0">
                  <c:v>12.186181666917095</c:v>
                </c:pt>
                <c:pt idx="1">
                  <c:v>12.248800082339312</c:v>
                </c:pt>
                <c:pt idx="2">
                  <c:v>11.043698289581988</c:v>
                </c:pt>
                <c:pt idx="3">
                  <c:v>11.77016898992605</c:v>
                </c:pt>
                <c:pt idx="4">
                  <c:v>11.329095033648072</c:v>
                </c:pt>
                <c:pt idx="5">
                  <c:v>11.807189744896748</c:v>
                </c:pt>
                <c:pt idx="6">
                  <c:v>10.9000006714222</c:v>
                </c:pt>
                <c:pt idx="7">
                  <c:v>12.131002352268709</c:v>
                </c:pt>
                <c:pt idx="8">
                  <c:v>11.044472417550375</c:v>
                </c:pt>
                <c:pt idx="9">
                  <c:v>10.67388316055713</c:v>
                </c:pt>
              </c:numCache>
            </c:numRef>
          </c:val>
          <c:smooth val="0"/>
        </c:ser>
        <c:dLbls>
          <c:showLegendKey val="0"/>
          <c:showVal val="0"/>
          <c:showCatName val="0"/>
          <c:showSerName val="0"/>
          <c:showPercent val="0"/>
          <c:showBubbleSize val="0"/>
        </c:dLbls>
        <c:smooth val="0"/>
        <c:axId val="377126584"/>
        <c:axId val="377130112"/>
      </c:lineChart>
      <c:catAx>
        <c:axId val="37712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130112"/>
        <c:crosses val="autoZero"/>
        <c:auto val="1"/>
        <c:lblAlgn val="ctr"/>
        <c:lblOffset val="100"/>
        <c:noMultiLvlLbl val="0"/>
      </c:catAx>
      <c:valAx>
        <c:axId val="377130112"/>
        <c:scaling>
          <c:orientation val="minMax"/>
          <c:max val="2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12658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i="0" u="none" strike="noStrike" baseline="0" dirty="0" smtClean="0">
                <a:effectLst/>
              </a:rPr>
              <a:t>CYF abuse events and r</a:t>
            </a:r>
            <a:r>
              <a:rPr lang="en-US" sz="1100" b="1" dirty="0" smtClean="0"/>
              <a:t>ates </a:t>
            </a:r>
            <a:r>
              <a:rPr lang="en-US" sz="1100" b="1" dirty="0"/>
              <a:t>of self harm (approx.) in 0-18 year </a:t>
            </a:r>
            <a:r>
              <a:rPr lang="en-US" sz="1100" b="1" dirty="0" smtClean="0"/>
              <a:t>olds</a:t>
            </a:r>
            <a:r>
              <a:rPr lang="en-US" sz="1100" b="1" baseline="30000" dirty="0" smtClean="0"/>
              <a:t>7</a:t>
            </a:r>
            <a:endParaRPr lang="en-US" sz="1100" b="1" baseline="30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3531812932096"/>
          <c:y val="0.21119097871412165"/>
          <c:w val="0.85653083424894461"/>
          <c:h val="0.55534971401501432"/>
        </c:manualLayout>
      </c:layout>
      <c:barChart>
        <c:barDir val="col"/>
        <c:grouping val="clustered"/>
        <c:varyColors val="0"/>
        <c:ser>
          <c:idx val="0"/>
          <c:order val="0"/>
          <c:tx>
            <c:strRef>
              <c:f>Sheet1!$C$35</c:f>
              <c:strCache>
                <c:ptCount val="1"/>
                <c:pt idx="0">
                  <c:v>Rates of self harm (approx.) in 0-18 year olds</c:v>
                </c:pt>
              </c:strCache>
            </c:strRef>
          </c:tx>
          <c:spPr>
            <a:solidFill>
              <a:srgbClr val="AFAFCD"/>
            </a:solidFill>
            <a:ln>
              <a:noFill/>
            </a:ln>
            <a:effectLst/>
          </c:spPr>
          <c:invertIfNegative val="0"/>
          <c:dPt>
            <c:idx val="3"/>
            <c:invertIfNegative val="0"/>
            <c:bubble3D val="0"/>
            <c:spPr>
              <a:solidFill>
                <a:srgbClr val="45456F"/>
              </a:solidFill>
              <a:ln>
                <a:noFill/>
              </a:ln>
              <a:effectLst/>
            </c:spPr>
          </c:dPt>
          <c:dLbls>
            <c:dLbl>
              <c:idx val="0"/>
              <c:tx>
                <c:rich>
                  <a:bodyPr/>
                  <a:lstStyle/>
                  <a:p>
                    <a:r>
                      <a:rPr lang="en-US" dirty="0" smtClean="0"/>
                      <a:t>c.</a:t>
                    </a:r>
                    <a:fld id="{7EF4CCA4-208D-4516-8C05-BC470B0E3247}" type="VALUE">
                      <a:rPr lang="en-US" smtClean="0"/>
                      <a:pPr/>
                      <a:t>[VALUE]</a:t>
                    </a:fld>
                    <a:endParaRPr lang="en-US"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dirty="0" smtClean="0"/>
                      <a:t>c.</a:t>
                    </a:r>
                    <a:fld id="{6B551EE9-A0BB-402F-A092-863997C34B6D}" type="VALUE">
                      <a:rPr lang="en-US" smtClean="0"/>
                      <a:pPr/>
                      <a:t>[VALUE]</a:t>
                    </a:fld>
                    <a:endParaRPr lang="en-US"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r>
                      <a:rPr lang="en-US" dirty="0" smtClean="0"/>
                      <a:t>c.</a:t>
                    </a:r>
                    <a:fld id="{F9620B44-8AB7-46F3-BDE5-2D21A4697169}" type="VALUE">
                      <a:rPr lang="en-US" smtClean="0"/>
                      <a:pPr/>
                      <a:t>[VALUE]</a:t>
                    </a:fld>
                    <a:endParaRPr lang="en-US"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r>
                      <a:rPr lang="en-US" dirty="0" smtClean="0"/>
                      <a:t>c.</a:t>
                    </a:r>
                    <a:fld id="{7F65769E-D1F4-4855-9DF6-1B797D945AC6}" type="VALUE">
                      <a:rPr lang="en-US" smtClean="0"/>
                      <a:pPr/>
                      <a:t>[VALUE]</a:t>
                    </a:fld>
                    <a:endParaRPr lang="en-US"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Sheet1!$B$36:$B$39</c:f>
              <c:strCache>
                <c:ptCount val="4"/>
                <c:pt idx="0">
                  <c:v>Behavioural/ relationship difficulties</c:v>
                </c:pt>
                <c:pt idx="1">
                  <c:v>Emotionally abused</c:v>
                </c:pt>
                <c:pt idx="2">
                  <c:v>Neglected</c:v>
                </c:pt>
                <c:pt idx="3">
                  <c:v>Abuse not found</c:v>
                </c:pt>
              </c:strCache>
            </c:strRef>
          </c:cat>
          <c:val>
            <c:numRef>
              <c:f>Sheet1!$C$36:$C$39</c:f>
              <c:numCache>
                <c:formatCode>0%</c:formatCode>
                <c:ptCount val="4"/>
                <c:pt idx="0">
                  <c:v>0.45</c:v>
                </c:pt>
                <c:pt idx="1">
                  <c:v>0.19</c:v>
                </c:pt>
                <c:pt idx="2">
                  <c:v>0.18</c:v>
                </c:pt>
                <c:pt idx="3">
                  <c:v>0.55000000000000004</c:v>
                </c:pt>
              </c:numCache>
            </c:numRef>
          </c:val>
        </c:ser>
        <c:dLbls>
          <c:showLegendKey val="0"/>
          <c:showVal val="0"/>
          <c:showCatName val="0"/>
          <c:showSerName val="0"/>
          <c:showPercent val="0"/>
          <c:showBubbleSize val="0"/>
        </c:dLbls>
        <c:gapWidth val="219"/>
        <c:overlap val="-27"/>
        <c:axId val="377124624"/>
        <c:axId val="377130504"/>
      </c:barChart>
      <c:catAx>
        <c:axId val="37712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130504"/>
        <c:crosses val="autoZero"/>
        <c:auto val="1"/>
        <c:lblAlgn val="ctr"/>
        <c:lblOffset val="100"/>
        <c:noMultiLvlLbl val="0"/>
      </c:catAx>
      <c:valAx>
        <c:axId val="377130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12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3275D-E1CF-450B-B61A-01F7073D38C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NZ"/>
        </a:p>
      </dgm:t>
    </dgm:pt>
    <dgm:pt modelId="{65867121-1ECE-4101-919E-10611B497EAA}">
      <dgm:prSet phldrT="[Text]" custT="1"/>
      <dgm:spPr>
        <a:solidFill>
          <a:srgbClr val="369DA5">
            <a:alpha val="50000"/>
          </a:srgbClr>
        </a:solidFill>
      </dgm:spPr>
      <dgm:t>
        <a:bodyPr/>
        <a:lstStyle/>
        <a:p>
          <a:r>
            <a:rPr lang="en-NZ" sz="1600" b="1" dirty="0" smtClean="0">
              <a:latin typeface="Georgia" panose="02040502050405020303" pitchFamily="18" charset="0"/>
            </a:rPr>
            <a:t>Population with mental health needs</a:t>
          </a:r>
          <a:endParaRPr lang="en-NZ" sz="1600" b="1" dirty="0">
            <a:latin typeface="Georgia" panose="02040502050405020303" pitchFamily="18" charset="0"/>
          </a:endParaRPr>
        </a:p>
      </dgm:t>
    </dgm:pt>
    <dgm:pt modelId="{409390A4-FA34-4874-85A1-4A729F16163A}" type="parTrans" cxnId="{083A95AF-B60C-4940-9BCE-5E6F99C09D2F}">
      <dgm:prSet/>
      <dgm:spPr/>
      <dgm:t>
        <a:bodyPr/>
        <a:lstStyle/>
        <a:p>
          <a:endParaRPr lang="en-NZ" b="1">
            <a:latin typeface="Georgia" panose="02040502050405020303" pitchFamily="18" charset="0"/>
          </a:endParaRPr>
        </a:p>
      </dgm:t>
    </dgm:pt>
    <dgm:pt modelId="{5D30F6AC-D204-4B76-B7A4-B1D2CCDD4544}" type="sibTrans" cxnId="{083A95AF-B60C-4940-9BCE-5E6F99C09D2F}">
      <dgm:prSet/>
      <dgm:spPr/>
      <dgm:t>
        <a:bodyPr/>
        <a:lstStyle/>
        <a:p>
          <a:endParaRPr lang="en-NZ" b="1">
            <a:latin typeface="Georgia" panose="02040502050405020303" pitchFamily="18" charset="0"/>
          </a:endParaRPr>
        </a:p>
      </dgm:t>
    </dgm:pt>
    <dgm:pt modelId="{925682FF-70AE-4CA9-950B-11C42CB566BF}">
      <dgm:prSet phldrT="[Text]"/>
      <dgm:spPr>
        <a:solidFill>
          <a:srgbClr val="6767A1">
            <a:alpha val="50000"/>
          </a:srgbClr>
        </a:solidFill>
      </dgm:spPr>
      <dgm:t>
        <a:bodyPr/>
        <a:lstStyle/>
        <a:p>
          <a:r>
            <a:rPr lang="en-NZ" b="1" dirty="0" smtClean="0">
              <a:latin typeface="Georgia" panose="02040502050405020303" pitchFamily="18" charset="0"/>
            </a:rPr>
            <a:t>Vulnerable Children, Oranga Tamariki</a:t>
          </a:r>
          <a:endParaRPr lang="en-NZ" b="1" dirty="0">
            <a:latin typeface="Georgia" panose="02040502050405020303" pitchFamily="18" charset="0"/>
          </a:endParaRPr>
        </a:p>
      </dgm:t>
    </dgm:pt>
    <dgm:pt modelId="{2F760077-6FEB-46BE-B088-467E7C031D5F}" type="parTrans" cxnId="{DB16D054-EEE7-4B4E-9C35-D554D517DB78}">
      <dgm:prSet/>
      <dgm:spPr/>
      <dgm:t>
        <a:bodyPr/>
        <a:lstStyle/>
        <a:p>
          <a:endParaRPr lang="en-NZ" b="1">
            <a:latin typeface="Georgia" panose="02040502050405020303" pitchFamily="18" charset="0"/>
          </a:endParaRPr>
        </a:p>
      </dgm:t>
    </dgm:pt>
    <dgm:pt modelId="{58689589-71CC-4999-88EE-B0BB8197B79E}" type="sibTrans" cxnId="{DB16D054-EEE7-4B4E-9C35-D554D517DB78}">
      <dgm:prSet/>
      <dgm:spPr/>
      <dgm:t>
        <a:bodyPr/>
        <a:lstStyle/>
        <a:p>
          <a:endParaRPr lang="en-NZ" b="1">
            <a:latin typeface="Georgia" panose="02040502050405020303" pitchFamily="18" charset="0"/>
          </a:endParaRPr>
        </a:p>
      </dgm:t>
    </dgm:pt>
    <dgm:pt modelId="{2E367C33-2C87-45E5-82AC-71B6739C092D}">
      <dgm:prSet phldrT="[Text]"/>
      <dgm:spPr>
        <a:solidFill>
          <a:srgbClr val="6767A1">
            <a:alpha val="50000"/>
          </a:srgbClr>
        </a:solidFill>
      </dgm:spPr>
      <dgm:t>
        <a:bodyPr/>
        <a:lstStyle/>
        <a:p>
          <a:r>
            <a:rPr lang="en-NZ" b="1" dirty="0" smtClean="0">
              <a:latin typeface="Georgia" panose="02040502050405020303" pitchFamily="18" charset="0"/>
            </a:rPr>
            <a:t>Education</a:t>
          </a:r>
          <a:endParaRPr lang="en-NZ" b="1" dirty="0">
            <a:latin typeface="Georgia" panose="02040502050405020303" pitchFamily="18" charset="0"/>
          </a:endParaRPr>
        </a:p>
      </dgm:t>
    </dgm:pt>
    <dgm:pt modelId="{27DCA568-93B7-470B-8094-D958C47BC38A}" type="parTrans" cxnId="{D5CBE37B-C3EC-4C73-A99D-29C57DC2902C}">
      <dgm:prSet/>
      <dgm:spPr/>
      <dgm:t>
        <a:bodyPr/>
        <a:lstStyle/>
        <a:p>
          <a:endParaRPr lang="en-NZ" b="1">
            <a:latin typeface="Georgia" panose="02040502050405020303" pitchFamily="18" charset="0"/>
          </a:endParaRPr>
        </a:p>
      </dgm:t>
    </dgm:pt>
    <dgm:pt modelId="{E562B78D-E0FC-4548-800C-AABE9F50D25C}" type="sibTrans" cxnId="{D5CBE37B-C3EC-4C73-A99D-29C57DC2902C}">
      <dgm:prSet/>
      <dgm:spPr/>
      <dgm:t>
        <a:bodyPr/>
        <a:lstStyle/>
        <a:p>
          <a:endParaRPr lang="en-NZ" b="1">
            <a:latin typeface="Georgia" panose="02040502050405020303" pitchFamily="18" charset="0"/>
          </a:endParaRPr>
        </a:p>
      </dgm:t>
    </dgm:pt>
    <dgm:pt modelId="{C7B73DFD-6EBA-4E2D-83A4-A1B67797EAC8}">
      <dgm:prSet phldrT="[Text]"/>
      <dgm:spPr>
        <a:solidFill>
          <a:srgbClr val="6767A1">
            <a:alpha val="50000"/>
          </a:srgbClr>
        </a:solidFill>
      </dgm:spPr>
      <dgm:t>
        <a:bodyPr/>
        <a:lstStyle/>
        <a:p>
          <a:r>
            <a:rPr lang="en-NZ" b="1" dirty="0" smtClean="0">
              <a:latin typeface="Georgia" panose="02040502050405020303" pitchFamily="18" charset="0"/>
            </a:rPr>
            <a:t>Welfare</a:t>
          </a:r>
          <a:endParaRPr lang="en-NZ" b="1" dirty="0">
            <a:latin typeface="Georgia" panose="02040502050405020303" pitchFamily="18" charset="0"/>
          </a:endParaRPr>
        </a:p>
      </dgm:t>
    </dgm:pt>
    <dgm:pt modelId="{83646500-536C-4950-8884-102564359363}" type="parTrans" cxnId="{69CB29F2-85AE-4E1A-A97E-C724378D85BB}">
      <dgm:prSet/>
      <dgm:spPr/>
      <dgm:t>
        <a:bodyPr/>
        <a:lstStyle/>
        <a:p>
          <a:endParaRPr lang="en-NZ" b="1">
            <a:latin typeface="Georgia" panose="02040502050405020303" pitchFamily="18" charset="0"/>
          </a:endParaRPr>
        </a:p>
      </dgm:t>
    </dgm:pt>
    <dgm:pt modelId="{34CC0C18-057B-4733-8965-1D883BA8A895}" type="sibTrans" cxnId="{69CB29F2-85AE-4E1A-A97E-C724378D85BB}">
      <dgm:prSet/>
      <dgm:spPr/>
      <dgm:t>
        <a:bodyPr/>
        <a:lstStyle/>
        <a:p>
          <a:endParaRPr lang="en-NZ" b="1">
            <a:latin typeface="Georgia" panose="02040502050405020303" pitchFamily="18" charset="0"/>
          </a:endParaRPr>
        </a:p>
      </dgm:t>
    </dgm:pt>
    <dgm:pt modelId="{3099157E-8A57-4854-B7FA-91E0EAFD1471}">
      <dgm:prSet phldrT="[Text]"/>
      <dgm:spPr>
        <a:solidFill>
          <a:srgbClr val="6767A1">
            <a:alpha val="50000"/>
          </a:srgbClr>
        </a:solidFill>
      </dgm:spPr>
      <dgm:t>
        <a:bodyPr/>
        <a:lstStyle/>
        <a:p>
          <a:r>
            <a:rPr lang="en-NZ" b="1" dirty="0" smtClean="0">
              <a:latin typeface="Georgia" panose="02040502050405020303" pitchFamily="18" charset="0"/>
            </a:rPr>
            <a:t>Housing</a:t>
          </a:r>
          <a:endParaRPr lang="en-NZ" b="1" dirty="0">
            <a:latin typeface="Georgia" panose="02040502050405020303" pitchFamily="18" charset="0"/>
          </a:endParaRPr>
        </a:p>
      </dgm:t>
    </dgm:pt>
    <dgm:pt modelId="{1B7FC754-6170-4A34-A8FC-C3B27C55819C}" type="parTrans" cxnId="{6BA74C63-B625-4A07-993A-933187A3A126}">
      <dgm:prSet/>
      <dgm:spPr/>
      <dgm:t>
        <a:bodyPr/>
        <a:lstStyle/>
        <a:p>
          <a:endParaRPr lang="en-NZ" b="1">
            <a:latin typeface="Georgia" panose="02040502050405020303" pitchFamily="18" charset="0"/>
          </a:endParaRPr>
        </a:p>
      </dgm:t>
    </dgm:pt>
    <dgm:pt modelId="{DCB35979-D994-4B44-9299-31F6BA39EF31}" type="sibTrans" cxnId="{6BA74C63-B625-4A07-993A-933187A3A126}">
      <dgm:prSet/>
      <dgm:spPr/>
      <dgm:t>
        <a:bodyPr/>
        <a:lstStyle/>
        <a:p>
          <a:endParaRPr lang="en-NZ" b="1">
            <a:latin typeface="Georgia" panose="02040502050405020303" pitchFamily="18" charset="0"/>
          </a:endParaRPr>
        </a:p>
      </dgm:t>
    </dgm:pt>
    <dgm:pt modelId="{174B6F90-0E15-42BD-B2B0-DB0F97D95EDE}">
      <dgm:prSet phldrT="[Text]"/>
      <dgm:spPr>
        <a:solidFill>
          <a:srgbClr val="6767A1">
            <a:alpha val="50000"/>
          </a:srgbClr>
        </a:solidFill>
      </dgm:spPr>
      <dgm:t>
        <a:bodyPr/>
        <a:lstStyle/>
        <a:p>
          <a:r>
            <a:rPr lang="en-NZ" b="1" dirty="0" smtClean="0">
              <a:latin typeface="Georgia" panose="02040502050405020303" pitchFamily="18" charset="0"/>
            </a:rPr>
            <a:t>Police</a:t>
          </a:r>
          <a:endParaRPr lang="en-NZ" b="1" dirty="0">
            <a:latin typeface="Georgia" panose="02040502050405020303" pitchFamily="18" charset="0"/>
          </a:endParaRPr>
        </a:p>
      </dgm:t>
    </dgm:pt>
    <dgm:pt modelId="{4CD79EF8-D81B-4728-9B11-6C726800391E}" type="parTrans" cxnId="{DE216A49-ED74-437E-BC61-BA49C3A2CA87}">
      <dgm:prSet/>
      <dgm:spPr/>
      <dgm:t>
        <a:bodyPr/>
        <a:lstStyle/>
        <a:p>
          <a:endParaRPr lang="en-NZ" b="1">
            <a:latin typeface="Georgia" panose="02040502050405020303" pitchFamily="18" charset="0"/>
          </a:endParaRPr>
        </a:p>
      </dgm:t>
    </dgm:pt>
    <dgm:pt modelId="{DDC14E6F-41E4-48D9-B95C-E908EF259C8E}" type="sibTrans" cxnId="{DE216A49-ED74-437E-BC61-BA49C3A2CA87}">
      <dgm:prSet/>
      <dgm:spPr/>
      <dgm:t>
        <a:bodyPr/>
        <a:lstStyle/>
        <a:p>
          <a:endParaRPr lang="en-NZ" b="1">
            <a:latin typeface="Georgia" panose="02040502050405020303" pitchFamily="18" charset="0"/>
          </a:endParaRPr>
        </a:p>
      </dgm:t>
    </dgm:pt>
    <dgm:pt modelId="{05F93B1C-9131-4CC5-B65C-63CF71B7CB6C}">
      <dgm:prSet phldrT="[Text]"/>
      <dgm:spPr>
        <a:solidFill>
          <a:srgbClr val="6767A1">
            <a:alpha val="50000"/>
          </a:srgbClr>
        </a:solidFill>
      </dgm:spPr>
      <dgm:t>
        <a:bodyPr/>
        <a:lstStyle/>
        <a:p>
          <a:r>
            <a:rPr lang="en-NZ" b="1" dirty="0" smtClean="0">
              <a:latin typeface="Georgia" panose="02040502050405020303" pitchFamily="18" charset="0"/>
            </a:rPr>
            <a:t>Justice</a:t>
          </a:r>
          <a:endParaRPr lang="en-NZ" b="1" dirty="0">
            <a:latin typeface="Georgia" panose="02040502050405020303" pitchFamily="18" charset="0"/>
          </a:endParaRPr>
        </a:p>
      </dgm:t>
    </dgm:pt>
    <dgm:pt modelId="{D25632EE-A6B0-45B5-A0C1-3C6AA23A41A8}" type="parTrans" cxnId="{4CE061F1-C8D2-4904-8222-C27067C870A4}">
      <dgm:prSet/>
      <dgm:spPr/>
      <dgm:t>
        <a:bodyPr/>
        <a:lstStyle/>
        <a:p>
          <a:endParaRPr lang="en-NZ" b="1">
            <a:latin typeface="Georgia" panose="02040502050405020303" pitchFamily="18" charset="0"/>
          </a:endParaRPr>
        </a:p>
      </dgm:t>
    </dgm:pt>
    <dgm:pt modelId="{2FAC4DBC-7F8A-481E-9676-F017CF43F382}" type="sibTrans" cxnId="{4CE061F1-C8D2-4904-8222-C27067C870A4}">
      <dgm:prSet/>
      <dgm:spPr/>
      <dgm:t>
        <a:bodyPr/>
        <a:lstStyle/>
        <a:p>
          <a:endParaRPr lang="en-NZ" b="1">
            <a:latin typeface="Georgia" panose="02040502050405020303" pitchFamily="18" charset="0"/>
          </a:endParaRPr>
        </a:p>
      </dgm:t>
    </dgm:pt>
    <dgm:pt modelId="{CEF9DA2C-8538-4B4D-8A1F-387F7AD0117F}">
      <dgm:prSet phldrT="[Text]"/>
      <dgm:spPr>
        <a:solidFill>
          <a:srgbClr val="6767A1">
            <a:alpha val="50000"/>
          </a:srgbClr>
        </a:solidFill>
      </dgm:spPr>
      <dgm:t>
        <a:bodyPr/>
        <a:lstStyle/>
        <a:p>
          <a:r>
            <a:rPr lang="en-NZ" b="1" dirty="0" smtClean="0">
              <a:latin typeface="Georgia" panose="02040502050405020303" pitchFamily="18" charset="0"/>
            </a:rPr>
            <a:t>Corrections</a:t>
          </a:r>
          <a:endParaRPr lang="en-NZ" b="1" dirty="0">
            <a:latin typeface="Georgia" panose="02040502050405020303" pitchFamily="18" charset="0"/>
          </a:endParaRPr>
        </a:p>
      </dgm:t>
    </dgm:pt>
    <dgm:pt modelId="{0A16757A-2914-4A7A-AB8A-DEF09E0B2142}" type="parTrans" cxnId="{126BF64F-3A67-47AF-9776-3604E2241BCC}">
      <dgm:prSet/>
      <dgm:spPr/>
      <dgm:t>
        <a:bodyPr/>
        <a:lstStyle/>
        <a:p>
          <a:endParaRPr lang="en-NZ" b="1">
            <a:latin typeface="Georgia" panose="02040502050405020303" pitchFamily="18" charset="0"/>
          </a:endParaRPr>
        </a:p>
      </dgm:t>
    </dgm:pt>
    <dgm:pt modelId="{D377E904-5640-4C38-AB40-5386C54CAC91}" type="sibTrans" cxnId="{126BF64F-3A67-47AF-9776-3604E2241BCC}">
      <dgm:prSet/>
      <dgm:spPr/>
      <dgm:t>
        <a:bodyPr/>
        <a:lstStyle/>
        <a:p>
          <a:endParaRPr lang="en-NZ" b="1">
            <a:latin typeface="Georgia" panose="02040502050405020303" pitchFamily="18" charset="0"/>
          </a:endParaRPr>
        </a:p>
      </dgm:t>
    </dgm:pt>
    <dgm:pt modelId="{F7C57311-DEFF-4922-84BF-AF4B544BBD41}">
      <dgm:prSet phldrT="[Text]"/>
      <dgm:spPr>
        <a:solidFill>
          <a:srgbClr val="D9D9D9">
            <a:alpha val="50000"/>
          </a:srgbClr>
        </a:solidFill>
      </dgm:spPr>
      <dgm:t>
        <a:bodyPr/>
        <a:lstStyle/>
        <a:p>
          <a:r>
            <a:rPr lang="en-NZ" b="1" dirty="0" smtClean="0">
              <a:latin typeface="Georgia" panose="02040502050405020303" pitchFamily="18" charset="0"/>
            </a:rPr>
            <a:t>Not engaging with services</a:t>
          </a:r>
          <a:endParaRPr lang="en-NZ" b="1" dirty="0">
            <a:latin typeface="Georgia" panose="02040502050405020303" pitchFamily="18" charset="0"/>
          </a:endParaRPr>
        </a:p>
      </dgm:t>
    </dgm:pt>
    <dgm:pt modelId="{00C27004-F7DD-4A72-A386-6F0C61FA07BB}" type="parTrans" cxnId="{2A721198-C93E-4AEE-9CA3-7F5C1C8C6CE0}">
      <dgm:prSet/>
      <dgm:spPr/>
      <dgm:t>
        <a:bodyPr/>
        <a:lstStyle/>
        <a:p>
          <a:endParaRPr lang="en-NZ" b="1">
            <a:latin typeface="Georgia" panose="02040502050405020303" pitchFamily="18" charset="0"/>
          </a:endParaRPr>
        </a:p>
      </dgm:t>
    </dgm:pt>
    <dgm:pt modelId="{578BE0B0-0B35-467D-A519-EF501554421F}" type="sibTrans" cxnId="{2A721198-C93E-4AEE-9CA3-7F5C1C8C6CE0}">
      <dgm:prSet/>
      <dgm:spPr/>
      <dgm:t>
        <a:bodyPr/>
        <a:lstStyle/>
        <a:p>
          <a:endParaRPr lang="en-NZ" b="1">
            <a:latin typeface="Georgia" panose="02040502050405020303" pitchFamily="18" charset="0"/>
          </a:endParaRPr>
        </a:p>
      </dgm:t>
    </dgm:pt>
    <dgm:pt modelId="{C99F42ED-4EA1-401C-95FA-F7674038D438}">
      <dgm:prSet phldrT="[Text]"/>
      <dgm:spPr>
        <a:solidFill>
          <a:srgbClr val="6767A1">
            <a:alpha val="50000"/>
          </a:srgbClr>
        </a:solidFill>
      </dgm:spPr>
      <dgm:t>
        <a:bodyPr/>
        <a:lstStyle/>
        <a:p>
          <a:r>
            <a:rPr lang="en-NZ" b="1" dirty="0" smtClean="0">
              <a:latin typeface="Georgia" panose="02040502050405020303" pitchFamily="18" charset="0"/>
            </a:rPr>
            <a:t>Health</a:t>
          </a:r>
          <a:endParaRPr lang="en-NZ" b="1" dirty="0">
            <a:latin typeface="Georgia" panose="02040502050405020303" pitchFamily="18" charset="0"/>
          </a:endParaRPr>
        </a:p>
      </dgm:t>
    </dgm:pt>
    <dgm:pt modelId="{25D2E6D8-5766-4EF3-AA92-AC305E5993B6}" type="parTrans" cxnId="{2B8884D4-8319-4008-B92F-033FC31D7E3B}">
      <dgm:prSet/>
      <dgm:spPr/>
      <dgm:t>
        <a:bodyPr/>
        <a:lstStyle/>
        <a:p>
          <a:endParaRPr lang="en-NZ" b="1">
            <a:latin typeface="Georgia" panose="02040502050405020303" pitchFamily="18" charset="0"/>
          </a:endParaRPr>
        </a:p>
      </dgm:t>
    </dgm:pt>
    <dgm:pt modelId="{62B78945-91A4-4F3C-A2F9-CF6C51B9F5DD}" type="sibTrans" cxnId="{2B8884D4-8319-4008-B92F-033FC31D7E3B}">
      <dgm:prSet/>
      <dgm:spPr/>
      <dgm:t>
        <a:bodyPr/>
        <a:lstStyle/>
        <a:p>
          <a:endParaRPr lang="en-NZ" b="1">
            <a:latin typeface="Georgia" panose="02040502050405020303" pitchFamily="18" charset="0"/>
          </a:endParaRPr>
        </a:p>
      </dgm:t>
    </dgm:pt>
    <dgm:pt modelId="{C9DFEA92-BF2D-4158-81C4-B0E866C091F4}" type="pres">
      <dgm:prSet presAssocID="{32F3275D-E1CF-450B-B61A-01F7073D38C1}" presName="composite" presStyleCnt="0">
        <dgm:presLayoutVars>
          <dgm:chMax val="1"/>
          <dgm:dir/>
          <dgm:resizeHandles val="exact"/>
        </dgm:presLayoutVars>
      </dgm:prSet>
      <dgm:spPr/>
      <dgm:t>
        <a:bodyPr/>
        <a:lstStyle/>
        <a:p>
          <a:endParaRPr lang="en-NZ"/>
        </a:p>
      </dgm:t>
    </dgm:pt>
    <dgm:pt modelId="{4CC4114A-005D-4F02-BE12-BEC6A6F3FDCC}" type="pres">
      <dgm:prSet presAssocID="{32F3275D-E1CF-450B-B61A-01F7073D38C1}" presName="radial" presStyleCnt="0">
        <dgm:presLayoutVars>
          <dgm:animLvl val="ctr"/>
        </dgm:presLayoutVars>
      </dgm:prSet>
      <dgm:spPr/>
    </dgm:pt>
    <dgm:pt modelId="{B781F622-8604-4165-8C0C-456A29F47F56}" type="pres">
      <dgm:prSet presAssocID="{65867121-1ECE-4101-919E-10611B497EAA}" presName="centerShape" presStyleLbl="vennNode1" presStyleIdx="0" presStyleCnt="10"/>
      <dgm:spPr/>
      <dgm:t>
        <a:bodyPr/>
        <a:lstStyle/>
        <a:p>
          <a:endParaRPr lang="en-NZ"/>
        </a:p>
      </dgm:t>
    </dgm:pt>
    <dgm:pt modelId="{3CC3FD8A-D02C-447B-B3AD-B30935C554B9}" type="pres">
      <dgm:prSet presAssocID="{925682FF-70AE-4CA9-950B-11C42CB566BF}" presName="node" presStyleLbl="vennNode1" presStyleIdx="1" presStyleCnt="10">
        <dgm:presLayoutVars>
          <dgm:bulletEnabled val="1"/>
        </dgm:presLayoutVars>
      </dgm:prSet>
      <dgm:spPr/>
      <dgm:t>
        <a:bodyPr/>
        <a:lstStyle/>
        <a:p>
          <a:endParaRPr lang="en-NZ"/>
        </a:p>
      </dgm:t>
    </dgm:pt>
    <dgm:pt modelId="{A0CA31B2-6EBE-44CF-AAF1-C0EA8330BF8F}" type="pres">
      <dgm:prSet presAssocID="{2E367C33-2C87-45E5-82AC-71B6739C092D}" presName="node" presStyleLbl="vennNode1" presStyleIdx="2" presStyleCnt="10">
        <dgm:presLayoutVars>
          <dgm:bulletEnabled val="1"/>
        </dgm:presLayoutVars>
      </dgm:prSet>
      <dgm:spPr/>
      <dgm:t>
        <a:bodyPr/>
        <a:lstStyle/>
        <a:p>
          <a:endParaRPr lang="en-NZ"/>
        </a:p>
      </dgm:t>
    </dgm:pt>
    <dgm:pt modelId="{73B2C26D-2E3C-4E3D-930A-0B29212067AB}" type="pres">
      <dgm:prSet presAssocID="{C7B73DFD-6EBA-4E2D-83A4-A1B67797EAC8}" presName="node" presStyleLbl="vennNode1" presStyleIdx="3" presStyleCnt="10">
        <dgm:presLayoutVars>
          <dgm:bulletEnabled val="1"/>
        </dgm:presLayoutVars>
      </dgm:prSet>
      <dgm:spPr/>
      <dgm:t>
        <a:bodyPr/>
        <a:lstStyle/>
        <a:p>
          <a:endParaRPr lang="en-NZ"/>
        </a:p>
      </dgm:t>
    </dgm:pt>
    <dgm:pt modelId="{1C7D65EF-E34B-48C8-BD18-88F2D4B5A386}" type="pres">
      <dgm:prSet presAssocID="{3099157E-8A57-4854-B7FA-91E0EAFD1471}" presName="node" presStyleLbl="vennNode1" presStyleIdx="4" presStyleCnt="10">
        <dgm:presLayoutVars>
          <dgm:bulletEnabled val="1"/>
        </dgm:presLayoutVars>
      </dgm:prSet>
      <dgm:spPr/>
      <dgm:t>
        <a:bodyPr/>
        <a:lstStyle/>
        <a:p>
          <a:endParaRPr lang="en-NZ"/>
        </a:p>
      </dgm:t>
    </dgm:pt>
    <dgm:pt modelId="{44B0DB2E-3041-4F24-932E-3D49547FF20F}" type="pres">
      <dgm:prSet presAssocID="{C99F42ED-4EA1-401C-95FA-F7674038D438}" presName="node" presStyleLbl="vennNode1" presStyleIdx="5" presStyleCnt="10">
        <dgm:presLayoutVars>
          <dgm:bulletEnabled val="1"/>
        </dgm:presLayoutVars>
      </dgm:prSet>
      <dgm:spPr/>
      <dgm:t>
        <a:bodyPr/>
        <a:lstStyle/>
        <a:p>
          <a:endParaRPr lang="en-NZ"/>
        </a:p>
      </dgm:t>
    </dgm:pt>
    <dgm:pt modelId="{EA673483-8663-47FA-9067-018064FF0A3D}" type="pres">
      <dgm:prSet presAssocID="{174B6F90-0E15-42BD-B2B0-DB0F97D95EDE}" presName="node" presStyleLbl="vennNode1" presStyleIdx="6" presStyleCnt="10">
        <dgm:presLayoutVars>
          <dgm:bulletEnabled val="1"/>
        </dgm:presLayoutVars>
      </dgm:prSet>
      <dgm:spPr/>
      <dgm:t>
        <a:bodyPr/>
        <a:lstStyle/>
        <a:p>
          <a:endParaRPr lang="en-NZ"/>
        </a:p>
      </dgm:t>
    </dgm:pt>
    <dgm:pt modelId="{97EA6190-48CE-4FC4-9AF7-2C4E560B2ECB}" type="pres">
      <dgm:prSet presAssocID="{05F93B1C-9131-4CC5-B65C-63CF71B7CB6C}" presName="node" presStyleLbl="vennNode1" presStyleIdx="7" presStyleCnt="10">
        <dgm:presLayoutVars>
          <dgm:bulletEnabled val="1"/>
        </dgm:presLayoutVars>
      </dgm:prSet>
      <dgm:spPr/>
      <dgm:t>
        <a:bodyPr/>
        <a:lstStyle/>
        <a:p>
          <a:endParaRPr lang="en-NZ"/>
        </a:p>
      </dgm:t>
    </dgm:pt>
    <dgm:pt modelId="{B18E372C-8EA3-4524-807D-0DBAFF584D7B}" type="pres">
      <dgm:prSet presAssocID="{CEF9DA2C-8538-4B4D-8A1F-387F7AD0117F}" presName="node" presStyleLbl="vennNode1" presStyleIdx="8" presStyleCnt="10">
        <dgm:presLayoutVars>
          <dgm:bulletEnabled val="1"/>
        </dgm:presLayoutVars>
      </dgm:prSet>
      <dgm:spPr/>
      <dgm:t>
        <a:bodyPr/>
        <a:lstStyle/>
        <a:p>
          <a:endParaRPr lang="en-NZ"/>
        </a:p>
      </dgm:t>
    </dgm:pt>
    <dgm:pt modelId="{36A99736-BDA1-4265-9C1B-CC64EA088538}" type="pres">
      <dgm:prSet presAssocID="{F7C57311-DEFF-4922-84BF-AF4B544BBD41}" presName="node" presStyleLbl="vennNode1" presStyleIdx="9" presStyleCnt="10">
        <dgm:presLayoutVars>
          <dgm:bulletEnabled val="1"/>
        </dgm:presLayoutVars>
      </dgm:prSet>
      <dgm:spPr/>
      <dgm:t>
        <a:bodyPr/>
        <a:lstStyle/>
        <a:p>
          <a:endParaRPr lang="en-NZ"/>
        </a:p>
      </dgm:t>
    </dgm:pt>
  </dgm:ptLst>
  <dgm:cxnLst>
    <dgm:cxn modelId="{0D26F2DD-5812-419D-8B9C-980667827B35}" type="presOf" srcId="{3099157E-8A57-4854-B7FA-91E0EAFD1471}" destId="{1C7D65EF-E34B-48C8-BD18-88F2D4B5A386}" srcOrd="0" destOrd="0" presId="urn:microsoft.com/office/officeart/2005/8/layout/radial3"/>
    <dgm:cxn modelId="{126BF64F-3A67-47AF-9776-3604E2241BCC}" srcId="{65867121-1ECE-4101-919E-10611B497EAA}" destId="{CEF9DA2C-8538-4B4D-8A1F-387F7AD0117F}" srcOrd="7" destOrd="0" parTransId="{0A16757A-2914-4A7A-AB8A-DEF09E0B2142}" sibTransId="{D377E904-5640-4C38-AB40-5386C54CAC91}"/>
    <dgm:cxn modelId="{083A95AF-B60C-4940-9BCE-5E6F99C09D2F}" srcId="{32F3275D-E1CF-450B-B61A-01F7073D38C1}" destId="{65867121-1ECE-4101-919E-10611B497EAA}" srcOrd="0" destOrd="0" parTransId="{409390A4-FA34-4874-85A1-4A729F16163A}" sibTransId="{5D30F6AC-D204-4B76-B7A4-B1D2CCDD4544}"/>
    <dgm:cxn modelId="{69CB29F2-85AE-4E1A-A97E-C724378D85BB}" srcId="{65867121-1ECE-4101-919E-10611B497EAA}" destId="{C7B73DFD-6EBA-4E2D-83A4-A1B67797EAC8}" srcOrd="2" destOrd="0" parTransId="{83646500-536C-4950-8884-102564359363}" sibTransId="{34CC0C18-057B-4733-8965-1D883BA8A895}"/>
    <dgm:cxn modelId="{9B014F1B-9D36-4AFC-BC6E-A6BE6FE5E65F}" type="presOf" srcId="{05F93B1C-9131-4CC5-B65C-63CF71B7CB6C}" destId="{97EA6190-48CE-4FC4-9AF7-2C4E560B2ECB}" srcOrd="0" destOrd="0" presId="urn:microsoft.com/office/officeart/2005/8/layout/radial3"/>
    <dgm:cxn modelId="{59BB5CA3-9941-4D70-8357-65B4A423B43A}" type="presOf" srcId="{F7C57311-DEFF-4922-84BF-AF4B544BBD41}" destId="{36A99736-BDA1-4265-9C1B-CC64EA088538}" srcOrd="0" destOrd="0" presId="urn:microsoft.com/office/officeart/2005/8/layout/radial3"/>
    <dgm:cxn modelId="{6BA74C63-B625-4A07-993A-933187A3A126}" srcId="{65867121-1ECE-4101-919E-10611B497EAA}" destId="{3099157E-8A57-4854-B7FA-91E0EAFD1471}" srcOrd="3" destOrd="0" parTransId="{1B7FC754-6170-4A34-A8FC-C3B27C55819C}" sibTransId="{DCB35979-D994-4B44-9299-31F6BA39EF31}"/>
    <dgm:cxn modelId="{2B8884D4-8319-4008-B92F-033FC31D7E3B}" srcId="{65867121-1ECE-4101-919E-10611B497EAA}" destId="{C99F42ED-4EA1-401C-95FA-F7674038D438}" srcOrd="4" destOrd="0" parTransId="{25D2E6D8-5766-4EF3-AA92-AC305E5993B6}" sibTransId="{62B78945-91A4-4F3C-A2F9-CF6C51B9F5DD}"/>
    <dgm:cxn modelId="{2A16A82C-B6AF-41C8-BC41-32CAF9867D8D}" type="presOf" srcId="{CEF9DA2C-8538-4B4D-8A1F-387F7AD0117F}" destId="{B18E372C-8EA3-4524-807D-0DBAFF584D7B}" srcOrd="0" destOrd="0" presId="urn:microsoft.com/office/officeart/2005/8/layout/radial3"/>
    <dgm:cxn modelId="{82F2F8C9-EC77-4677-ADBA-C68D5BBE3365}" type="presOf" srcId="{174B6F90-0E15-42BD-B2B0-DB0F97D95EDE}" destId="{EA673483-8663-47FA-9067-018064FF0A3D}" srcOrd="0" destOrd="0" presId="urn:microsoft.com/office/officeart/2005/8/layout/radial3"/>
    <dgm:cxn modelId="{7EAAC5E3-61C0-4D3E-99A8-3FD641AA4CD7}" type="presOf" srcId="{2E367C33-2C87-45E5-82AC-71B6739C092D}" destId="{A0CA31B2-6EBE-44CF-AAF1-C0EA8330BF8F}" srcOrd="0" destOrd="0" presId="urn:microsoft.com/office/officeart/2005/8/layout/radial3"/>
    <dgm:cxn modelId="{388E9E84-B2B7-4277-9312-34FE775EBD65}" type="presOf" srcId="{C99F42ED-4EA1-401C-95FA-F7674038D438}" destId="{44B0DB2E-3041-4F24-932E-3D49547FF20F}" srcOrd="0" destOrd="0" presId="urn:microsoft.com/office/officeart/2005/8/layout/radial3"/>
    <dgm:cxn modelId="{2A721198-C93E-4AEE-9CA3-7F5C1C8C6CE0}" srcId="{65867121-1ECE-4101-919E-10611B497EAA}" destId="{F7C57311-DEFF-4922-84BF-AF4B544BBD41}" srcOrd="8" destOrd="0" parTransId="{00C27004-F7DD-4A72-A386-6F0C61FA07BB}" sibTransId="{578BE0B0-0B35-467D-A519-EF501554421F}"/>
    <dgm:cxn modelId="{DE216A49-ED74-437E-BC61-BA49C3A2CA87}" srcId="{65867121-1ECE-4101-919E-10611B497EAA}" destId="{174B6F90-0E15-42BD-B2B0-DB0F97D95EDE}" srcOrd="5" destOrd="0" parTransId="{4CD79EF8-D81B-4728-9B11-6C726800391E}" sibTransId="{DDC14E6F-41E4-48D9-B95C-E908EF259C8E}"/>
    <dgm:cxn modelId="{D5CBE37B-C3EC-4C73-A99D-29C57DC2902C}" srcId="{65867121-1ECE-4101-919E-10611B497EAA}" destId="{2E367C33-2C87-45E5-82AC-71B6739C092D}" srcOrd="1" destOrd="0" parTransId="{27DCA568-93B7-470B-8094-D958C47BC38A}" sibTransId="{E562B78D-E0FC-4548-800C-AABE9F50D25C}"/>
    <dgm:cxn modelId="{DB16D054-EEE7-4B4E-9C35-D554D517DB78}" srcId="{65867121-1ECE-4101-919E-10611B497EAA}" destId="{925682FF-70AE-4CA9-950B-11C42CB566BF}" srcOrd="0" destOrd="0" parTransId="{2F760077-6FEB-46BE-B088-467E7C031D5F}" sibTransId="{58689589-71CC-4999-88EE-B0BB8197B79E}"/>
    <dgm:cxn modelId="{C497A44B-8DE4-47FD-BED6-A7CCC970AAF1}" type="presOf" srcId="{925682FF-70AE-4CA9-950B-11C42CB566BF}" destId="{3CC3FD8A-D02C-447B-B3AD-B30935C554B9}" srcOrd="0" destOrd="0" presId="urn:microsoft.com/office/officeart/2005/8/layout/radial3"/>
    <dgm:cxn modelId="{DCF6187C-F44B-4947-B19D-5061A36F625E}" type="presOf" srcId="{65867121-1ECE-4101-919E-10611B497EAA}" destId="{B781F622-8604-4165-8C0C-456A29F47F56}" srcOrd="0" destOrd="0" presId="urn:microsoft.com/office/officeart/2005/8/layout/radial3"/>
    <dgm:cxn modelId="{4CE061F1-C8D2-4904-8222-C27067C870A4}" srcId="{65867121-1ECE-4101-919E-10611B497EAA}" destId="{05F93B1C-9131-4CC5-B65C-63CF71B7CB6C}" srcOrd="6" destOrd="0" parTransId="{D25632EE-A6B0-45B5-A0C1-3C6AA23A41A8}" sibTransId="{2FAC4DBC-7F8A-481E-9676-F017CF43F382}"/>
    <dgm:cxn modelId="{013A798F-1B98-4FA5-BAD1-2FD62A68EE97}" type="presOf" srcId="{C7B73DFD-6EBA-4E2D-83A4-A1B67797EAC8}" destId="{73B2C26D-2E3C-4E3D-930A-0B29212067AB}" srcOrd="0" destOrd="0" presId="urn:microsoft.com/office/officeart/2005/8/layout/radial3"/>
    <dgm:cxn modelId="{E9F6C269-BC23-4E5B-BDCC-F296006BA4C6}" type="presOf" srcId="{32F3275D-E1CF-450B-B61A-01F7073D38C1}" destId="{C9DFEA92-BF2D-4158-81C4-B0E866C091F4}" srcOrd="0" destOrd="0" presId="urn:microsoft.com/office/officeart/2005/8/layout/radial3"/>
    <dgm:cxn modelId="{239F8434-89F4-4283-B343-78709F07DC07}" type="presParOf" srcId="{C9DFEA92-BF2D-4158-81C4-B0E866C091F4}" destId="{4CC4114A-005D-4F02-BE12-BEC6A6F3FDCC}" srcOrd="0" destOrd="0" presId="urn:microsoft.com/office/officeart/2005/8/layout/radial3"/>
    <dgm:cxn modelId="{DD4856CF-9A9E-490D-AAF7-EE54D3921B0B}" type="presParOf" srcId="{4CC4114A-005D-4F02-BE12-BEC6A6F3FDCC}" destId="{B781F622-8604-4165-8C0C-456A29F47F56}" srcOrd="0" destOrd="0" presId="urn:microsoft.com/office/officeart/2005/8/layout/radial3"/>
    <dgm:cxn modelId="{E8482F3A-FC7C-4891-9EAA-33C09020428F}" type="presParOf" srcId="{4CC4114A-005D-4F02-BE12-BEC6A6F3FDCC}" destId="{3CC3FD8A-D02C-447B-B3AD-B30935C554B9}" srcOrd="1" destOrd="0" presId="urn:microsoft.com/office/officeart/2005/8/layout/radial3"/>
    <dgm:cxn modelId="{8847A1A5-4A16-4827-A73B-9080D5B78D74}" type="presParOf" srcId="{4CC4114A-005D-4F02-BE12-BEC6A6F3FDCC}" destId="{A0CA31B2-6EBE-44CF-AAF1-C0EA8330BF8F}" srcOrd="2" destOrd="0" presId="urn:microsoft.com/office/officeart/2005/8/layout/radial3"/>
    <dgm:cxn modelId="{FFCA6AA6-58F6-41D2-BDE6-937D86E5F885}" type="presParOf" srcId="{4CC4114A-005D-4F02-BE12-BEC6A6F3FDCC}" destId="{73B2C26D-2E3C-4E3D-930A-0B29212067AB}" srcOrd="3" destOrd="0" presId="urn:microsoft.com/office/officeart/2005/8/layout/radial3"/>
    <dgm:cxn modelId="{CF4B41B4-D56D-4404-B335-30539CCB8DA8}" type="presParOf" srcId="{4CC4114A-005D-4F02-BE12-BEC6A6F3FDCC}" destId="{1C7D65EF-E34B-48C8-BD18-88F2D4B5A386}" srcOrd="4" destOrd="0" presId="urn:microsoft.com/office/officeart/2005/8/layout/radial3"/>
    <dgm:cxn modelId="{B5963976-BB0B-493D-80A8-9D41C08323A4}" type="presParOf" srcId="{4CC4114A-005D-4F02-BE12-BEC6A6F3FDCC}" destId="{44B0DB2E-3041-4F24-932E-3D49547FF20F}" srcOrd="5" destOrd="0" presId="urn:microsoft.com/office/officeart/2005/8/layout/radial3"/>
    <dgm:cxn modelId="{C28CD18E-D241-4B8F-8A43-5513B20AE333}" type="presParOf" srcId="{4CC4114A-005D-4F02-BE12-BEC6A6F3FDCC}" destId="{EA673483-8663-47FA-9067-018064FF0A3D}" srcOrd="6" destOrd="0" presId="urn:microsoft.com/office/officeart/2005/8/layout/radial3"/>
    <dgm:cxn modelId="{CA4BF415-F08D-4CA8-B5B0-6E0DED5E3C7B}" type="presParOf" srcId="{4CC4114A-005D-4F02-BE12-BEC6A6F3FDCC}" destId="{97EA6190-48CE-4FC4-9AF7-2C4E560B2ECB}" srcOrd="7" destOrd="0" presId="urn:microsoft.com/office/officeart/2005/8/layout/radial3"/>
    <dgm:cxn modelId="{DFD7F815-8A63-4EE9-8F65-15D0CC0EA403}" type="presParOf" srcId="{4CC4114A-005D-4F02-BE12-BEC6A6F3FDCC}" destId="{B18E372C-8EA3-4524-807D-0DBAFF584D7B}" srcOrd="8" destOrd="0" presId="urn:microsoft.com/office/officeart/2005/8/layout/radial3"/>
    <dgm:cxn modelId="{FA5FB845-73DA-473C-9BF0-B1B3BC1C7B76}" type="presParOf" srcId="{4CC4114A-005D-4F02-BE12-BEC6A6F3FDCC}" destId="{36A99736-BDA1-4265-9C1B-CC64EA088538}"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0.24928</cdr:x>
      <cdr:y>0.0697</cdr:y>
    </cdr:to>
    <cdr:sp macro="" textlink="">
      <cdr:nvSpPr>
        <cdr:cNvPr id="2" name="Text Box 1"/>
        <cdr:cNvSpPr txBox="1"/>
      </cdr:nvSpPr>
      <cdr:spPr>
        <a:xfrm xmlns:a="http://schemas.openxmlformats.org/drawingml/2006/main">
          <a:off x="0" y="0"/>
          <a:ext cx="1388226" cy="191192"/>
        </a:xfrm>
        <a:prstGeom xmlns:a="http://schemas.openxmlformats.org/drawingml/2006/main" prst="rect">
          <a:avLst/>
        </a:prstGeom>
      </cdr:spPr>
      <cdr:txBody>
        <a:bodyPr xmlns:a="http://schemas.openxmlformats.org/drawingml/2006/main" vertOverflow="clip" wrap="square" lIns="36000" rIns="36000" rtlCol="0"/>
        <a:lstStyle xmlns:a="http://schemas.openxmlformats.org/drawingml/2006/main"/>
        <a:p xmlns:a="http://schemas.openxmlformats.org/drawingml/2006/main">
          <a:r>
            <a:rPr lang="en-NZ" sz="1000" dirty="0">
              <a:cs typeface="Arial" panose="020B0604020202020204" pitchFamily="34" charset="0"/>
            </a:rPr>
            <a:t>Rate per 100,000</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312845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239340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268851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225459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178189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47333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237151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41074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344348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180045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8F903-9557-47D2-AB60-9563B7C11E45}" type="datetimeFigureOut">
              <a:rPr lang="en-NZ" smtClean="0"/>
              <a:t>22/08/2018</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3A7099A7-85C4-4B0D-B089-D913591F357A}" type="slidenum">
              <a:rPr lang="en-NZ" smtClean="0"/>
              <a:t>‹#›</a:t>
            </a:fld>
            <a:endParaRPr lang="en-NZ" dirty="0"/>
          </a:p>
        </p:txBody>
      </p:sp>
    </p:spTree>
    <p:extLst>
      <p:ext uri="{BB962C8B-B14F-4D97-AF65-F5344CB8AC3E}">
        <p14:creationId xmlns:p14="http://schemas.microsoft.com/office/powerpoint/2010/main" val="37717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8F903-9557-47D2-AB60-9563B7C11E45}" type="datetimeFigureOut">
              <a:rPr lang="en-NZ" smtClean="0"/>
              <a:t>22/08/2018</a:t>
            </a:fld>
            <a:endParaRPr lang="en-N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099A7-85C4-4B0D-B089-D913591F357A}" type="slidenum">
              <a:rPr lang="en-NZ" smtClean="0"/>
              <a:t>‹#›</a:t>
            </a:fld>
            <a:endParaRPr lang="en-NZ" dirty="0"/>
          </a:p>
        </p:txBody>
      </p:sp>
    </p:spTree>
    <p:extLst>
      <p:ext uri="{BB962C8B-B14F-4D97-AF65-F5344CB8AC3E}">
        <p14:creationId xmlns:p14="http://schemas.microsoft.com/office/powerpoint/2010/main" val="164154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msd.govt.nz/documents/about-msd-and-our-work/work-programmes/investing-in-children/investing-in-children-report.pdf" TargetMode="External"/><Relationship Id="rId2" Type="http://schemas.openxmlformats.org/officeDocument/2006/relationships/hyperlink" Target="http://www.treasury.govt.nz/publications/research-policy/ap/2015/15-02/ap15-02.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1055688"/>
            <a:ext cx="8315325" cy="3078162"/>
          </a:xfrm>
        </p:spPr>
        <p:txBody>
          <a:bodyPr>
            <a:normAutofit fontScale="90000"/>
          </a:bodyPr>
          <a:lstStyle/>
          <a:p>
            <a:r>
              <a:rPr lang="en-NZ" sz="4400" b="1" dirty="0" smtClean="0">
                <a:solidFill>
                  <a:srgbClr val="232338"/>
                </a:solidFill>
                <a:latin typeface="Georgia" panose="02040502050405020303" pitchFamily="18" charset="0"/>
              </a:rPr>
              <a:t>Cross-government mental health strategy development </a:t>
            </a:r>
            <a:br>
              <a:rPr lang="en-NZ" sz="4400" b="1" dirty="0" smtClean="0">
                <a:solidFill>
                  <a:srgbClr val="232338"/>
                </a:solidFill>
                <a:latin typeface="Georgia" panose="02040502050405020303" pitchFamily="18" charset="0"/>
              </a:rPr>
            </a:br>
            <a:r>
              <a:rPr lang="en-NZ" sz="4400" b="1" dirty="0" smtClean="0">
                <a:solidFill>
                  <a:srgbClr val="232338"/>
                </a:solidFill>
                <a:latin typeface="Georgia" panose="02040502050405020303" pitchFamily="18" charset="0"/>
              </a:rPr>
              <a:t/>
            </a:r>
            <a:br>
              <a:rPr lang="en-NZ" sz="4400" b="1" dirty="0" smtClean="0">
                <a:solidFill>
                  <a:srgbClr val="232338"/>
                </a:solidFill>
                <a:latin typeface="Georgia" panose="02040502050405020303" pitchFamily="18" charset="0"/>
              </a:rPr>
            </a:br>
            <a:endParaRPr lang="en-NZ" sz="4400" b="1" dirty="0">
              <a:solidFill>
                <a:srgbClr val="232338"/>
              </a:solidFill>
              <a:latin typeface="Georgia" panose="02040502050405020303" pitchFamily="18" charset="0"/>
            </a:endParaRPr>
          </a:p>
        </p:txBody>
      </p:sp>
    </p:spTree>
    <p:extLst>
      <p:ext uri="{BB962C8B-B14F-4D97-AF65-F5344CB8AC3E}">
        <p14:creationId xmlns:p14="http://schemas.microsoft.com/office/powerpoint/2010/main" val="347401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6"/>
          <p:cNvSpPr txBox="1">
            <a:spLocks noChangeArrowheads="1"/>
          </p:cNvSpPr>
          <p:nvPr/>
        </p:nvSpPr>
        <p:spPr bwMode="auto">
          <a:xfrm>
            <a:off x="360364" y="0"/>
            <a:ext cx="797930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000" b="1" dirty="0">
                <a:solidFill>
                  <a:srgbClr val="232338"/>
                </a:solidFill>
                <a:latin typeface="Georgia" panose="02040502050405020303" pitchFamily="18" charset="0"/>
              </a:rPr>
              <a:t>Criminal Justice System</a:t>
            </a:r>
          </a:p>
        </p:txBody>
      </p:sp>
      <p:sp>
        <p:nvSpPr>
          <p:cNvPr id="48" name="Rectangle 47"/>
          <p:cNvSpPr/>
          <p:nvPr/>
        </p:nvSpPr>
        <p:spPr>
          <a:xfrm>
            <a:off x="0" y="0"/>
            <a:ext cx="360363" cy="360363"/>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NZ" b="1" dirty="0">
                <a:latin typeface="Georgia" panose="02040502050405020303" pitchFamily="18" charset="0"/>
              </a:rPr>
              <a:t>9</a:t>
            </a:r>
          </a:p>
        </p:txBody>
      </p:sp>
      <p:sp>
        <p:nvSpPr>
          <p:cNvPr id="3078" name="TextBox 7"/>
          <p:cNvSpPr txBox="1">
            <a:spLocks noChangeArrowheads="1"/>
          </p:cNvSpPr>
          <p:nvPr/>
        </p:nvSpPr>
        <p:spPr bwMode="auto">
          <a:xfrm>
            <a:off x="100013" y="504825"/>
            <a:ext cx="327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1200" b="1" dirty="0">
                <a:latin typeface="Georgia" panose="02040502050405020303" pitchFamily="18" charset="0"/>
              </a:rPr>
              <a:t>A high percentage of offenders and defendants have mental health needs or substance abuse issues</a:t>
            </a:r>
          </a:p>
        </p:txBody>
      </p:sp>
      <p:sp>
        <p:nvSpPr>
          <p:cNvPr id="9" name="Rectangle 8"/>
          <p:cNvSpPr/>
          <p:nvPr/>
        </p:nvSpPr>
        <p:spPr>
          <a:xfrm>
            <a:off x="0" y="506413"/>
            <a:ext cx="144463" cy="576262"/>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prstClr val="white"/>
              </a:solidFill>
            </a:endParaRPr>
          </a:p>
        </p:txBody>
      </p:sp>
      <p:graphicFrame>
        <p:nvGraphicFramePr>
          <p:cNvPr id="51" name="Chart 50"/>
          <p:cNvGraphicFramePr>
            <a:graphicFrameLocks/>
          </p:cNvGraphicFramePr>
          <p:nvPr/>
        </p:nvGraphicFramePr>
        <p:xfrm>
          <a:off x="-2891" y="2700279"/>
          <a:ext cx="2700000" cy="2069817"/>
        </p:xfrm>
        <a:graphic>
          <a:graphicData uri="http://schemas.openxmlformats.org/drawingml/2006/chart">
            <c:chart xmlns:c="http://schemas.openxmlformats.org/drawingml/2006/chart" xmlns:r="http://schemas.openxmlformats.org/officeDocument/2006/relationships" r:id="rId2"/>
          </a:graphicData>
        </a:graphic>
      </p:graphicFrame>
      <p:sp>
        <p:nvSpPr>
          <p:cNvPr id="3091" name="TextBox 18"/>
          <p:cNvSpPr txBox="1">
            <a:spLocks noChangeArrowheads="1"/>
          </p:cNvSpPr>
          <p:nvPr/>
        </p:nvSpPr>
        <p:spPr bwMode="auto">
          <a:xfrm>
            <a:off x="141288" y="2336273"/>
            <a:ext cx="2711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NZ" sz="800" b="1" dirty="0">
                <a:latin typeface="Georgia" panose="02040502050405020303" pitchFamily="18" charset="0"/>
              </a:rPr>
              <a:t>People proceeded against have much higher rates of substance abuse</a:t>
            </a:r>
            <a:r>
              <a:rPr lang="en-US" sz="800" b="1" baseline="30000" dirty="0">
                <a:latin typeface="Georgia" panose="02040502050405020303" pitchFamily="18" charset="0"/>
              </a:rPr>
              <a:t>2</a:t>
            </a:r>
            <a:endParaRPr lang="en-NZ" sz="800" b="1" dirty="0">
              <a:latin typeface="Georgia" panose="02040502050405020303" pitchFamily="18" charset="0"/>
            </a:endParaRPr>
          </a:p>
        </p:txBody>
      </p:sp>
      <p:sp>
        <p:nvSpPr>
          <p:cNvPr id="56" name="Rectangle 55"/>
          <p:cNvSpPr/>
          <p:nvPr/>
        </p:nvSpPr>
        <p:spPr>
          <a:xfrm>
            <a:off x="-3175" y="2317750"/>
            <a:ext cx="144463" cy="360363"/>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prstClr val="white"/>
              </a:solidFill>
            </a:endParaRPr>
          </a:p>
        </p:txBody>
      </p:sp>
      <p:graphicFrame>
        <p:nvGraphicFramePr>
          <p:cNvPr id="57" name="Chart 56"/>
          <p:cNvGraphicFramePr>
            <a:graphicFrameLocks/>
          </p:cNvGraphicFramePr>
          <p:nvPr>
            <p:extLst>
              <p:ext uri="{D42A27DB-BD31-4B8C-83A1-F6EECF244321}">
                <p14:modId xmlns:p14="http://schemas.microsoft.com/office/powerpoint/2010/main" val="3800143058"/>
              </p:ext>
            </p:extLst>
          </p:nvPr>
        </p:nvGraphicFramePr>
        <p:xfrm>
          <a:off x="2997046" y="2895440"/>
          <a:ext cx="2700000" cy="2070000"/>
        </p:xfrm>
        <a:graphic>
          <a:graphicData uri="http://schemas.openxmlformats.org/drawingml/2006/chart">
            <c:chart xmlns:c="http://schemas.openxmlformats.org/drawingml/2006/chart" xmlns:r="http://schemas.openxmlformats.org/officeDocument/2006/relationships" r:id="rId3"/>
          </a:graphicData>
        </a:graphic>
      </p:graphicFrame>
      <p:sp>
        <p:nvSpPr>
          <p:cNvPr id="3094" name="TextBox 17"/>
          <p:cNvSpPr txBox="1">
            <a:spLocks noChangeArrowheads="1"/>
          </p:cNvSpPr>
          <p:nvPr/>
        </p:nvSpPr>
        <p:spPr bwMode="auto">
          <a:xfrm>
            <a:off x="3225800" y="2019300"/>
            <a:ext cx="2679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NZ" sz="1000" b="1" dirty="0">
                <a:latin typeface="Georgia" panose="02040502050405020303" pitchFamily="18" charset="0"/>
              </a:rPr>
              <a:t>Targeted and timely services at court</a:t>
            </a:r>
            <a:r>
              <a:rPr lang="en-NZ" sz="1000" b="1" dirty="0" smtClean="0">
                <a:latin typeface="Georgia" panose="02040502050405020303" pitchFamily="18" charset="0"/>
              </a:rPr>
              <a:t>…</a:t>
            </a:r>
            <a:endParaRPr lang="en-NZ" sz="900" b="1" dirty="0">
              <a:latin typeface="Georgia" panose="02040502050405020303" pitchFamily="18" charset="0"/>
            </a:endParaRPr>
          </a:p>
        </p:txBody>
      </p:sp>
      <p:sp>
        <p:nvSpPr>
          <p:cNvPr id="62" name="Rectangle 61"/>
          <p:cNvSpPr/>
          <p:nvPr/>
        </p:nvSpPr>
        <p:spPr>
          <a:xfrm>
            <a:off x="3114675" y="2012950"/>
            <a:ext cx="144463"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prstClr val="white"/>
              </a:solidFill>
            </a:endParaRPr>
          </a:p>
        </p:txBody>
      </p:sp>
      <p:grpSp>
        <p:nvGrpSpPr>
          <p:cNvPr id="3096" name="Group 3"/>
          <p:cNvGrpSpPr>
            <a:grpSpLocks/>
          </p:cNvGrpSpPr>
          <p:nvPr/>
        </p:nvGrpSpPr>
        <p:grpSpPr bwMode="auto">
          <a:xfrm>
            <a:off x="5872163" y="1970088"/>
            <a:ext cx="3271837" cy="1747837"/>
            <a:chOff x="5871526" y="1969689"/>
            <a:chExt cx="3272475" cy="1747880"/>
          </a:xfrm>
        </p:grpSpPr>
        <p:sp>
          <p:nvSpPr>
            <p:cNvPr id="3122" name="TextBox 63"/>
            <p:cNvSpPr txBox="1">
              <a:spLocks noChangeArrowheads="1"/>
            </p:cNvSpPr>
            <p:nvPr/>
          </p:nvSpPr>
          <p:spPr bwMode="auto">
            <a:xfrm>
              <a:off x="5974972" y="1969689"/>
              <a:ext cx="31690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000" b="1" dirty="0">
                  <a:latin typeface="Georgia" panose="02040502050405020303" pitchFamily="18" charset="0"/>
                </a:rPr>
                <a:t>Prisoners have high rates of mental health and substance use disorders, and high levels of unmet need</a:t>
              </a:r>
              <a:r>
                <a:rPr lang="en-US" sz="1000" b="1" baseline="30000" dirty="0">
                  <a:latin typeface="Georgia" panose="02040502050405020303" pitchFamily="18" charset="0"/>
                </a:rPr>
                <a:t>4</a:t>
              </a:r>
              <a:endParaRPr lang="en-US" sz="1000" b="1" dirty="0">
                <a:latin typeface="Georgia" panose="02040502050405020303" pitchFamily="18" charset="0"/>
              </a:endParaRPr>
            </a:p>
          </p:txBody>
        </p:sp>
        <p:sp>
          <p:nvSpPr>
            <p:cNvPr id="65" name="Rectangle 64"/>
            <p:cNvSpPr/>
            <p:nvPr/>
          </p:nvSpPr>
          <p:spPr>
            <a:xfrm>
              <a:off x="5871526" y="2012552"/>
              <a:ext cx="144490" cy="468325"/>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schemeClr val="tx1"/>
                </a:solidFill>
              </a:endParaRPr>
            </a:p>
          </p:txBody>
        </p:sp>
        <p:sp>
          <p:nvSpPr>
            <p:cNvPr id="3124" name="Rectangle 65"/>
            <p:cNvSpPr>
              <a:spLocks noChangeArrowheads="1"/>
            </p:cNvSpPr>
            <p:nvPr/>
          </p:nvSpPr>
          <p:spPr bwMode="auto">
            <a:xfrm>
              <a:off x="6015525" y="2471074"/>
              <a:ext cx="312847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buSzPts val="1000"/>
                <a:buFont typeface="Wingdings" panose="05000000000000000000" pitchFamily="2" charset="2"/>
                <a:buChar char="Ø"/>
              </a:pPr>
              <a:r>
                <a:rPr lang="en-NZ" sz="1000" b="1" dirty="0"/>
                <a:t>91% </a:t>
              </a:r>
              <a:r>
                <a:rPr lang="en-US" sz="1000" dirty="0"/>
                <a:t>of all prisoners had a lifetime diagnosis of a mental health or substance use disorder, and </a:t>
              </a:r>
              <a:r>
                <a:rPr lang="en-US" sz="1000" b="1" dirty="0"/>
                <a:t>62% </a:t>
              </a:r>
              <a:r>
                <a:rPr lang="en-US" sz="1000" dirty="0"/>
                <a:t>had this diagnosis in the past 12 months (cf 20% in the general population) </a:t>
              </a:r>
            </a:p>
            <a:p>
              <a:pPr>
                <a:spcAft>
                  <a:spcPts val="600"/>
                </a:spcAft>
                <a:buSzPts val="1000"/>
                <a:buFont typeface="Wingdings" panose="05000000000000000000" pitchFamily="2" charset="2"/>
                <a:buChar char="Ø"/>
              </a:pPr>
              <a:r>
                <a:rPr lang="en-US" sz="1000" dirty="0"/>
                <a:t>Nearly half (</a:t>
              </a:r>
              <a:r>
                <a:rPr lang="en-US" sz="1000" b="1" dirty="0"/>
                <a:t>47%</a:t>
              </a:r>
              <a:r>
                <a:rPr lang="en-US" sz="1000" dirty="0"/>
                <a:t>) of prisoners with a 12-month diagnosis of a mental health/substance use disorder had mental health treatment in the preceding year</a:t>
              </a:r>
            </a:p>
          </p:txBody>
        </p:sp>
      </p:grpSp>
      <p:grpSp>
        <p:nvGrpSpPr>
          <p:cNvPr id="3097" name="Group 4"/>
          <p:cNvGrpSpPr>
            <a:grpSpLocks/>
          </p:cNvGrpSpPr>
          <p:nvPr/>
        </p:nvGrpSpPr>
        <p:grpSpPr bwMode="auto">
          <a:xfrm>
            <a:off x="5872163" y="3722688"/>
            <a:ext cx="3271837" cy="2060575"/>
            <a:chOff x="5871526" y="3737898"/>
            <a:chExt cx="3272475" cy="2060656"/>
          </a:xfrm>
        </p:grpSpPr>
        <p:sp>
          <p:nvSpPr>
            <p:cNvPr id="3119" name="Rectangle 62"/>
            <p:cNvSpPr>
              <a:spLocks noChangeArrowheads="1"/>
            </p:cNvSpPr>
            <p:nvPr/>
          </p:nvSpPr>
          <p:spPr bwMode="auto">
            <a:xfrm>
              <a:off x="6015525" y="4090394"/>
              <a:ext cx="31284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buSzPts val="1000"/>
                <a:buFont typeface="Wingdings" panose="05000000000000000000" pitchFamily="2" charset="2"/>
                <a:buChar char="Ø"/>
              </a:pPr>
              <a:r>
                <a:rPr lang="en-US" sz="1000" dirty="0"/>
                <a:t>Pacific peoples had the highest prevalence of any mental disorder among prisoners, but had the lowest prevalence in the general population</a:t>
              </a:r>
            </a:p>
            <a:p>
              <a:pPr>
                <a:spcAft>
                  <a:spcPts val="600"/>
                </a:spcAft>
                <a:buSzPts val="1000"/>
                <a:buFont typeface="Wingdings" panose="05000000000000000000" pitchFamily="2" charset="2"/>
                <a:buChar char="Ø"/>
              </a:pPr>
              <a:r>
                <a:rPr lang="en-US" sz="1000" dirty="0"/>
                <a:t>Māori prisoners had the highest prevalence of lifetime drug abuse and drug dependence disorders</a:t>
              </a:r>
            </a:p>
            <a:p>
              <a:pPr>
                <a:spcAft>
                  <a:spcPts val="600"/>
                </a:spcAft>
                <a:buSzPts val="1000"/>
                <a:buFont typeface="Wingdings" panose="05000000000000000000" pitchFamily="2" charset="2"/>
                <a:buChar char="Ø"/>
              </a:pPr>
              <a:r>
                <a:rPr lang="en-US" sz="1000" dirty="0"/>
                <a:t>Women had nearly twice the prevalence of anxiety disorders than male prisoners</a:t>
              </a:r>
            </a:p>
            <a:p>
              <a:pPr>
                <a:spcAft>
                  <a:spcPts val="600"/>
                </a:spcAft>
                <a:buSzPts val="1000"/>
                <a:buFont typeface="Wingdings" panose="05000000000000000000" pitchFamily="2" charset="2"/>
                <a:buChar char="Ø"/>
              </a:pPr>
              <a:r>
                <a:rPr lang="en-US" sz="1000" dirty="0"/>
                <a:t>46% of 25-44 year old prisoners had a lifetime diagnosis of a mental health/substance use disorder </a:t>
              </a:r>
            </a:p>
          </p:txBody>
        </p:sp>
        <p:sp>
          <p:nvSpPr>
            <p:cNvPr id="3120" name="TextBox 66"/>
            <p:cNvSpPr txBox="1">
              <a:spLocks noChangeArrowheads="1"/>
            </p:cNvSpPr>
            <p:nvPr/>
          </p:nvSpPr>
          <p:spPr bwMode="auto">
            <a:xfrm>
              <a:off x="5974972" y="3737898"/>
              <a:ext cx="3169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000" b="1" dirty="0">
                  <a:latin typeface="Georgia" panose="02040502050405020303" pitchFamily="18" charset="0"/>
                </a:rPr>
                <a:t>Better tailored services may support improved outcomes for particular cohorts</a:t>
              </a:r>
              <a:r>
                <a:rPr lang="en-US" sz="1000" b="1" baseline="30000" dirty="0">
                  <a:latin typeface="Georgia" panose="02040502050405020303" pitchFamily="18" charset="0"/>
                </a:rPr>
                <a:t>5</a:t>
              </a:r>
              <a:endParaRPr lang="en-US" sz="1000" b="1" dirty="0">
                <a:latin typeface="Georgia" panose="02040502050405020303" pitchFamily="18" charset="0"/>
              </a:endParaRPr>
            </a:p>
          </p:txBody>
        </p:sp>
        <p:sp>
          <p:nvSpPr>
            <p:cNvPr id="68" name="Rectangle 67"/>
            <p:cNvSpPr/>
            <p:nvPr/>
          </p:nvSpPr>
          <p:spPr>
            <a:xfrm>
              <a:off x="5871526" y="3739485"/>
              <a:ext cx="144490" cy="396891"/>
            </a:xfrm>
            <a:prstGeom prst="rect">
              <a:avLst/>
            </a:prstGeom>
            <a:solidFill>
              <a:srgbClr val="AFA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schemeClr val="tx1"/>
                </a:solidFill>
              </a:endParaRPr>
            </a:p>
          </p:txBody>
        </p:sp>
      </p:grpSp>
      <p:grpSp>
        <p:nvGrpSpPr>
          <p:cNvPr id="3098" name="Group 5"/>
          <p:cNvGrpSpPr>
            <a:grpSpLocks/>
          </p:cNvGrpSpPr>
          <p:nvPr/>
        </p:nvGrpSpPr>
        <p:grpSpPr bwMode="auto">
          <a:xfrm>
            <a:off x="5872163" y="5786438"/>
            <a:ext cx="3271837" cy="971550"/>
            <a:chOff x="5871525" y="5843489"/>
            <a:chExt cx="3272475" cy="971250"/>
          </a:xfrm>
        </p:grpSpPr>
        <p:sp>
          <p:nvSpPr>
            <p:cNvPr id="3116" name="TextBox 68"/>
            <p:cNvSpPr txBox="1">
              <a:spLocks noChangeArrowheads="1"/>
            </p:cNvSpPr>
            <p:nvPr/>
          </p:nvSpPr>
          <p:spPr bwMode="auto">
            <a:xfrm>
              <a:off x="5974972" y="5843489"/>
              <a:ext cx="31690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000" b="1" dirty="0">
                  <a:latin typeface="Georgia" panose="02040502050405020303" pitchFamily="18" charset="0"/>
                </a:rPr>
                <a:t>Other potential improvements may include:</a:t>
              </a:r>
            </a:p>
          </p:txBody>
        </p:sp>
        <p:sp>
          <p:nvSpPr>
            <p:cNvPr id="70" name="Rectangle 69"/>
            <p:cNvSpPr/>
            <p:nvPr/>
          </p:nvSpPr>
          <p:spPr>
            <a:xfrm>
              <a:off x="5871525" y="5845076"/>
              <a:ext cx="144490" cy="288836"/>
            </a:xfrm>
            <a:prstGeom prst="rect">
              <a:avLst/>
            </a:prstGeom>
            <a:solidFill>
              <a:srgbClr val="AFA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schemeClr val="tx1"/>
                </a:solidFill>
              </a:endParaRPr>
            </a:p>
          </p:txBody>
        </p:sp>
        <p:sp>
          <p:nvSpPr>
            <p:cNvPr id="3118" name="Rectangle 70"/>
            <p:cNvSpPr>
              <a:spLocks noChangeArrowheads="1"/>
            </p:cNvSpPr>
            <p:nvPr/>
          </p:nvSpPr>
          <p:spPr bwMode="auto">
            <a:xfrm>
              <a:off x="6015525" y="6029909"/>
              <a:ext cx="3128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buSzPts val="1000"/>
                <a:buFont typeface="Wingdings" panose="05000000000000000000" pitchFamily="2" charset="2"/>
                <a:buChar char="Ø"/>
              </a:pPr>
              <a:r>
                <a:rPr lang="en-US" sz="1000" dirty="0"/>
                <a:t>Benchmark forensic beds to the size of the prison population to </a:t>
              </a:r>
              <a:r>
                <a:rPr lang="en-US" sz="1000" dirty="0" smtClean="0"/>
                <a:t>align investment with need</a:t>
              </a:r>
              <a:endParaRPr lang="en-US" sz="1000" dirty="0"/>
            </a:p>
            <a:p>
              <a:pPr>
                <a:spcAft>
                  <a:spcPts val="600"/>
                </a:spcAft>
                <a:buSzPts val="1000"/>
                <a:buFont typeface="Wingdings" panose="05000000000000000000" pitchFamily="2" charset="2"/>
                <a:buChar char="Ø"/>
              </a:pPr>
              <a:r>
                <a:rPr lang="en-US" sz="1000" dirty="0"/>
                <a:t>Pilot re-integration programmes for prisoners using therapeutic interventions and continuous care</a:t>
              </a:r>
            </a:p>
          </p:txBody>
        </p:sp>
      </p:grpSp>
      <p:grpSp>
        <p:nvGrpSpPr>
          <p:cNvPr id="3099" name="Group 71"/>
          <p:cNvGrpSpPr>
            <a:grpSpLocks/>
          </p:cNvGrpSpPr>
          <p:nvPr/>
        </p:nvGrpSpPr>
        <p:grpSpPr bwMode="auto">
          <a:xfrm>
            <a:off x="3114675" y="4982167"/>
            <a:ext cx="2773363" cy="1884363"/>
            <a:chOff x="6042920" y="5778761"/>
            <a:chExt cx="2772452" cy="1883619"/>
          </a:xfrm>
        </p:grpSpPr>
        <p:sp>
          <p:nvSpPr>
            <p:cNvPr id="3113" name="TextBox 72"/>
            <p:cNvSpPr txBox="1">
              <a:spLocks noChangeArrowheads="1"/>
            </p:cNvSpPr>
            <p:nvPr/>
          </p:nvSpPr>
          <p:spPr bwMode="auto">
            <a:xfrm>
              <a:off x="6168291" y="5778761"/>
              <a:ext cx="2647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000" b="1" dirty="0">
                  <a:latin typeface="Georgia" panose="02040502050405020303" pitchFamily="18" charset="0"/>
                </a:rPr>
                <a:t>Potential improvements to the court process may include:</a:t>
              </a:r>
            </a:p>
          </p:txBody>
        </p:sp>
        <p:sp>
          <p:nvSpPr>
            <p:cNvPr id="74" name="Rectangle 73"/>
            <p:cNvSpPr/>
            <p:nvPr/>
          </p:nvSpPr>
          <p:spPr>
            <a:xfrm>
              <a:off x="6042920" y="5834302"/>
              <a:ext cx="144416" cy="288811"/>
            </a:xfrm>
            <a:prstGeom prst="rect">
              <a:avLst/>
            </a:prstGeom>
            <a:solidFill>
              <a:srgbClr val="AFA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schemeClr val="tx1"/>
                </a:solidFill>
              </a:endParaRPr>
            </a:p>
          </p:txBody>
        </p:sp>
        <p:sp>
          <p:nvSpPr>
            <p:cNvPr id="3115" name="Rectangle 74"/>
            <p:cNvSpPr>
              <a:spLocks noChangeArrowheads="1"/>
            </p:cNvSpPr>
            <p:nvPr/>
          </p:nvSpPr>
          <p:spPr bwMode="auto">
            <a:xfrm>
              <a:off x="6203204" y="6108413"/>
              <a:ext cx="2468245" cy="15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buSzPts val="1000"/>
                <a:buFont typeface="Wingdings" panose="05000000000000000000" pitchFamily="2" charset="2"/>
                <a:buChar char="Ø"/>
              </a:pPr>
              <a:r>
                <a:rPr lang="en-NZ" sz="1000" dirty="0"/>
                <a:t>Bolster support to defendants and victims with better targeted, co-ordinated and more timely services supported through an investment approach </a:t>
              </a:r>
            </a:p>
            <a:p>
              <a:pPr>
                <a:spcAft>
                  <a:spcPts val="600"/>
                </a:spcAft>
                <a:buSzPts val="1000"/>
                <a:buFont typeface="Wingdings" panose="05000000000000000000" pitchFamily="2" charset="2"/>
                <a:buChar char="Ø"/>
              </a:pPr>
              <a:r>
                <a:rPr lang="en-US" sz="1000" dirty="0"/>
                <a:t>Provide more support to court staff (e.g. forensic court assessment and referral services) for defendants with mental health needs</a:t>
              </a:r>
            </a:p>
          </p:txBody>
        </p:sp>
      </p:grpSp>
      <p:grpSp>
        <p:nvGrpSpPr>
          <p:cNvPr id="3100" name="Group 75"/>
          <p:cNvGrpSpPr>
            <a:grpSpLocks/>
          </p:cNvGrpSpPr>
          <p:nvPr/>
        </p:nvGrpSpPr>
        <p:grpSpPr bwMode="auto">
          <a:xfrm>
            <a:off x="3175" y="4826000"/>
            <a:ext cx="2943225" cy="344488"/>
            <a:chOff x="5871525" y="5778761"/>
            <a:chExt cx="2943847" cy="344055"/>
          </a:xfrm>
        </p:grpSpPr>
        <p:sp>
          <p:nvSpPr>
            <p:cNvPr id="3111" name="TextBox 76"/>
            <p:cNvSpPr txBox="1">
              <a:spLocks noChangeArrowheads="1"/>
            </p:cNvSpPr>
            <p:nvPr/>
          </p:nvSpPr>
          <p:spPr bwMode="auto">
            <a:xfrm>
              <a:off x="5974972" y="5778761"/>
              <a:ext cx="284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000" b="1" dirty="0">
                  <a:solidFill>
                    <a:srgbClr val="000000"/>
                  </a:solidFill>
                  <a:latin typeface="Georgia" panose="02040502050405020303" pitchFamily="18" charset="0"/>
                </a:rPr>
                <a:t>Potential improvements may include:</a:t>
              </a:r>
            </a:p>
          </p:txBody>
        </p:sp>
        <p:sp>
          <p:nvSpPr>
            <p:cNvPr id="78" name="Rectangle 77"/>
            <p:cNvSpPr/>
            <p:nvPr/>
          </p:nvSpPr>
          <p:spPr>
            <a:xfrm>
              <a:off x="5871525" y="5834254"/>
              <a:ext cx="144494" cy="288562"/>
            </a:xfrm>
            <a:prstGeom prst="rect">
              <a:avLst/>
            </a:prstGeom>
            <a:solidFill>
              <a:srgbClr val="AFA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prstClr val="white"/>
                </a:solidFill>
              </a:endParaRPr>
            </a:p>
          </p:txBody>
        </p:sp>
      </p:grpSp>
      <p:grpSp>
        <p:nvGrpSpPr>
          <p:cNvPr id="3" name="Group 2"/>
          <p:cNvGrpSpPr/>
          <p:nvPr/>
        </p:nvGrpSpPr>
        <p:grpSpPr>
          <a:xfrm>
            <a:off x="4216400" y="312739"/>
            <a:ext cx="4295775" cy="403225"/>
            <a:chOff x="4381500" y="287338"/>
            <a:chExt cx="4295775" cy="403225"/>
          </a:xfrm>
        </p:grpSpPr>
        <p:sp>
          <p:nvSpPr>
            <p:cNvPr id="3101" name="TextBox 18"/>
            <p:cNvSpPr txBox="1">
              <a:spLocks noChangeArrowheads="1"/>
            </p:cNvSpPr>
            <p:nvPr/>
          </p:nvSpPr>
          <p:spPr bwMode="auto">
            <a:xfrm>
              <a:off x="4505325" y="290513"/>
              <a:ext cx="4171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000" b="1" dirty="0">
                  <a:latin typeface="Georgia" panose="02040502050405020303" pitchFamily="18" charset="0"/>
                </a:rPr>
                <a:t>Offenders and defendants are more likely to use mental health services than the general public</a:t>
              </a:r>
              <a:r>
                <a:rPr lang="en-US" sz="1000" b="1" baseline="30000" dirty="0">
                  <a:latin typeface="Georgia" panose="02040502050405020303" pitchFamily="18" charset="0"/>
                </a:rPr>
                <a:t>1</a:t>
              </a:r>
              <a:endParaRPr lang="en-NZ" sz="1000" b="1" baseline="30000" dirty="0">
                <a:latin typeface="Georgia" panose="02040502050405020303" pitchFamily="18" charset="0"/>
              </a:endParaRPr>
            </a:p>
          </p:txBody>
        </p:sp>
        <p:sp>
          <p:nvSpPr>
            <p:cNvPr id="83" name="Rectangle 82"/>
            <p:cNvSpPr/>
            <p:nvPr/>
          </p:nvSpPr>
          <p:spPr>
            <a:xfrm>
              <a:off x="4381500" y="287338"/>
              <a:ext cx="142875" cy="360362"/>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prstClr val="white"/>
                </a:solidFill>
              </a:endParaRPr>
            </a:p>
          </p:txBody>
        </p:sp>
      </p:grpSp>
      <p:sp>
        <p:nvSpPr>
          <p:cNvPr id="11" name="TextBox 10"/>
          <p:cNvSpPr txBox="1"/>
          <p:nvPr/>
        </p:nvSpPr>
        <p:spPr>
          <a:xfrm>
            <a:off x="136525" y="5002213"/>
            <a:ext cx="2970213" cy="1862137"/>
          </a:xfrm>
          <a:prstGeom prst="rect">
            <a:avLst/>
          </a:prstGeom>
          <a:noFill/>
        </p:spPr>
        <p:txBody>
          <a:bodyPr>
            <a:spAutoFit/>
          </a:bodyPr>
          <a:lstStyle/>
          <a:p>
            <a:pPr fontAlgn="auto">
              <a:spcBef>
                <a:spcPts val="0"/>
              </a:spcBef>
              <a:spcAft>
                <a:spcPts val="0"/>
              </a:spcAft>
              <a:buSzPts val="1000"/>
              <a:defRPr/>
            </a:pPr>
            <a:r>
              <a:rPr lang="en-NZ" sz="1000" b="1" dirty="0">
                <a:latin typeface="+mn-lt"/>
                <a:cs typeface="+mn-cs"/>
              </a:rPr>
              <a:t>Victims:</a:t>
            </a:r>
          </a:p>
          <a:p>
            <a:pPr marL="180000" indent="-180000" fontAlgn="auto">
              <a:spcBef>
                <a:spcPts val="0"/>
              </a:spcBef>
              <a:spcAft>
                <a:spcPts val="600"/>
              </a:spcAft>
              <a:buSzPts val="1000"/>
              <a:buFont typeface="Wingdings" panose="05000000000000000000" pitchFamily="2" charset="2"/>
              <a:buChar char="Ø"/>
              <a:defRPr/>
            </a:pPr>
            <a:r>
              <a:rPr lang="en-NZ" sz="1000" dirty="0">
                <a:latin typeface="+mn-lt"/>
                <a:cs typeface="+mn-cs"/>
              </a:rPr>
              <a:t>Commission a matrix of </a:t>
            </a:r>
            <a:r>
              <a:rPr lang="en-NZ" sz="1000" dirty="0" smtClean="0">
                <a:latin typeface="+mn-lt"/>
                <a:cs typeface="+mn-cs"/>
              </a:rPr>
              <a:t>evidence-based </a:t>
            </a:r>
            <a:r>
              <a:rPr lang="en-NZ" sz="1000" dirty="0">
                <a:latin typeface="+mn-lt"/>
                <a:cs typeface="+mn-cs"/>
              </a:rPr>
              <a:t>interventions to assist victims with mental health issues, including </a:t>
            </a:r>
            <a:r>
              <a:rPr lang="en-NZ" sz="1000" dirty="0" smtClean="0">
                <a:latin typeface="+mn-lt"/>
                <a:cs typeface="+mn-cs"/>
              </a:rPr>
              <a:t>children/youth</a:t>
            </a:r>
            <a:r>
              <a:rPr lang="en-NZ" sz="1000" dirty="0">
                <a:latin typeface="+mn-lt"/>
                <a:cs typeface="+mn-cs"/>
              </a:rPr>
              <a:t>, to help participation in the system </a:t>
            </a:r>
          </a:p>
          <a:p>
            <a:pPr fontAlgn="auto">
              <a:spcBef>
                <a:spcPts val="0"/>
              </a:spcBef>
              <a:spcAft>
                <a:spcPts val="0"/>
              </a:spcAft>
              <a:buSzPts val="1000"/>
              <a:defRPr/>
            </a:pPr>
            <a:r>
              <a:rPr lang="en-NZ" sz="1000" b="1" dirty="0">
                <a:latin typeface="+mn-lt"/>
                <a:cs typeface="+mn-cs"/>
              </a:rPr>
              <a:t>Inside the justice system:</a:t>
            </a:r>
          </a:p>
          <a:p>
            <a:pPr marL="180000" indent="-180000" fontAlgn="auto">
              <a:spcBef>
                <a:spcPts val="0"/>
              </a:spcBef>
              <a:spcAft>
                <a:spcPts val="600"/>
              </a:spcAft>
              <a:buSzPts val="1000"/>
              <a:buFont typeface="Wingdings" panose="05000000000000000000" pitchFamily="2" charset="2"/>
              <a:buChar char="Ø"/>
              <a:defRPr/>
            </a:pPr>
            <a:r>
              <a:rPr lang="en-NZ" sz="1000" dirty="0">
                <a:latin typeface="+mn-lt"/>
                <a:cs typeface="+mn-cs"/>
              </a:rPr>
              <a:t>Expand the nurses in Police watch houses initiative to assist Police to better manage and assess offenders who have health needs, including alcohol or drug and mental health problems, while in Police custody</a:t>
            </a:r>
          </a:p>
        </p:txBody>
      </p:sp>
      <p:grpSp>
        <p:nvGrpSpPr>
          <p:cNvPr id="2" name="Group 1"/>
          <p:cNvGrpSpPr/>
          <p:nvPr/>
        </p:nvGrpSpPr>
        <p:grpSpPr>
          <a:xfrm>
            <a:off x="3584575" y="654050"/>
            <a:ext cx="5559425" cy="1216025"/>
            <a:chOff x="3584575" y="654050"/>
            <a:chExt cx="5559425" cy="1216025"/>
          </a:xfrm>
        </p:grpSpPr>
        <p:grpSp>
          <p:nvGrpSpPr>
            <p:cNvPr id="3080" name="Group 28"/>
            <p:cNvGrpSpPr>
              <a:grpSpLocks/>
            </p:cNvGrpSpPr>
            <p:nvPr/>
          </p:nvGrpSpPr>
          <p:grpSpPr bwMode="auto">
            <a:xfrm>
              <a:off x="4679950" y="803275"/>
              <a:ext cx="1079500" cy="1066800"/>
              <a:chOff x="2433291" y="3292193"/>
              <a:chExt cx="654725" cy="1345032"/>
            </a:xfrm>
          </p:grpSpPr>
          <p:sp>
            <p:nvSpPr>
              <p:cNvPr id="30" name="Rectangle 29"/>
              <p:cNvSpPr/>
              <p:nvPr/>
            </p:nvSpPr>
            <p:spPr>
              <a:xfrm>
                <a:off x="2433291" y="3292193"/>
                <a:ext cx="654725" cy="1345032"/>
              </a:xfrm>
              <a:prstGeom prst="rect">
                <a:avLst/>
              </a:prstGeom>
              <a:solidFill>
                <a:srgbClr val="AFAFC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a:lstStyle/>
              <a:p>
                <a:pPr algn="ctr" fontAlgn="auto">
                  <a:spcBef>
                    <a:spcPts val="0"/>
                  </a:spcBef>
                  <a:spcAft>
                    <a:spcPts val="0"/>
                  </a:spcAft>
                  <a:defRPr/>
                </a:pPr>
                <a:r>
                  <a:rPr lang="en-NZ" sz="1100" b="1" dirty="0">
                    <a:solidFill>
                      <a:schemeClr val="tx1"/>
                    </a:solidFill>
                  </a:rPr>
                  <a:t>People proceeded against by Police</a:t>
                </a:r>
              </a:p>
              <a:p>
                <a:pPr algn="ctr" fontAlgn="auto">
                  <a:spcBef>
                    <a:spcPts val="0"/>
                  </a:spcBef>
                  <a:spcAft>
                    <a:spcPts val="0"/>
                  </a:spcAft>
                  <a:defRPr/>
                </a:pPr>
                <a:r>
                  <a:rPr lang="en-NZ" sz="1100" b="1" dirty="0">
                    <a:solidFill>
                      <a:schemeClr val="tx1"/>
                    </a:solidFill>
                  </a:rPr>
                  <a:t>130,000</a:t>
                </a:r>
              </a:p>
            </p:txBody>
          </p:sp>
          <p:sp>
            <p:nvSpPr>
              <p:cNvPr id="31" name="Rectangle 30"/>
              <p:cNvSpPr/>
              <p:nvPr/>
            </p:nvSpPr>
            <p:spPr>
              <a:xfrm>
                <a:off x="2433291" y="4198889"/>
                <a:ext cx="654725" cy="434333"/>
              </a:xfrm>
              <a:prstGeom prst="rect">
                <a:avLst/>
              </a:prstGeom>
              <a:solidFill>
                <a:srgbClr val="2323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NZ" sz="1400" b="1" dirty="0"/>
                  <a:t>35%</a:t>
                </a:r>
              </a:p>
            </p:txBody>
          </p:sp>
        </p:grpSp>
        <p:grpSp>
          <p:nvGrpSpPr>
            <p:cNvPr id="3081" name="Group 31"/>
            <p:cNvGrpSpPr>
              <a:grpSpLocks/>
            </p:cNvGrpSpPr>
            <p:nvPr/>
          </p:nvGrpSpPr>
          <p:grpSpPr bwMode="auto">
            <a:xfrm>
              <a:off x="5762625" y="919163"/>
              <a:ext cx="1079500" cy="785812"/>
              <a:chOff x="3086236" y="3437973"/>
              <a:chExt cx="654725" cy="991765"/>
            </a:xfrm>
          </p:grpSpPr>
          <p:sp>
            <p:nvSpPr>
              <p:cNvPr id="33" name="Rectangle 32"/>
              <p:cNvSpPr/>
              <p:nvPr/>
            </p:nvSpPr>
            <p:spPr>
              <a:xfrm>
                <a:off x="3086236" y="3437973"/>
                <a:ext cx="654725" cy="973734"/>
              </a:xfrm>
              <a:prstGeom prst="rect">
                <a:avLst/>
              </a:prstGeom>
              <a:solidFill>
                <a:srgbClr val="CDED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a:lstStyle/>
              <a:p>
                <a:pPr algn="ctr" fontAlgn="auto">
                  <a:spcBef>
                    <a:spcPts val="0"/>
                  </a:spcBef>
                  <a:spcAft>
                    <a:spcPts val="0"/>
                  </a:spcAft>
                  <a:defRPr/>
                </a:pPr>
                <a:r>
                  <a:rPr lang="en-NZ" sz="1100" b="1" dirty="0">
                    <a:solidFill>
                      <a:schemeClr val="tx1"/>
                    </a:solidFill>
                  </a:rPr>
                  <a:t>People charged in court</a:t>
                </a:r>
              </a:p>
              <a:p>
                <a:pPr algn="ctr" fontAlgn="auto">
                  <a:spcBef>
                    <a:spcPts val="0"/>
                  </a:spcBef>
                  <a:spcAft>
                    <a:spcPts val="0"/>
                  </a:spcAft>
                  <a:defRPr/>
                </a:pPr>
                <a:r>
                  <a:rPr lang="en-NZ" sz="1100" b="1" dirty="0">
                    <a:solidFill>
                      <a:schemeClr val="tx1"/>
                    </a:solidFill>
                  </a:rPr>
                  <a:t>95,000</a:t>
                </a:r>
              </a:p>
            </p:txBody>
          </p:sp>
          <p:sp>
            <p:nvSpPr>
              <p:cNvPr id="34" name="Rectangle 33"/>
              <p:cNvSpPr/>
              <p:nvPr/>
            </p:nvSpPr>
            <p:spPr>
              <a:xfrm>
                <a:off x="3086236" y="4067093"/>
                <a:ext cx="654725" cy="362645"/>
              </a:xfrm>
              <a:prstGeom prst="rect">
                <a:avLst/>
              </a:prstGeom>
              <a:solidFill>
                <a:srgbClr val="266E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NZ" sz="1400" b="1" dirty="0"/>
                  <a:t>40%</a:t>
                </a:r>
              </a:p>
            </p:txBody>
          </p:sp>
        </p:grpSp>
        <p:sp>
          <p:nvSpPr>
            <p:cNvPr id="37" name="Rectangle 36"/>
            <p:cNvSpPr/>
            <p:nvPr/>
          </p:nvSpPr>
          <p:spPr bwMode="auto">
            <a:xfrm>
              <a:off x="6835775" y="1350963"/>
              <a:ext cx="1079500" cy="266700"/>
            </a:xfrm>
            <a:prstGeom prst="rect">
              <a:avLst/>
            </a:prstGeom>
            <a:solidFill>
              <a:srgbClr val="84A2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p>
          </p:txBody>
        </p:sp>
        <p:sp>
          <p:nvSpPr>
            <p:cNvPr id="40" name="Rectangle 39"/>
            <p:cNvSpPr/>
            <p:nvPr/>
          </p:nvSpPr>
          <p:spPr bwMode="auto">
            <a:xfrm>
              <a:off x="6838950" y="1484313"/>
              <a:ext cx="1079500" cy="1301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NZ" sz="1400" b="1" dirty="0"/>
                <a:t>51%</a:t>
              </a:r>
            </a:p>
          </p:txBody>
        </p:sp>
        <p:sp>
          <p:nvSpPr>
            <p:cNvPr id="3084" name="TextBox 40"/>
            <p:cNvSpPr txBox="1">
              <a:spLocks noChangeArrowheads="1"/>
            </p:cNvSpPr>
            <p:nvPr/>
          </p:nvSpPr>
          <p:spPr bwMode="auto">
            <a:xfrm>
              <a:off x="6751638" y="1095375"/>
              <a:ext cx="2392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NZ" sz="1100" b="1" dirty="0"/>
                <a:t>People starting community sentences</a:t>
              </a:r>
            </a:p>
            <a:p>
              <a:r>
                <a:rPr lang="en-NZ" sz="1100" b="1" dirty="0"/>
                <a:t>          39,000</a:t>
              </a:r>
            </a:p>
          </p:txBody>
        </p:sp>
        <p:sp>
          <p:nvSpPr>
            <p:cNvPr id="43" name="Rectangle 42"/>
            <p:cNvSpPr/>
            <p:nvPr/>
          </p:nvSpPr>
          <p:spPr bwMode="auto">
            <a:xfrm>
              <a:off x="6838950" y="920750"/>
              <a:ext cx="1079500" cy="2000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NZ" sz="1000" dirty="0"/>
            </a:p>
          </p:txBody>
        </p:sp>
        <p:sp>
          <p:nvSpPr>
            <p:cNvPr id="44" name="Rectangle 43"/>
            <p:cNvSpPr/>
            <p:nvPr/>
          </p:nvSpPr>
          <p:spPr bwMode="auto">
            <a:xfrm>
              <a:off x="6838950" y="920750"/>
              <a:ext cx="1079500" cy="857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p>
          </p:txBody>
        </p:sp>
        <p:sp>
          <p:nvSpPr>
            <p:cNvPr id="3087" name="TextBox 44"/>
            <p:cNvSpPr txBox="1">
              <a:spLocks noChangeArrowheads="1"/>
            </p:cNvSpPr>
            <p:nvPr/>
          </p:nvSpPr>
          <p:spPr bwMode="auto">
            <a:xfrm>
              <a:off x="6751638" y="654050"/>
              <a:ext cx="1768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NZ" sz="1100" b="1" dirty="0"/>
                <a:t>Adults sentenced to prison</a:t>
              </a:r>
            </a:p>
            <a:p>
              <a:r>
                <a:rPr lang="en-NZ" sz="1100" b="1" dirty="0"/>
                <a:t>            9,000</a:t>
              </a:r>
            </a:p>
          </p:txBody>
        </p:sp>
        <p:sp>
          <p:nvSpPr>
            <p:cNvPr id="3088" name="TextBox 48"/>
            <p:cNvSpPr txBox="1">
              <a:spLocks noChangeArrowheads="1"/>
            </p:cNvSpPr>
            <p:nvPr/>
          </p:nvSpPr>
          <p:spPr bwMode="auto">
            <a:xfrm>
              <a:off x="8056563" y="915988"/>
              <a:ext cx="552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NZ" sz="1400" b="1" dirty="0"/>
                <a:t>62%</a:t>
              </a:r>
            </a:p>
          </p:txBody>
        </p:sp>
        <p:cxnSp>
          <p:nvCxnSpPr>
            <p:cNvPr id="50" name="Straight Connector 49"/>
            <p:cNvCxnSpPr/>
            <p:nvPr/>
          </p:nvCxnSpPr>
          <p:spPr bwMode="auto">
            <a:xfrm>
              <a:off x="7915275" y="1057275"/>
              <a:ext cx="2063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auto">
            <a:xfrm>
              <a:off x="3584575" y="931863"/>
              <a:ext cx="1079500" cy="809625"/>
            </a:xfrm>
            <a:prstGeom prst="rect">
              <a:avLst/>
            </a:prstGeom>
            <a:solidFill>
              <a:schemeClr val="bg1">
                <a:lumMod val="85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anchor="ctr"/>
            <a:lstStyle/>
            <a:p>
              <a:pPr algn="ctr" fontAlgn="auto">
                <a:spcBef>
                  <a:spcPts val="0"/>
                </a:spcBef>
                <a:spcAft>
                  <a:spcPts val="0"/>
                </a:spcAft>
                <a:defRPr/>
              </a:pPr>
              <a:r>
                <a:rPr lang="en-NZ" sz="900" b="1" dirty="0">
                  <a:solidFill>
                    <a:schemeClr val="tx1"/>
                  </a:solidFill>
                </a:rPr>
                <a:t>People with mental health needs at risk of coming into contact with the justice system</a:t>
              </a:r>
            </a:p>
          </p:txBody>
        </p:sp>
      </p:grpSp>
      <p:grpSp>
        <p:nvGrpSpPr>
          <p:cNvPr id="3105" name="Group 1"/>
          <p:cNvGrpSpPr>
            <a:grpSpLocks/>
          </p:cNvGrpSpPr>
          <p:nvPr/>
        </p:nvGrpSpPr>
        <p:grpSpPr bwMode="auto">
          <a:xfrm>
            <a:off x="-4763" y="4603750"/>
            <a:ext cx="2936876" cy="180975"/>
            <a:chOff x="-4762" y="4480694"/>
            <a:chExt cx="2936875" cy="180043"/>
          </a:xfrm>
        </p:grpSpPr>
        <p:pic>
          <p:nvPicPr>
            <p:cNvPr id="3109" name="Picture 6" descr="Screen Clipping"/>
            <p:cNvPicPr>
              <a:picLocks noChangeAspect="1"/>
            </p:cNvPicPr>
            <p:nvPr/>
          </p:nvPicPr>
          <p:blipFill>
            <a:blip r:embed="rId4">
              <a:extLst>
                <a:ext uri="{28A0092B-C50C-407E-A947-70E740481C1C}">
                  <a14:useLocalDpi xmlns:a14="http://schemas.microsoft.com/office/drawing/2010/main" val="0"/>
                </a:ext>
              </a:extLst>
            </a:blip>
            <a:srcRect t="-2" r="52000" b="51962"/>
            <a:stretch>
              <a:fillRect/>
            </a:stretch>
          </p:blipFill>
          <p:spPr bwMode="auto">
            <a:xfrm>
              <a:off x="-4762" y="4492928"/>
              <a:ext cx="952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6" descr="Screen Clipping"/>
            <p:cNvPicPr>
              <a:picLocks noChangeAspect="1"/>
            </p:cNvPicPr>
            <p:nvPr/>
          </p:nvPicPr>
          <p:blipFill>
            <a:blip r:embed="rId4">
              <a:extLst>
                <a:ext uri="{28A0092B-C50C-407E-A947-70E740481C1C}">
                  <a14:useLocalDpi xmlns:a14="http://schemas.microsoft.com/office/drawing/2010/main" val="0"/>
                </a:ext>
              </a:extLst>
            </a:blip>
            <a:srcRect t="44406"/>
            <a:stretch>
              <a:fillRect/>
            </a:stretch>
          </p:blipFill>
          <p:spPr bwMode="auto">
            <a:xfrm>
              <a:off x="947738" y="4480694"/>
              <a:ext cx="1984375" cy="18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6" name="TextBox 18"/>
          <p:cNvSpPr txBox="1">
            <a:spLocks noChangeArrowheads="1"/>
          </p:cNvSpPr>
          <p:nvPr/>
        </p:nvSpPr>
        <p:spPr bwMode="auto">
          <a:xfrm>
            <a:off x="141288" y="1239838"/>
            <a:ext cx="3303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000" b="1" dirty="0">
                <a:latin typeface="Georgia" panose="02040502050405020303" pitchFamily="18" charset="0"/>
              </a:rPr>
              <a:t>Before contact with the justice system…</a:t>
            </a:r>
            <a:endParaRPr lang="en-NZ" sz="1000" b="1" dirty="0">
              <a:latin typeface="Georgia" panose="02040502050405020303" pitchFamily="18" charset="0"/>
            </a:endParaRPr>
          </a:p>
        </p:txBody>
      </p:sp>
      <p:sp>
        <p:nvSpPr>
          <p:cNvPr id="61" name="Rectangle 60"/>
          <p:cNvSpPr/>
          <p:nvPr/>
        </p:nvSpPr>
        <p:spPr>
          <a:xfrm>
            <a:off x="-3175" y="1225550"/>
            <a:ext cx="144463" cy="360363"/>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prstClr val="white"/>
              </a:solidFill>
            </a:endParaRPr>
          </a:p>
        </p:txBody>
      </p:sp>
      <p:sp>
        <p:nvSpPr>
          <p:cNvPr id="3108" name="TextBox 62"/>
          <p:cNvSpPr txBox="1">
            <a:spLocks noChangeArrowheads="1"/>
          </p:cNvSpPr>
          <p:nvPr/>
        </p:nvSpPr>
        <p:spPr bwMode="auto">
          <a:xfrm>
            <a:off x="136525" y="1439863"/>
            <a:ext cx="28908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buSzPts val="1000"/>
              <a:buFont typeface="Wingdings" panose="05000000000000000000" pitchFamily="2" charset="2"/>
              <a:buChar char="Ø"/>
            </a:pPr>
            <a:r>
              <a:rPr lang="en-NZ" sz="1000" dirty="0"/>
              <a:t>Consider potential new services targeted at the cohort (to be identified) at risk of coming into contact with the criminal justice system before this occurs to provide alternatives to crisis response, outside of the justice system</a:t>
            </a:r>
          </a:p>
        </p:txBody>
      </p:sp>
      <p:sp>
        <p:nvSpPr>
          <p:cNvPr id="60" name="TextBox 18"/>
          <p:cNvSpPr txBox="1">
            <a:spLocks noChangeArrowheads="1"/>
          </p:cNvSpPr>
          <p:nvPr/>
        </p:nvSpPr>
        <p:spPr bwMode="auto">
          <a:xfrm>
            <a:off x="3251201" y="2531204"/>
            <a:ext cx="271145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NZ" sz="800" b="1" dirty="0">
                <a:latin typeface="Georgia" panose="02040502050405020303" pitchFamily="18" charset="0"/>
              </a:rPr>
              <a:t>Younger people charged in court have much higher rates of any mental health service use</a:t>
            </a:r>
            <a:r>
              <a:rPr lang="en-US" sz="900" b="1" baseline="30000" dirty="0">
                <a:latin typeface="Georgia" panose="02040502050405020303" pitchFamily="18" charset="0"/>
              </a:rPr>
              <a:t>3</a:t>
            </a:r>
            <a:endParaRPr lang="en-NZ" sz="800" b="1" dirty="0">
              <a:latin typeface="Georgia" panose="02040502050405020303" pitchFamily="18" charset="0"/>
            </a:endParaRPr>
          </a:p>
        </p:txBody>
      </p:sp>
      <p:sp>
        <p:nvSpPr>
          <p:cNvPr id="63" name="Rectangle 62"/>
          <p:cNvSpPr/>
          <p:nvPr/>
        </p:nvSpPr>
        <p:spPr>
          <a:xfrm>
            <a:off x="3106738" y="2512681"/>
            <a:ext cx="144463" cy="360363"/>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dirty="0">
              <a:solidFill>
                <a:prstClr val="white"/>
              </a:solidFill>
            </a:endParaRPr>
          </a:p>
        </p:txBody>
      </p:sp>
    </p:spTree>
    <p:extLst>
      <p:ext uri="{BB962C8B-B14F-4D97-AF65-F5344CB8AC3E}">
        <p14:creationId xmlns:p14="http://schemas.microsoft.com/office/powerpoint/2010/main" val="270748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3342" y="431351"/>
            <a:ext cx="6053457" cy="276999"/>
          </a:xfrm>
          <a:prstGeom prst="rect">
            <a:avLst/>
          </a:prstGeom>
          <a:ln>
            <a:noFill/>
          </a:ln>
        </p:spPr>
        <p:txBody>
          <a:bodyPr wrap="square">
            <a:spAutoFit/>
          </a:bodyPr>
          <a:lstStyle/>
          <a:p>
            <a:pPr>
              <a:spcAft>
                <a:spcPts val="0"/>
              </a:spcAft>
            </a:pPr>
            <a:r>
              <a:rPr lang="en-NZ" sz="1200" b="1" kern="1200" dirty="0">
                <a:effectLst/>
                <a:latin typeface="Georgia" panose="02040502050405020303" pitchFamily="18" charset="0"/>
                <a:ea typeface="Times New Roman" panose="02020603050405020304" pitchFamily="18" charset="0"/>
              </a:rPr>
              <a:t>The suicide rate has </a:t>
            </a:r>
            <a:r>
              <a:rPr lang="en-NZ" sz="1200" b="1" kern="1200" dirty="0" smtClean="0">
                <a:effectLst/>
                <a:latin typeface="Georgia" panose="02040502050405020303" pitchFamily="18" charset="0"/>
                <a:ea typeface="Times New Roman" panose="02020603050405020304" pitchFamily="18" charset="0"/>
              </a:rPr>
              <a:t>remained relatively stable </a:t>
            </a:r>
            <a:r>
              <a:rPr lang="en-NZ" sz="1200" b="1" kern="1200" dirty="0">
                <a:effectLst/>
                <a:latin typeface="Georgia" panose="02040502050405020303" pitchFamily="18" charset="0"/>
                <a:ea typeface="Times New Roman" panose="02020603050405020304" pitchFamily="18" charset="0"/>
              </a:rPr>
              <a:t>over the last </a:t>
            </a:r>
            <a:r>
              <a:rPr lang="en-NZ" sz="1200" b="1" kern="1200" dirty="0" smtClean="0">
                <a:effectLst/>
                <a:latin typeface="Georgia" panose="02040502050405020303" pitchFamily="18" charset="0"/>
                <a:ea typeface="Times New Roman" panose="02020603050405020304" pitchFamily="18" charset="0"/>
              </a:rPr>
              <a:t>decade</a:t>
            </a:r>
            <a:endParaRPr lang="en-NZ" sz="1200" dirty="0">
              <a:effectLst/>
              <a:latin typeface="Times New Roman" panose="02020603050405020304" pitchFamily="18" charset="0"/>
              <a:ea typeface="Times New Roman" panose="02020603050405020304" pitchFamily="18" charset="0"/>
            </a:endParaRPr>
          </a:p>
        </p:txBody>
      </p:sp>
      <p:graphicFrame>
        <p:nvGraphicFramePr>
          <p:cNvPr id="7" name="Chart 6" title="Figure 1: Suicide rates by ethnicity and five-year age group (from 5–79 years of age),"/>
          <p:cNvGraphicFramePr/>
          <p:nvPr>
            <p:extLst>
              <p:ext uri="{D42A27DB-BD31-4B8C-83A1-F6EECF244321}">
                <p14:modId xmlns:p14="http://schemas.microsoft.com/office/powerpoint/2010/main" val="2180472556"/>
              </p:ext>
            </p:extLst>
          </p:nvPr>
        </p:nvGraphicFramePr>
        <p:xfrm>
          <a:off x="59332" y="3607303"/>
          <a:ext cx="4498488" cy="2507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970694048"/>
              </p:ext>
            </p:extLst>
          </p:nvPr>
        </p:nvGraphicFramePr>
        <p:xfrm>
          <a:off x="214630" y="1139359"/>
          <a:ext cx="8374380" cy="124226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0" y="458469"/>
            <a:ext cx="144000" cy="288000"/>
          </a:xfrm>
          <a:prstGeom prst="rect">
            <a:avLst/>
          </a:prstGeom>
          <a:solidFill>
            <a:srgbClr val="369DA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ysClr val="windowText" lastClr="000000"/>
              </a:solidFill>
              <a:effectLst/>
              <a:uLnTx/>
              <a:uFillTx/>
            </a:endParaRPr>
          </a:p>
        </p:txBody>
      </p:sp>
      <p:sp>
        <p:nvSpPr>
          <p:cNvPr id="11" name="Rectangle 10"/>
          <p:cNvSpPr/>
          <p:nvPr/>
        </p:nvSpPr>
        <p:spPr>
          <a:xfrm>
            <a:off x="0" y="2471892"/>
            <a:ext cx="144000" cy="288000"/>
          </a:xfrm>
          <a:prstGeom prst="rect">
            <a:avLst/>
          </a:prstGeom>
          <a:solidFill>
            <a:srgbClr val="369DA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ysClr val="windowText" lastClr="000000"/>
              </a:solidFill>
              <a:effectLst/>
              <a:uLnTx/>
              <a:uFillTx/>
            </a:endParaRPr>
          </a:p>
        </p:txBody>
      </p:sp>
      <p:sp>
        <p:nvSpPr>
          <p:cNvPr id="12" name="Rectangle 11"/>
          <p:cNvSpPr/>
          <p:nvPr/>
        </p:nvSpPr>
        <p:spPr>
          <a:xfrm>
            <a:off x="93343" y="2471892"/>
            <a:ext cx="4631057" cy="276999"/>
          </a:xfrm>
          <a:prstGeom prst="rect">
            <a:avLst/>
          </a:prstGeom>
        </p:spPr>
        <p:txBody>
          <a:bodyPr wrap="square">
            <a:spAutoFit/>
          </a:bodyPr>
          <a:lstStyle/>
          <a:p>
            <a:pPr>
              <a:spcAft>
                <a:spcPts val="0"/>
              </a:spcAft>
            </a:pPr>
            <a:r>
              <a:rPr lang="en-NZ" sz="1200" b="1" kern="1200" dirty="0">
                <a:effectLst/>
                <a:latin typeface="Georgia" panose="02040502050405020303" pitchFamily="18" charset="0"/>
                <a:ea typeface="Times New Roman" panose="02020603050405020304" pitchFamily="18" charset="0"/>
              </a:rPr>
              <a:t>Suicide has a different prevalence </a:t>
            </a:r>
            <a:r>
              <a:rPr lang="en-NZ" sz="1200" b="1" kern="1200" dirty="0" smtClean="0">
                <a:effectLst/>
                <a:latin typeface="Georgia" panose="02040502050405020303" pitchFamily="18" charset="0"/>
                <a:ea typeface="Times New Roman" panose="02020603050405020304" pitchFamily="18" charset="0"/>
              </a:rPr>
              <a:t>in different </a:t>
            </a:r>
            <a:r>
              <a:rPr lang="en-NZ" sz="1200" b="1" kern="1200" dirty="0">
                <a:effectLst/>
                <a:latin typeface="Georgia" panose="02040502050405020303" pitchFamily="18" charset="0"/>
                <a:ea typeface="Times New Roman" panose="02020603050405020304" pitchFamily="18" charset="0"/>
              </a:rPr>
              <a:t>groups </a:t>
            </a:r>
            <a:endParaRPr lang="en-NZ" sz="1200" dirty="0">
              <a:effectLst/>
              <a:latin typeface="Times New Roman" panose="02020603050405020304" pitchFamily="18" charset="0"/>
              <a:ea typeface="Times New Roman" panose="02020603050405020304" pitchFamily="18" charset="0"/>
            </a:endParaRPr>
          </a:p>
        </p:txBody>
      </p:sp>
      <p:sp>
        <p:nvSpPr>
          <p:cNvPr id="13" name="Rectangle 12"/>
          <p:cNvSpPr>
            <a:spLocks noChangeArrowheads="1"/>
          </p:cNvSpPr>
          <p:nvPr/>
        </p:nvSpPr>
        <p:spPr bwMode="auto">
          <a:xfrm>
            <a:off x="30630" y="3161027"/>
            <a:ext cx="445670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Aft>
                <a:spcPts val="0"/>
              </a:spcAft>
              <a:defRPr sz="1400" b="0" i="0" u="none" strike="noStrike" kern="1200" spc="0" baseline="0">
                <a:solidFill>
                  <a:prstClr val="black">
                    <a:lumMod val="65000"/>
                    <a:lumOff val="35000"/>
                  </a:prstClr>
                </a:solidFill>
                <a:latin typeface="+mn-lt"/>
                <a:ea typeface="+mn-ea"/>
                <a:cs typeface="+mn-cs"/>
              </a:defRPr>
            </a:pPr>
            <a:r>
              <a:rPr lang="en-NZ" sz="1100" b="1" dirty="0">
                <a:solidFill>
                  <a:srgbClr val="232338"/>
                </a:solidFill>
              </a:rPr>
              <a:t>Suicide rates by ethnicity and five-year age group </a:t>
            </a:r>
            <a:endParaRPr lang="en-NZ" sz="1100" b="1" dirty="0" smtClean="0">
              <a:solidFill>
                <a:srgbClr val="232338"/>
              </a:solidFill>
            </a:endParaRPr>
          </a:p>
          <a:p>
            <a:pPr algn="ctr" eaLnBrk="0" fontAlgn="base" hangingPunct="0">
              <a:spcAft>
                <a:spcPts val="0"/>
              </a:spcAft>
              <a:defRPr sz="1400" b="0" i="0" u="none" strike="noStrike" kern="1200" spc="0" baseline="0">
                <a:solidFill>
                  <a:prstClr val="black">
                    <a:lumMod val="65000"/>
                    <a:lumOff val="35000"/>
                  </a:prstClr>
                </a:solidFill>
                <a:latin typeface="+mn-lt"/>
                <a:ea typeface="+mn-ea"/>
                <a:cs typeface="+mn-cs"/>
              </a:defRPr>
            </a:pPr>
            <a:r>
              <a:rPr lang="en-NZ" sz="1100" b="1" dirty="0" smtClean="0">
                <a:solidFill>
                  <a:srgbClr val="232338"/>
                </a:solidFill>
              </a:rPr>
              <a:t>(</a:t>
            </a:r>
            <a:r>
              <a:rPr lang="en-NZ" sz="1100" b="1" dirty="0">
                <a:solidFill>
                  <a:srgbClr val="232338"/>
                </a:solidFill>
              </a:rPr>
              <a:t>from 5–79 years of age), </a:t>
            </a:r>
            <a:r>
              <a:rPr lang="en-NZ" sz="1100" b="1" dirty="0" smtClean="0">
                <a:solidFill>
                  <a:srgbClr val="232338"/>
                </a:solidFill>
              </a:rPr>
              <a:t>2009–2013</a:t>
            </a:r>
            <a:r>
              <a:rPr lang="en-NZ" sz="1100" b="1" baseline="30000" dirty="0">
                <a:solidFill>
                  <a:srgbClr val="232338"/>
                </a:solidFill>
              </a:rPr>
              <a:t>5</a:t>
            </a:r>
          </a:p>
        </p:txBody>
      </p:sp>
      <p:sp>
        <p:nvSpPr>
          <p:cNvPr id="14" name="Rectangle 13"/>
          <p:cNvSpPr/>
          <p:nvPr/>
        </p:nvSpPr>
        <p:spPr>
          <a:xfrm>
            <a:off x="4837002" y="2471892"/>
            <a:ext cx="144000" cy="540000"/>
          </a:xfrm>
          <a:prstGeom prst="rect">
            <a:avLst/>
          </a:prstGeom>
          <a:solidFill>
            <a:srgbClr val="369DA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ysClr val="windowText" lastClr="000000"/>
              </a:solidFill>
              <a:effectLst/>
              <a:uLnTx/>
              <a:uFillTx/>
            </a:endParaRPr>
          </a:p>
        </p:txBody>
      </p:sp>
      <p:sp>
        <p:nvSpPr>
          <p:cNvPr id="15" name="Rectangle 14"/>
          <p:cNvSpPr/>
          <p:nvPr/>
        </p:nvSpPr>
        <p:spPr>
          <a:xfrm>
            <a:off x="4947917" y="2421090"/>
            <a:ext cx="4098290" cy="646331"/>
          </a:xfrm>
          <a:prstGeom prst="rect">
            <a:avLst/>
          </a:prstGeom>
        </p:spPr>
        <p:txBody>
          <a:bodyPr wrap="square">
            <a:spAutoFit/>
          </a:bodyPr>
          <a:lstStyle/>
          <a:p>
            <a:pPr>
              <a:spcAft>
                <a:spcPts val="0"/>
              </a:spcAft>
            </a:pPr>
            <a:r>
              <a:rPr lang="en-NZ" sz="1200" b="1" kern="1200" dirty="0" smtClean="0">
                <a:effectLst/>
                <a:latin typeface="Georgia" panose="02040502050405020303" pitchFamily="18" charset="0"/>
                <a:ea typeface="Times New Roman" panose="02020603050405020304" pitchFamily="18" charset="0"/>
              </a:rPr>
              <a:t>Suicidal behaviour is more prevalent in people who are or have been in the care of Child, Youth and Family, Corrections or Police</a:t>
            </a:r>
            <a:r>
              <a:rPr lang="en-NZ" sz="1200" b="1" baseline="50000" dirty="0">
                <a:latin typeface="Georgia" panose="02040502050405020303" pitchFamily="18" charset="0"/>
                <a:ea typeface="Times New Roman" panose="02020603050405020304" pitchFamily="18" charset="0"/>
              </a:rPr>
              <a:t>6</a:t>
            </a:r>
            <a:endParaRPr lang="en-NZ" sz="1200" baseline="50000" dirty="0">
              <a:effectLst/>
              <a:latin typeface="Times New Roman" panose="02020603050405020304" pitchFamily="18" charset="0"/>
              <a:ea typeface="Times New Roman" panose="02020603050405020304" pitchFamily="18" charset="0"/>
            </a:endParaRPr>
          </a:p>
        </p:txBody>
      </p:sp>
      <p:sp>
        <p:nvSpPr>
          <p:cNvPr id="20" name="TextBox 19"/>
          <p:cNvSpPr txBox="1"/>
          <p:nvPr/>
        </p:nvSpPr>
        <p:spPr>
          <a:xfrm>
            <a:off x="360000" y="0"/>
            <a:ext cx="7776467"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Suicide and Self-Harm</a:t>
            </a:r>
            <a:endParaRPr lang="en-US" sz="2000" b="1" dirty="0">
              <a:solidFill>
                <a:srgbClr val="232338"/>
              </a:solidFill>
              <a:latin typeface="Georgia" panose="02040502050405020303" pitchFamily="18" charset="0"/>
            </a:endParaRPr>
          </a:p>
        </p:txBody>
      </p:sp>
      <p:sp>
        <p:nvSpPr>
          <p:cNvPr id="21" name="Rectangle 20"/>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NZ" b="1" dirty="0" smtClean="0">
                <a:latin typeface="Georgia" panose="02040502050405020303" pitchFamily="18" charset="0"/>
              </a:rPr>
              <a:t>10</a:t>
            </a:r>
            <a:endParaRPr lang="en-NZ" b="1" dirty="0">
              <a:latin typeface="Georgia" panose="02040502050405020303" pitchFamily="18" charset="0"/>
            </a:endParaRPr>
          </a:p>
        </p:txBody>
      </p:sp>
      <p:sp>
        <p:nvSpPr>
          <p:cNvPr id="22" name="TextBox 21"/>
          <p:cNvSpPr txBox="1"/>
          <p:nvPr/>
        </p:nvSpPr>
        <p:spPr>
          <a:xfrm>
            <a:off x="113413" y="784323"/>
            <a:ext cx="5665087" cy="553998"/>
          </a:xfrm>
          <a:prstGeom prst="rect">
            <a:avLst/>
          </a:prstGeom>
          <a:noFill/>
        </p:spPr>
        <p:txBody>
          <a:bodyPr wrap="square" rtlCol="0">
            <a:spAutoFit/>
          </a:bodyPr>
          <a:lstStyle/>
          <a:p>
            <a:pPr defTabSz="457200">
              <a:defRPr/>
            </a:pPr>
            <a:r>
              <a:rPr lang="en-NZ" sz="1000" dirty="0"/>
              <a:t>Every year over 500 people die by suicide, making it the third most common reason why people die younger than </a:t>
            </a:r>
            <a:r>
              <a:rPr lang="en-NZ" sz="1000" dirty="0" smtClean="0"/>
              <a:t>expected.</a:t>
            </a:r>
            <a:r>
              <a:rPr lang="en-NZ" sz="1000" baseline="30000" dirty="0" smtClean="0"/>
              <a:t>1</a:t>
            </a:r>
            <a:r>
              <a:rPr lang="en-US" sz="1000" dirty="0" smtClean="0"/>
              <a:t> </a:t>
            </a:r>
            <a:r>
              <a:rPr lang="en-NZ" sz="1000" dirty="0"/>
              <a:t>Another 150,000 people think about taking their own </a:t>
            </a:r>
            <a:r>
              <a:rPr lang="en-NZ" sz="1000" dirty="0" smtClean="0"/>
              <a:t>life; </a:t>
            </a:r>
            <a:r>
              <a:rPr lang="en-NZ" sz="1000" dirty="0"/>
              <a:t>around 50,000 make a plan to take their own </a:t>
            </a:r>
            <a:r>
              <a:rPr lang="en-NZ" sz="1000" dirty="0" smtClean="0"/>
              <a:t>life; </a:t>
            </a:r>
            <a:r>
              <a:rPr lang="en-NZ" sz="1000" dirty="0"/>
              <a:t>and around 20,000 attempt </a:t>
            </a:r>
            <a:r>
              <a:rPr lang="en-NZ" sz="1000" dirty="0" smtClean="0"/>
              <a:t>suicide.</a:t>
            </a:r>
            <a:r>
              <a:rPr lang="en-NZ" sz="1000" baseline="30000" dirty="0"/>
              <a:t>2</a:t>
            </a:r>
          </a:p>
        </p:txBody>
      </p:sp>
      <p:sp>
        <p:nvSpPr>
          <p:cNvPr id="23" name="Rectangle 22"/>
          <p:cNvSpPr/>
          <p:nvPr/>
        </p:nvSpPr>
        <p:spPr>
          <a:xfrm>
            <a:off x="0" y="784323"/>
            <a:ext cx="144000" cy="504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4" name="TextBox 23"/>
          <p:cNvSpPr txBox="1"/>
          <p:nvPr/>
        </p:nvSpPr>
        <p:spPr>
          <a:xfrm>
            <a:off x="6035913" y="716589"/>
            <a:ext cx="3108087" cy="707886"/>
          </a:xfrm>
          <a:prstGeom prst="rect">
            <a:avLst/>
          </a:prstGeom>
          <a:noFill/>
        </p:spPr>
        <p:txBody>
          <a:bodyPr wrap="square" rtlCol="0">
            <a:spAutoFit/>
          </a:bodyPr>
          <a:lstStyle/>
          <a:p>
            <a:pPr defTabSz="457200">
              <a:defRPr/>
            </a:pPr>
            <a:r>
              <a:rPr lang="en-US" sz="1000" dirty="0" smtClean="0"/>
              <a:t>The suicide rate has remained stable over the past 10 years. While it’s good that the rate is not increasing, this suggests we need a different approach to preventing death by suicide.</a:t>
            </a:r>
            <a:endParaRPr lang="en-NZ" sz="1000" dirty="0"/>
          </a:p>
        </p:txBody>
      </p:sp>
      <p:sp>
        <p:nvSpPr>
          <p:cNvPr id="25" name="Rectangle 24"/>
          <p:cNvSpPr/>
          <p:nvPr/>
        </p:nvSpPr>
        <p:spPr>
          <a:xfrm>
            <a:off x="5891913" y="716589"/>
            <a:ext cx="144000" cy="64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solidFill>
                <a:prstClr val="white"/>
              </a:solidFill>
            </a:endParaRPr>
          </a:p>
        </p:txBody>
      </p:sp>
      <p:sp>
        <p:nvSpPr>
          <p:cNvPr id="26" name="TextBox 25"/>
          <p:cNvSpPr txBox="1"/>
          <p:nvPr/>
        </p:nvSpPr>
        <p:spPr>
          <a:xfrm>
            <a:off x="144000" y="2811721"/>
            <a:ext cx="4258667" cy="400110"/>
          </a:xfrm>
          <a:prstGeom prst="rect">
            <a:avLst/>
          </a:prstGeom>
          <a:noFill/>
        </p:spPr>
        <p:txBody>
          <a:bodyPr wrap="square" rtlCol="0">
            <a:spAutoFit/>
          </a:bodyPr>
          <a:lstStyle/>
          <a:p>
            <a:pPr defTabSz="457200">
              <a:defRPr/>
            </a:pPr>
            <a:r>
              <a:rPr lang="en-US" sz="1000" dirty="0"/>
              <a:t>Suicide rates tend to be highest among Māori, young men and those living in deprived </a:t>
            </a:r>
            <a:r>
              <a:rPr lang="en-US" sz="1000" dirty="0" smtClean="0"/>
              <a:t>areas.</a:t>
            </a:r>
            <a:r>
              <a:rPr lang="en-US" sz="1000" baseline="30000" dirty="0"/>
              <a:t>4</a:t>
            </a:r>
            <a:endParaRPr lang="en-NZ" sz="1000" baseline="30000" dirty="0"/>
          </a:p>
        </p:txBody>
      </p:sp>
      <p:sp>
        <p:nvSpPr>
          <p:cNvPr id="27" name="Rectangle 26"/>
          <p:cNvSpPr/>
          <p:nvPr/>
        </p:nvSpPr>
        <p:spPr>
          <a:xfrm>
            <a:off x="0" y="2811721"/>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solidFill>
                <a:prstClr val="white"/>
              </a:solidFill>
            </a:endParaRPr>
          </a:p>
        </p:txBody>
      </p:sp>
      <p:sp>
        <p:nvSpPr>
          <p:cNvPr id="28" name="TextBox 27"/>
          <p:cNvSpPr txBox="1"/>
          <p:nvPr/>
        </p:nvSpPr>
        <p:spPr>
          <a:xfrm>
            <a:off x="144000" y="6226110"/>
            <a:ext cx="4258667" cy="400110"/>
          </a:xfrm>
          <a:prstGeom prst="rect">
            <a:avLst/>
          </a:prstGeom>
          <a:noFill/>
        </p:spPr>
        <p:txBody>
          <a:bodyPr wrap="square" rtlCol="0">
            <a:spAutoFit/>
          </a:bodyPr>
          <a:lstStyle/>
          <a:p>
            <a:pPr defTabSz="457200">
              <a:defRPr/>
            </a:pPr>
            <a:r>
              <a:rPr lang="en-US" sz="1000" dirty="0" smtClean="0"/>
              <a:t>This suggests a need for targeted responses for those groups at higher risk of suicidal behaviour.</a:t>
            </a:r>
            <a:endParaRPr lang="en-NZ" sz="1000" dirty="0"/>
          </a:p>
        </p:txBody>
      </p:sp>
      <p:sp>
        <p:nvSpPr>
          <p:cNvPr id="29" name="Rectangle 28"/>
          <p:cNvSpPr/>
          <p:nvPr/>
        </p:nvSpPr>
        <p:spPr>
          <a:xfrm>
            <a:off x="0" y="6226110"/>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solidFill>
                <a:prstClr val="white"/>
              </a:solidFill>
            </a:endParaRPr>
          </a:p>
        </p:txBody>
      </p:sp>
      <p:sp>
        <p:nvSpPr>
          <p:cNvPr id="5" name="Rectangle 4"/>
          <p:cNvSpPr/>
          <p:nvPr/>
        </p:nvSpPr>
        <p:spPr>
          <a:xfrm>
            <a:off x="4963823" y="3128855"/>
            <a:ext cx="4256376" cy="938719"/>
          </a:xfrm>
          <a:prstGeom prst="rect">
            <a:avLst/>
          </a:prstGeom>
        </p:spPr>
        <p:txBody>
          <a:bodyPr wrap="square">
            <a:spAutoFit/>
          </a:bodyPr>
          <a:lstStyle/>
          <a:p>
            <a:pPr defTabSz="457200">
              <a:spcAft>
                <a:spcPts val="600"/>
              </a:spcAft>
              <a:defRPr/>
            </a:pPr>
            <a:r>
              <a:rPr lang="en-NZ" sz="1000" dirty="0" smtClean="0"/>
              <a:t>People who may have </a:t>
            </a:r>
            <a:r>
              <a:rPr lang="en-NZ" sz="1000" dirty="0"/>
              <a:t>‘brushed’ </a:t>
            </a:r>
            <a:r>
              <a:rPr lang="en-NZ" sz="1000" dirty="0" smtClean="0"/>
              <a:t>the social or justice systems can experience worse outcomes than those with more intense engagement with the systems. </a:t>
            </a:r>
          </a:p>
          <a:p>
            <a:pPr marL="171450" indent="-171450" defTabSz="457200">
              <a:spcAft>
                <a:spcPts val="600"/>
              </a:spcAft>
              <a:buFont typeface="Wingdings" panose="05000000000000000000" pitchFamily="2" charset="2"/>
              <a:buChar char="Ø"/>
              <a:defRPr/>
            </a:pPr>
            <a:r>
              <a:rPr lang="en-NZ" sz="1000" dirty="0">
                <a:ea typeface="Times New Roman" panose="02020603050405020304" pitchFamily="18" charset="0"/>
              </a:rPr>
              <a:t>For example, young people who have been notified to CYF but </a:t>
            </a:r>
            <a:r>
              <a:rPr lang="en-NZ" sz="1000" dirty="0" smtClean="0">
                <a:ea typeface="Times New Roman" panose="02020603050405020304" pitchFamily="18" charset="0"/>
              </a:rPr>
              <a:t>have not </a:t>
            </a:r>
            <a:r>
              <a:rPr lang="en-NZ" sz="1000" dirty="0">
                <a:ea typeface="Times New Roman" panose="02020603050405020304" pitchFamily="18" charset="0"/>
              </a:rPr>
              <a:t>had a substantiated finding are </a:t>
            </a:r>
            <a:r>
              <a:rPr lang="en-NZ" sz="1000" dirty="0" smtClean="0">
                <a:ea typeface="Times New Roman" panose="02020603050405020304" pitchFamily="18" charset="0"/>
              </a:rPr>
              <a:t>more </a:t>
            </a:r>
            <a:r>
              <a:rPr lang="en-NZ" sz="1000" dirty="0">
                <a:ea typeface="Times New Roman" panose="02020603050405020304" pitchFamily="18" charset="0"/>
              </a:rPr>
              <a:t>likely to self harm than young people with a substantiated finding</a:t>
            </a:r>
            <a:r>
              <a:rPr lang="en-NZ" sz="1000" dirty="0" smtClean="0">
                <a:ea typeface="Times New Roman" panose="02020603050405020304" pitchFamily="18" charset="0"/>
              </a:rPr>
              <a:t>.</a:t>
            </a:r>
            <a:endParaRPr lang="en-NZ" sz="1200" dirty="0">
              <a:ea typeface="Times New Roman" panose="02020603050405020304" pitchFamily="18" charset="0"/>
            </a:endParaRPr>
          </a:p>
        </p:txBody>
      </p:sp>
      <p:sp>
        <p:nvSpPr>
          <p:cNvPr id="30" name="Rectangle 29"/>
          <p:cNvSpPr/>
          <p:nvPr/>
        </p:nvSpPr>
        <p:spPr>
          <a:xfrm>
            <a:off x="4843051" y="3159886"/>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solidFill>
                <a:prstClr val="white"/>
              </a:solidFill>
            </a:endParaRPr>
          </a:p>
        </p:txBody>
      </p:sp>
      <p:graphicFrame>
        <p:nvGraphicFramePr>
          <p:cNvPr id="39" name="Chart 38"/>
          <p:cNvGraphicFramePr>
            <a:graphicFrameLocks/>
          </p:cNvGraphicFramePr>
          <p:nvPr>
            <p:extLst>
              <p:ext uri="{D42A27DB-BD31-4B8C-83A1-F6EECF244321}">
                <p14:modId xmlns:p14="http://schemas.microsoft.com/office/powerpoint/2010/main" val="1981226050"/>
              </p:ext>
            </p:extLst>
          </p:nvPr>
        </p:nvGraphicFramePr>
        <p:xfrm>
          <a:off x="5164497" y="4039398"/>
          <a:ext cx="3665129" cy="2457122"/>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p:cNvSpPr txBox="1"/>
          <p:nvPr/>
        </p:nvSpPr>
        <p:spPr>
          <a:xfrm>
            <a:off x="4963823" y="6426165"/>
            <a:ext cx="4258667" cy="400110"/>
          </a:xfrm>
          <a:prstGeom prst="rect">
            <a:avLst/>
          </a:prstGeom>
          <a:noFill/>
        </p:spPr>
        <p:txBody>
          <a:bodyPr wrap="square" rtlCol="0">
            <a:spAutoFit/>
          </a:bodyPr>
          <a:lstStyle/>
          <a:p>
            <a:pPr defTabSz="457200">
              <a:defRPr/>
            </a:pPr>
            <a:r>
              <a:rPr lang="en-US" sz="1000" dirty="0" smtClean="0"/>
              <a:t>This reinforces the opportunity to make better use of existing touch points across the social and justice systems.</a:t>
            </a:r>
            <a:endParaRPr lang="en-NZ" sz="1000" dirty="0"/>
          </a:p>
        </p:txBody>
      </p:sp>
      <p:sp>
        <p:nvSpPr>
          <p:cNvPr id="41" name="Rectangle 40"/>
          <p:cNvSpPr/>
          <p:nvPr/>
        </p:nvSpPr>
        <p:spPr>
          <a:xfrm>
            <a:off x="4843051" y="6426165"/>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solidFill>
                <a:prstClr val="white"/>
              </a:solidFill>
            </a:endParaRPr>
          </a:p>
        </p:txBody>
      </p:sp>
    </p:spTree>
    <p:extLst>
      <p:ext uri="{BB962C8B-B14F-4D97-AF65-F5344CB8AC3E}">
        <p14:creationId xmlns:p14="http://schemas.microsoft.com/office/powerpoint/2010/main" val="304336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360000" y="0"/>
            <a:ext cx="8039295"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References</a:t>
            </a:r>
            <a:endParaRPr lang="en-US" sz="2000" b="1" dirty="0">
              <a:solidFill>
                <a:srgbClr val="FF0000"/>
              </a:solidFill>
              <a:latin typeface="Georgia" panose="02040502050405020303" pitchFamily="18" charset="0"/>
            </a:endParaRPr>
          </a:p>
        </p:txBody>
      </p:sp>
      <p:sp>
        <p:nvSpPr>
          <p:cNvPr id="48" name="Rectangle 47"/>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b="1" dirty="0" smtClean="0">
                <a:latin typeface="Georgia" panose="02040502050405020303" pitchFamily="18" charset="0"/>
              </a:rPr>
              <a:t>11</a:t>
            </a:r>
            <a:endParaRPr lang="en-NZ" sz="1050" b="1" dirty="0">
              <a:latin typeface="Georgia" panose="02040502050405020303" pitchFamily="18" charset="0"/>
            </a:endParaRPr>
          </a:p>
        </p:txBody>
      </p:sp>
      <p:sp>
        <p:nvSpPr>
          <p:cNvPr id="5" name="Rectangle 4"/>
          <p:cNvSpPr/>
          <p:nvPr/>
        </p:nvSpPr>
        <p:spPr>
          <a:xfrm>
            <a:off x="0" y="363616"/>
            <a:ext cx="9144000" cy="1192634"/>
          </a:xfrm>
          <a:prstGeom prst="rect">
            <a:avLst/>
          </a:prstGeom>
        </p:spPr>
        <p:txBody>
          <a:bodyPr wrap="square">
            <a:spAutoFit/>
          </a:bodyPr>
          <a:lstStyle/>
          <a:p>
            <a:r>
              <a:rPr lang="en-US" sz="650" b="1" dirty="0"/>
              <a:t>IDI disclaimer:</a:t>
            </a:r>
          </a:p>
          <a:p>
            <a:r>
              <a:rPr lang="en-US" sz="650" dirty="0"/>
              <a:t>The results in this report are not official statistics, they have been created for research purposes from the Integrated Data Infrastructure (IDI) managed by </a:t>
            </a:r>
            <a:r>
              <a:rPr lang="en-NZ" sz="650" dirty="0"/>
              <a:t>Statistics New Zealand.</a:t>
            </a:r>
          </a:p>
          <a:p>
            <a:r>
              <a:rPr lang="en-US" sz="650" dirty="0"/>
              <a:t>The opinions, findings, recommendations and conclusions expressed in this report are those of the author(s) not Statistics NZ, the Social Investment Unit or the Ministry of Health.</a:t>
            </a:r>
          </a:p>
          <a:p>
            <a:r>
              <a:rPr lang="en-US" sz="650" dirty="0"/>
              <a:t>Access to the anonymised data used in this study was provided by Statistics NZ in accordance with security and confidentiality provisions of the Statistics Act 1975. Only people authorised by the Statistics Act 1975 are allowed to see data about a particular person, household, business or organisation and the results in this report have been supressed to protect these groups from identification.</a:t>
            </a:r>
          </a:p>
          <a:p>
            <a:r>
              <a:rPr lang="en-US" sz="650" dirty="0"/>
              <a:t>Careful consideration has been given to the privacy, security and confidentiality issues associated with using administrative and survey data in the IDI. Further detail can be found in the Privacy impact assessment for the Integrated Data </a:t>
            </a:r>
            <a:r>
              <a:rPr lang="en-NZ" sz="650" dirty="0"/>
              <a:t>Infrastructure available from www.stats.govt.nz.</a:t>
            </a:r>
          </a:p>
          <a:p>
            <a:r>
              <a:rPr lang="en-US" sz="650" dirty="0"/>
              <a:t>The results are based in part on tax data supplied by Inland Revenue to Statistics NZ under the Tax Administration Act 1994. This tax data must only be used for statistical purposes. No individual information may be published or disclosed in any other form, nor provided to Inland Revenue for administrative or regulatory </a:t>
            </a:r>
            <a:r>
              <a:rPr lang="en-NZ" sz="650" dirty="0"/>
              <a:t>purposes.</a:t>
            </a:r>
          </a:p>
          <a:p>
            <a:r>
              <a:rPr lang="en-US" sz="650" dirty="0"/>
              <a:t>Any person who has had access to the unit-record data has certified that they have been shown and have read and understood section 81 of the Tax Administration Act 1994, which relates to secrecy. Any discussion of data limitations or weaknesses is in the context of using the IDI for statistical purposes and is not related to the data’s ability to support Inland Revenue’s core </a:t>
            </a:r>
            <a:r>
              <a:rPr lang="en-NZ" sz="650" dirty="0"/>
              <a:t>operational requirements.</a:t>
            </a:r>
          </a:p>
        </p:txBody>
      </p:sp>
      <p:sp>
        <p:nvSpPr>
          <p:cNvPr id="17" name="TextBox 16"/>
          <p:cNvSpPr txBox="1"/>
          <p:nvPr/>
        </p:nvSpPr>
        <p:spPr>
          <a:xfrm>
            <a:off x="4572000" y="3872459"/>
            <a:ext cx="4572000" cy="1492716"/>
          </a:xfrm>
          <a:prstGeom prst="rect">
            <a:avLst/>
          </a:prstGeom>
          <a:noFill/>
        </p:spPr>
        <p:txBody>
          <a:bodyPr wrap="square" rtlCol="0">
            <a:spAutoFit/>
          </a:bodyPr>
          <a:lstStyle/>
          <a:p>
            <a:r>
              <a:rPr lang="en-NZ" sz="650" b="1" dirty="0"/>
              <a:t>9</a:t>
            </a:r>
            <a:r>
              <a:rPr lang="en-NZ" sz="650" b="1" dirty="0" smtClean="0"/>
              <a:t>. Criminal Justice System</a:t>
            </a:r>
          </a:p>
          <a:p>
            <a:pPr marL="108000" indent="-108000">
              <a:buFont typeface="+mj-lt"/>
              <a:buAutoNum type="arabicPeriod"/>
            </a:pPr>
            <a:r>
              <a:rPr lang="en-NZ" sz="650" dirty="0" smtClean="0"/>
              <a:t>This analysis (except for Prison data) was conducted in the IDI using linked Justice and Ministry of Health mental health data. It relates to use of mental health services in 12 months either side of 2012 Justice sector interaction. The general public data uses Census data. The Prison statistic is sourced from the Corrections prions survey ‘</a:t>
            </a:r>
            <a:r>
              <a:rPr lang="en-NZ" sz="650" i="1" dirty="0" smtClean="0"/>
              <a:t>Comorbid substance use disorders and mental health disorders among NZ prisoners</a:t>
            </a:r>
            <a:r>
              <a:rPr lang="en-NZ" sz="650" dirty="0" smtClean="0"/>
              <a:t>’ and relates to a 12-month diagnosis of a mental health or substance use disorder. </a:t>
            </a:r>
            <a:r>
              <a:rPr lang="en-US" sz="650" dirty="0"/>
              <a:t>Access to the data presented was managed by Statistics New Zealand under strict micro-data access protocols and in accordance with the security and confidentiality provisions of the Statistics Act 1975</a:t>
            </a:r>
            <a:r>
              <a:rPr lang="en-US" sz="650" dirty="0" smtClean="0"/>
              <a:t>. These </a:t>
            </a:r>
            <a:r>
              <a:rPr lang="en-US" sz="650" dirty="0"/>
              <a:t>findings are not Official Statistics. The opinions, findings, recommendations, and conclusions expressed are those of the researchers, not Statistics NZ, the Ministry of Health or the Ministry of Justice. </a:t>
            </a:r>
            <a:endParaRPr lang="en-US" sz="650" dirty="0" smtClean="0"/>
          </a:p>
          <a:p>
            <a:pPr marL="108000" indent="-108000">
              <a:buFont typeface="+mj-lt"/>
              <a:buAutoNum type="arabicPeriod"/>
            </a:pPr>
            <a:r>
              <a:rPr lang="en-US" sz="650" dirty="0" smtClean="0"/>
              <a:t>Ibid.</a:t>
            </a:r>
          </a:p>
          <a:p>
            <a:pPr marL="108000" indent="-108000">
              <a:buFont typeface="+mj-lt"/>
              <a:buAutoNum type="arabicPeriod"/>
            </a:pPr>
            <a:r>
              <a:rPr lang="en-US" sz="650" dirty="0" smtClean="0"/>
              <a:t>Ibid.</a:t>
            </a:r>
          </a:p>
          <a:p>
            <a:pPr marL="108000" indent="-108000">
              <a:buFont typeface="+mj-lt"/>
              <a:buAutoNum type="arabicPeriod"/>
            </a:pPr>
            <a:r>
              <a:rPr lang="en-US" sz="650" dirty="0"/>
              <a:t>Department of Corrections (2016) </a:t>
            </a:r>
            <a:r>
              <a:rPr lang="en-US" sz="650" i="1" dirty="0"/>
              <a:t>‘Comorbid substance use disorders and mental health </a:t>
            </a:r>
            <a:r>
              <a:rPr lang="en-US" sz="650" i="1" dirty="0" smtClean="0"/>
              <a:t>disorders among </a:t>
            </a:r>
            <a:r>
              <a:rPr lang="en-US" sz="650" i="1" dirty="0"/>
              <a:t>New Zealand </a:t>
            </a:r>
            <a:r>
              <a:rPr lang="en-US" sz="650" i="1" dirty="0" smtClean="0"/>
              <a:t>prisoners’</a:t>
            </a:r>
          </a:p>
          <a:p>
            <a:pPr marL="108000" indent="-108000">
              <a:buFont typeface="+mj-lt"/>
              <a:buAutoNum type="arabicPeriod"/>
            </a:pPr>
            <a:r>
              <a:rPr lang="en-US" sz="650" dirty="0" smtClean="0"/>
              <a:t>Ibid.</a:t>
            </a:r>
            <a:endParaRPr lang="en-NZ" sz="650" dirty="0"/>
          </a:p>
        </p:txBody>
      </p:sp>
      <p:sp>
        <p:nvSpPr>
          <p:cNvPr id="18" name="TextBox 17"/>
          <p:cNvSpPr txBox="1"/>
          <p:nvPr/>
        </p:nvSpPr>
        <p:spPr>
          <a:xfrm>
            <a:off x="4572000" y="3279879"/>
            <a:ext cx="4572000" cy="492443"/>
          </a:xfrm>
          <a:prstGeom prst="rect">
            <a:avLst/>
          </a:prstGeom>
          <a:noFill/>
        </p:spPr>
        <p:txBody>
          <a:bodyPr wrap="square" rtlCol="0">
            <a:spAutoFit/>
          </a:bodyPr>
          <a:lstStyle/>
          <a:p>
            <a:r>
              <a:rPr lang="en-NZ" sz="650" b="1" dirty="0"/>
              <a:t>8</a:t>
            </a:r>
            <a:r>
              <a:rPr lang="en-NZ" sz="650" b="1" dirty="0" smtClean="0"/>
              <a:t>. Crisis Response</a:t>
            </a:r>
          </a:p>
          <a:p>
            <a:pPr marL="108000" indent="-108000">
              <a:buFont typeface="+mj-lt"/>
              <a:buAutoNum type="arabicPeriod"/>
            </a:pPr>
            <a:r>
              <a:rPr lang="en-NZ" sz="650" dirty="0"/>
              <a:t>Ministry of Health analysis of PRIMHD dataset – T05 data</a:t>
            </a:r>
          </a:p>
          <a:p>
            <a:pPr marL="108000" indent="-108000">
              <a:buFont typeface="+mj-lt"/>
              <a:buAutoNum type="arabicPeriod"/>
            </a:pPr>
            <a:r>
              <a:rPr lang="en-NZ" sz="650" dirty="0"/>
              <a:t>New Zealand Police, Internal analysis of call data</a:t>
            </a:r>
          </a:p>
          <a:p>
            <a:pPr marL="108000" indent="-108000">
              <a:buFont typeface="+mj-lt"/>
              <a:buAutoNum type="arabicPeriod"/>
            </a:pPr>
            <a:r>
              <a:rPr lang="en-NZ" sz="650" dirty="0" smtClean="0"/>
              <a:t>Ministry </a:t>
            </a:r>
            <a:r>
              <a:rPr lang="en-NZ" sz="650" dirty="0"/>
              <a:t>of Health analysis of PRIMHD dataset – T01 data</a:t>
            </a:r>
          </a:p>
        </p:txBody>
      </p:sp>
      <p:sp>
        <p:nvSpPr>
          <p:cNvPr id="19" name="TextBox 18"/>
          <p:cNvSpPr txBox="1"/>
          <p:nvPr/>
        </p:nvSpPr>
        <p:spPr>
          <a:xfrm>
            <a:off x="-1" y="1486971"/>
            <a:ext cx="4478870" cy="492443"/>
          </a:xfrm>
          <a:prstGeom prst="rect">
            <a:avLst/>
          </a:prstGeom>
          <a:noFill/>
        </p:spPr>
        <p:txBody>
          <a:bodyPr wrap="square" rtlCol="0">
            <a:spAutoFit/>
          </a:bodyPr>
          <a:lstStyle/>
          <a:p>
            <a:r>
              <a:rPr lang="en-NZ" sz="650" b="1" dirty="0"/>
              <a:t>2</a:t>
            </a:r>
            <a:r>
              <a:rPr lang="en-NZ" sz="650" b="1" dirty="0" smtClean="0"/>
              <a:t>. Cross-Government Perspective </a:t>
            </a:r>
          </a:p>
          <a:p>
            <a:pPr marL="108000" indent="-108000">
              <a:buFont typeface="+mj-lt"/>
              <a:buAutoNum type="arabicPeriod"/>
            </a:pPr>
            <a:r>
              <a:rPr lang="en-NZ" sz="650" dirty="0" smtClean="0"/>
              <a:t> MSD internal memo (2017-02-20) ‘Youth mental health data’</a:t>
            </a:r>
          </a:p>
          <a:p>
            <a:pPr marL="108000" indent="-108000">
              <a:buFont typeface="+mj-lt"/>
              <a:buAutoNum type="arabicPeriod"/>
            </a:pPr>
            <a:r>
              <a:rPr lang="en-NZ" sz="650" dirty="0"/>
              <a:t> </a:t>
            </a:r>
            <a:r>
              <a:rPr lang="en-US" sz="650" dirty="0"/>
              <a:t>Department of Corrections (2016) </a:t>
            </a:r>
            <a:r>
              <a:rPr lang="en-US" sz="650" i="1" dirty="0"/>
              <a:t>‘Comorbid substance use disorders and mental health disorders among New Zealand prisoners’</a:t>
            </a:r>
            <a:endParaRPr lang="en-NZ" sz="650" dirty="0"/>
          </a:p>
        </p:txBody>
      </p:sp>
      <p:sp>
        <p:nvSpPr>
          <p:cNvPr id="20" name="TextBox 19"/>
          <p:cNvSpPr txBox="1"/>
          <p:nvPr/>
        </p:nvSpPr>
        <p:spPr>
          <a:xfrm>
            <a:off x="-3" y="1981420"/>
            <a:ext cx="4478870" cy="1392689"/>
          </a:xfrm>
          <a:prstGeom prst="rect">
            <a:avLst/>
          </a:prstGeom>
          <a:noFill/>
        </p:spPr>
        <p:txBody>
          <a:bodyPr wrap="square" rtlCol="0">
            <a:spAutoFit/>
          </a:bodyPr>
          <a:lstStyle/>
          <a:p>
            <a:r>
              <a:rPr lang="en-NZ" sz="650" b="1" dirty="0" smtClean="0"/>
              <a:t>3. </a:t>
            </a:r>
            <a:r>
              <a:rPr lang="en-US" sz="650" b="1" dirty="0"/>
              <a:t>Vulnerable Children and Young People</a:t>
            </a:r>
          </a:p>
          <a:p>
            <a:pPr marL="108000" indent="-108000">
              <a:buFont typeface="+mj-lt"/>
              <a:buAutoNum type="arabicPeriod"/>
            </a:pPr>
            <a:r>
              <a:rPr lang="en-NZ" sz="650" dirty="0"/>
              <a:t>Gateway assessments (2017) data was extracted 3 April 2017 for the July to December 2016 period by Ministry of Social Development. Note: Assessments of ‘mental health’ needs are not limited to a diagnosed mental health disorder. The assessment is conducted by a child health specialist and may be referred to more specialist assessment if required. The assessment is a snapshot, and is consistent with international literature. There is often overlap in the nature of needs categories, as children may present with multiple needs reflective of their complex lives. </a:t>
            </a:r>
          </a:p>
          <a:p>
            <a:pPr marL="108000" indent="-108000">
              <a:buFont typeface="+mj-lt"/>
              <a:buAutoNum type="arabicPeriod"/>
            </a:pPr>
            <a:r>
              <a:rPr lang="en-NZ" sz="650" dirty="0"/>
              <a:t>NZ Treasury (2015). Using Integrated Administrative Data to Identify Youth Who Are at Risk of Poor Outcomes as Adults. Analytical Paper 15/02. </a:t>
            </a:r>
            <a:r>
              <a:rPr lang="en-NZ" sz="650" dirty="0">
                <a:hlinkClick r:id="rId2"/>
              </a:rPr>
              <a:t>http://www.treasury.govt.nz/publications/research-policy/ap/2015/15-02/ap15-02.pdf</a:t>
            </a:r>
            <a:r>
              <a:rPr lang="en-NZ" sz="650" dirty="0"/>
              <a:t> (p18)</a:t>
            </a:r>
          </a:p>
          <a:p>
            <a:pPr marL="108000" indent="-108000">
              <a:buFont typeface="+mj-lt"/>
              <a:buAutoNum type="arabicPeriod"/>
            </a:pPr>
            <a:r>
              <a:rPr lang="en-NZ" sz="650" dirty="0"/>
              <a:t> McKay S, Bagshaw S. The health needs of young people in CYF residential care. The Collaborative for Research and Training in Youth Health and Development Trust. July 2009.</a:t>
            </a:r>
            <a:endParaRPr lang="mi-NZ" sz="650" dirty="0"/>
          </a:p>
          <a:p>
            <a:pPr marL="108000" indent="-108000">
              <a:buFont typeface="+mj-lt"/>
              <a:buAutoNum type="arabicPeriod"/>
            </a:pPr>
            <a:r>
              <a:rPr lang="en-NZ" sz="650" dirty="0"/>
              <a:t> Expert Panel Final Report: Investing in New Zealand’s Children and their Families (December 2015) </a:t>
            </a:r>
            <a:r>
              <a:rPr lang="en-NZ" sz="650" dirty="0">
                <a:hlinkClick r:id="rId3"/>
              </a:rPr>
              <a:t>https://www.msd.govt.nz/documents/about-msd-and-our-work/work-programmes/investing-in-children/investing-in-children-report.pdf</a:t>
            </a:r>
            <a:endParaRPr lang="en-NZ" sz="650" dirty="0"/>
          </a:p>
        </p:txBody>
      </p:sp>
      <p:sp>
        <p:nvSpPr>
          <p:cNvPr id="21" name="TextBox 20"/>
          <p:cNvSpPr txBox="1"/>
          <p:nvPr/>
        </p:nvSpPr>
        <p:spPr>
          <a:xfrm>
            <a:off x="-1" y="3376114"/>
            <a:ext cx="4478870" cy="992579"/>
          </a:xfrm>
          <a:prstGeom prst="rect">
            <a:avLst/>
          </a:prstGeom>
          <a:noFill/>
        </p:spPr>
        <p:txBody>
          <a:bodyPr wrap="square" rtlCol="0">
            <a:spAutoFit/>
          </a:bodyPr>
          <a:lstStyle/>
          <a:p>
            <a:r>
              <a:rPr lang="en-NZ" sz="650" b="1" dirty="0"/>
              <a:t>4</a:t>
            </a:r>
            <a:r>
              <a:rPr lang="en-NZ" sz="650" b="1" dirty="0" smtClean="0"/>
              <a:t>. Education</a:t>
            </a:r>
            <a:endParaRPr lang="en-US" sz="650" b="1" dirty="0"/>
          </a:p>
          <a:p>
            <a:pPr marL="108000" indent="-108000">
              <a:buFont typeface="+mj-lt"/>
              <a:buAutoNum type="arabicPeriod"/>
            </a:pPr>
            <a:r>
              <a:rPr lang="en-NZ" sz="650" dirty="0" smtClean="0"/>
              <a:t> Kessler, R.C. et. al. (2005) </a:t>
            </a:r>
            <a:r>
              <a:rPr lang="en-US" sz="650" i="1" dirty="0"/>
              <a:t>Lifetime prevalence and age-of-onset distributions of DSM-IV disorders in the National Comorbidity Survey </a:t>
            </a:r>
            <a:r>
              <a:rPr lang="en-US" sz="650" i="1" dirty="0" smtClean="0"/>
              <a:t>Replication. </a:t>
            </a:r>
            <a:r>
              <a:rPr lang="pl-PL" sz="650" dirty="0"/>
              <a:t>Arch Gen Psychiatry. 2005 </a:t>
            </a:r>
            <a:r>
              <a:rPr lang="pl-PL" sz="650" dirty="0" smtClean="0"/>
              <a:t>Jul</a:t>
            </a:r>
            <a:r>
              <a:rPr lang="en-NZ" sz="650" dirty="0" smtClean="0"/>
              <a:t>, </a:t>
            </a:r>
            <a:r>
              <a:rPr lang="pl-PL" sz="650" dirty="0" smtClean="0"/>
              <a:t>62(7</a:t>
            </a:r>
            <a:r>
              <a:rPr lang="pl-PL" sz="650" dirty="0"/>
              <a:t>):</a:t>
            </a:r>
            <a:r>
              <a:rPr lang="pl-PL" sz="650" dirty="0" smtClean="0"/>
              <a:t>768</a:t>
            </a:r>
            <a:r>
              <a:rPr lang="en-NZ" sz="650" dirty="0" smtClean="0"/>
              <a:t>.</a:t>
            </a:r>
            <a:endParaRPr lang="en-NZ" sz="650" i="1" dirty="0" smtClean="0"/>
          </a:p>
          <a:p>
            <a:pPr marL="108000" indent="-108000">
              <a:buFont typeface="+mj-lt"/>
              <a:buAutoNum type="arabicPeriod"/>
            </a:pPr>
            <a:r>
              <a:rPr lang="en-NZ" sz="650" dirty="0"/>
              <a:t> </a:t>
            </a:r>
            <a:r>
              <a:rPr lang="en-NZ" sz="650" dirty="0" smtClean="0"/>
              <a:t>Analysis undertaken by the SIU</a:t>
            </a:r>
          </a:p>
          <a:p>
            <a:pPr marL="108000" indent="-108000">
              <a:buFont typeface="+mj-lt"/>
              <a:buAutoNum type="arabicPeriod"/>
            </a:pPr>
            <a:r>
              <a:rPr lang="en-NZ" sz="650" dirty="0"/>
              <a:t> </a:t>
            </a:r>
            <a:r>
              <a:rPr lang="en-NZ" sz="650" dirty="0" smtClean="0"/>
              <a:t>Ministry of Education (2017) </a:t>
            </a:r>
            <a:r>
              <a:rPr lang="en-US" sz="650" i="1" dirty="0"/>
              <a:t>PISA 2015 New Zealand Students’ Wellbeing Report</a:t>
            </a:r>
            <a:r>
              <a:rPr lang="en-US" sz="650" dirty="0"/>
              <a:t>. Wellington, New </a:t>
            </a:r>
            <a:r>
              <a:rPr lang="en-US" sz="650" dirty="0" smtClean="0"/>
              <a:t>Zealand. P. 48.</a:t>
            </a:r>
            <a:endParaRPr lang="en-NZ" sz="650" dirty="0" smtClean="0"/>
          </a:p>
          <a:p>
            <a:pPr marL="108000" indent="-108000">
              <a:buFont typeface="+mj-lt"/>
              <a:buAutoNum type="arabicPeriod"/>
            </a:pPr>
            <a:r>
              <a:rPr lang="en-NZ" sz="650" dirty="0"/>
              <a:t> Clark, T. </a:t>
            </a:r>
            <a:r>
              <a:rPr lang="en-NZ" sz="650" dirty="0" smtClean="0"/>
              <a:t>C. et. al. (</a:t>
            </a:r>
            <a:r>
              <a:rPr lang="en-NZ" sz="650" dirty="0"/>
              <a:t>2013). </a:t>
            </a:r>
            <a:r>
              <a:rPr lang="en-NZ" sz="650" i="1" dirty="0"/>
              <a:t>Youth’12 Overview: The health and wellbeing of New Zealand secondary </a:t>
            </a:r>
            <a:r>
              <a:rPr lang="en-NZ" sz="650" i="1" dirty="0" smtClean="0"/>
              <a:t>school students </a:t>
            </a:r>
            <a:r>
              <a:rPr lang="en-NZ" sz="650" i="1" dirty="0"/>
              <a:t>in 2012</a:t>
            </a:r>
            <a:r>
              <a:rPr lang="en-NZ" sz="650" dirty="0" smtClean="0"/>
              <a:t>. Auckland</a:t>
            </a:r>
            <a:r>
              <a:rPr lang="en-NZ" sz="650" dirty="0"/>
              <a:t>, New Zealand: The University of </a:t>
            </a:r>
            <a:r>
              <a:rPr lang="en-NZ" sz="650" dirty="0" smtClean="0"/>
              <a:t>Auckland.</a:t>
            </a:r>
            <a:endParaRPr lang="en-NZ" sz="650" dirty="0"/>
          </a:p>
          <a:p>
            <a:pPr marL="108000" indent="-108000">
              <a:buFont typeface="+mj-lt"/>
              <a:buAutoNum type="arabicPeriod"/>
            </a:pPr>
            <a:r>
              <a:rPr lang="en-NZ" sz="650" dirty="0" smtClean="0"/>
              <a:t> </a:t>
            </a:r>
            <a:r>
              <a:rPr lang="en-NZ" sz="650" dirty="0"/>
              <a:t>Morton, </a:t>
            </a:r>
            <a:r>
              <a:rPr lang="en-NZ" sz="650" dirty="0" smtClean="0"/>
              <a:t>S.M.B et. al. (2017) </a:t>
            </a:r>
            <a:r>
              <a:rPr lang="en-NZ" sz="650" i="1" dirty="0"/>
              <a:t>Growing Up in New Zealand: A longitudinal study of New Zealand children and their families. Now We Are Four: Describing the preschool years. </a:t>
            </a:r>
            <a:r>
              <a:rPr lang="en-NZ" sz="650" dirty="0"/>
              <a:t>Auckland: Growing Up in New Zealand. </a:t>
            </a:r>
            <a:r>
              <a:rPr lang="en-NZ" sz="650" dirty="0" smtClean="0"/>
              <a:t>p </a:t>
            </a:r>
            <a:r>
              <a:rPr lang="en-NZ" sz="650" dirty="0"/>
              <a:t>30.</a:t>
            </a:r>
          </a:p>
        </p:txBody>
      </p:sp>
      <p:sp>
        <p:nvSpPr>
          <p:cNvPr id="22" name="TextBox 21"/>
          <p:cNvSpPr txBox="1"/>
          <p:nvPr/>
        </p:nvSpPr>
        <p:spPr>
          <a:xfrm>
            <a:off x="0" y="4370699"/>
            <a:ext cx="4478870" cy="1292662"/>
          </a:xfrm>
          <a:prstGeom prst="rect">
            <a:avLst/>
          </a:prstGeom>
          <a:noFill/>
        </p:spPr>
        <p:txBody>
          <a:bodyPr wrap="square" rtlCol="0">
            <a:spAutoFit/>
          </a:bodyPr>
          <a:lstStyle/>
          <a:p>
            <a:r>
              <a:rPr lang="en-NZ" sz="650" b="1" dirty="0" smtClean="0"/>
              <a:t>5. Welfare</a:t>
            </a:r>
            <a:endParaRPr lang="en-US" sz="650" b="1" dirty="0"/>
          </a:p>
          <a:p>
            <a:pPr marL="108000" indent="-108000">
              <a:buFont typeface="+mj-lt"/>
              <a:buAutoNum type="arabicPeriod"/>
            </a:pPr>
            <a:r>
              <a:rPr lang="en-NZ" sz="650" dirty="0" smtClean="0"/>
              <a:t>Provided by MSD.</a:t>
            </a:r>
          </a:p>
          <a:p>
            <a:pPr marL="108000" indent="-108000">
              <a:buFont typeface="+mj-lt"/>
              <a:buAutoNum type="arabicPeriod"/>
            </a:pPr>
            <a:r>
              <a:rPr lang="en-NZ" sz="650" dirty="0" smtClean="0"/>
              <a:t>Ibid.</a:t>
            </a:r>
          </a:p>
          <a:p>
            <a:pPr marL="108000" indent="-108000">
              <a:buFont typeface="+mj-lt"/>
              <a:buAutoNum type="arabicPeriod"/>
            </a:pPr>
            <a:r>
              <a:rPr lang="en-US" sz="650" dirty="0"/>
              <a:t>MSD briefing (2016-08-23) ‘What support do clients receive?’. Costs include MSD income support, supplementary assistance and income related rent subsidy, Ministry of Health DSS, mental health and addictions, hospital and pharmaceutical costs</a:t>
            </a:r>
            <a:r>
              <a:rPr lang="en-US" sz="650" dirty="0" smtClean="0"/>
              <a:t>. Cost </a:t>
            </a:r>
            <a:r>
              <a:rPr lang="en-US" sz="650" dirty="0"/>
              <a:t>data is from 2010/11, as it is the most recent year for which Ministry of Health mental health and addictions cost data is available in the IDI. Health costs are not comprehensive, e.g. primary health costs are not included. ACC costs are not included due to limitations with ACC data held in the IDI, which includes the total support costs for an individual not broken down by </a:t>
            </a:r>
            <a:r>
              <a:rPr lang="en-US" sz="650" dirty="0" smtClean="0"/>
              <a:t>year</a:t>
            </a:r>
            <a:endParaRPr lang="en-NZ" sz="650" dirty="0" smtClean="0"/>
          </a:p>
          <a:p>
            <a:pPr marL="108000" indent="-108000">
              <a:buFont typeface="+mj-lt"/>
              <a:buAutoNum type="arabicPeriod"/>
            </a:pPr>
            <a:r>
              <a:rPr lang="en-NZ" sz="650" dirty="0" smtClean="0"/>
              <a:t>Provided by MSD. </a:t>
            </a:r>
            <a:endParaRPr lang="en-NZ" sz="650" dirty="0"/>
          </a:p>
          <a:p>
            <a:pPr marL="108000" indent="-108000">
              <a:buFont typeface="+mj-lt"/>
              <a:buAutoNum type="arabicPeriod"/>
            </a:pPr>
            <a:r>
              <a:rPr lang="en-NZ" sz="650" dirty="0" smtClean="0"/>
              <a:t>Ibid.</a:t>
            </a:r>
          </a:p>
          <a:p>
            <a:pPr marL="108000" indent="-108000">
              <a:buFont typeface="+mj-lt"/>
              <a:buAutoNum type="arabicPeriod"/>
            </a:pPr>
            <a:r>
              <a:rPr lang="en-NZ" sz="650" dirty="0" smtClean="0"/>
              <a:t>MSD </a:t>
            </a:r>
            <a:r>
              <a:rPr lang="en-NZ" sz="650" dirty="0"/>
              <a:t>internal memo (2017-02-20) ‘Youth mental health data’</a:t>
            </a:r>
          </a:p>
        </p:txBody>
      </p:sp>
      <p:sp>
        <p:nvSpPr>
          <p:cNvPr id="23" name="TextBox 22"/>
          <p:cNvSpPr txBox="1"/>
          <p:nvPr/>
        </p:nvSpPr>
        <p:spPr>
          <a:xfrm>
            <a:off x="0" y="5665366"/>
            <a:ext cx="4478870" cy="1192634"/>
          </a:xfrm>
          <a:prstGeom prst="rect">
            <a:avLst/>
          </a:prstGeom>
          <a:noFill/>
        </p:spPr>
        <p:txBody>
          <a:bodyPr wrap="square" rtlCol="0">
            <a:spAutoFit/>
          </a:bodyPr>
          <a:lstStyle/>
          <a:p>
            <a:r>
              <a:rPr lang="en-NZ" sz="650" b="1" dirty="0"/>
              <a:t>6</a:t>
            </a:r>
            <a:r>
              <a:rPr lang="en-NZ" sz="650" b="1" dirty="0" smtClean="0"/>
              <a:t>. Housing</a:t>
            </a:r>
            <a:endParaRPr lang="en-US" sz="650" b="1" dirty="0"/>
          </a:p>
          <a:p>
            <a:pPr marL="108000" indent="-108000">
              <a:buFont typeface="+mj-lt"/>
              <a:buAutoNum type="arabicPeriod"/>
            </a:pPr>
            <a:r>
              <a:rPr lang="en-NZ" sz="650" dirty="0" smtClean="0"/>
              <a:t> Information provided by MSD. </a:t>
            </a:r>
          </a:p>
          <a:p>
            <a:pPr marL="108000" indent="-108000">
              <a:buFont typeface="+mj-lt"/>
              <a:buAutoNum type="arabicPeriod"/>
            </a:pPr>
            <a:r>
              <a:rPr lang="en-US" sz="650" dirty="0"/>
              <a:t>Zhang, J., &amp; </a:t>
            </a:r>
            <a:r>
              <a:rPr lang="en-US" sz="650" dirty="0" err="1"/>
              <a:t>Howden</a:t>
            </a:r>
            <a:r>
              <a:rPr lang="en-US" sz="650" dirty="0"/>
              <a:t>-Chapman, P. (2010). </a:t>
            </a:r>
            <a:r>
              <a:rPr lang="en-US" sz="650" i="1" dirty="0"/>
              <a:t>Health Impacts of Social Housing: </a:t>
            </a:r>
            <a:r>
              <a:rPr lang="en-US" sz="650" i="1" dirty="0" err="1"/>
              <a:t>Hospitalisations</a:t>
            </a:r>
            <a:r>
              <a:rPr lang="en-US" sz="650" i="1" dirty="0"/>
              <a:t> in Housing New Zealand Applicants and Tenants</a:t>
            </a:r>
            <a:r>
              <a:rPr lang="en-US" sz="650" dirty="0"/>
              <a:t>, 2003-2008</a:t>
            </a:r>
            <a:r>
              <a:rPr lang="en-US" sz="650" dirty="0" smtClean="0"/>
              <a:t>.</a:t>
            </a:r>
          </a:p>
          <a:p>
            <a:pPr marL="108000" indent="-108000">
              <a:buFont typeface="+mj-lt"/>
              <a:buAutoNum type="arabicPeriod"/>
            </a:pPr>
            <a:r>
              <a:rPr lang="en-NZ" sz="650" dirty="0"/>
              <a:t>Patterson M, </a:t>
            </a:r>
            <a:r>
              <a:rPr lang="en-NZ" sz="650" dirty="0" err="1"/>
              <a:t>Moniruzzaman</a:t>
            </a:r>
            <a:r>
              <a:rPr lang="en-NZ" sz="650" dirty="0"/>
              <a:t> A, </a:t>
            </a:r>
            <a:r>
              <a:rPr lang="en-NZ" sz="650" dirty="0" err="1"/>
              <a:t>Palepu</a:t>
            </a:r>
            <a:r>
              <a:rPr lang="en-NZ" sz="650" dirty="0"/>
              <a:t> A, et al. H</a:t>
            </a:r>
            <a:r>
              <a:rPr lang="en-NZ" sz="650" i="1" dirty="0"/>
              <a:t>ousing First improves subjective quality of life among homeless adults with mental illness: 12-month findings from a randomized controlled trial in Vancouver, British Columbia</a:t>
            </a:r>
            <a:r>
              <a:rPr lang="en-NZ" sz="650" dirty="0"/>
              <a:t>. Social Psychiatry and Psychiatric Epidemiology. 2013;48(8):1245-1259.</a:t>
            </a:r>
          </a:p>
          <a:p>
            <a:pPr marL="108000" indent="-108000">
              <a:buFont typeface="+mj-lt"/>
              <a:buAutoNum type="arabicPeriod"/>
            </a:pPr>
            <a:r>
              <a:rPr lang="en-NZ" sz="650" dirty="0" err="1"/>
              <a:t>Kirst</a:t>
            </a:r>
            <a:r>
              <a:rPr lang="en-NZ" sz="650" dirty="0"/>
              <a:t>, M., </a:t>
            </a:r>
            <a:r>
              <a:rPr lang="en-NZ" sz="650" dirty="0" err="1"/>
              <a:t>Zerger</a:t>
            </a:r>
            <a:r>
              <a:rPr lang="en-NZ" sz="650" dirty="0"/>
              <a:t>, S., </a:t>
            </a:r>
            <a:r>
              <a:rPr lang="en-NZ" sz="650" dirty="0" err="1"/>
              <a:t>Misir</a:t>
            </a:r>
            <a:r>
              <a:rPr lang="en-NZ" sz="650" dirty="0"/>
              <a:t>, V., Hwang, S., &amp; </a:t>
            </a:r>
            <a:r>
              <a:rPr lang="en-NZ" sz="650" dirty="0" err="1"/>
              <a:t>Stergiopoulos</a:t>
            </a:r>
            <a:r>
              <a:rPr lang="en-NZ" sz="650" dirty="0"/>
              <a:t>, V. (2015). </a:t>
            </a:r>
            <a:r>
              <a:rPr lang="en-NZ" sz="650" i="1" dirty="0"/>
              <a:t>The impact of a Housing First randomized controlled trial on substance use problems among homeless individuals with mental illness. Drug and alcohol dependence</a:t>
            </a:r>
            <a:r>
              <a:rPr lang="en-NZ" sz="650" dirty="0"/>
              <a:t>, 146, 24-29.</a:t>
            </a:r>
          </a:p>
          <a:p>
            <a:pPr marL="108000" indent="-108000">
              <a:buFont typeface="+mj-lt"/>
              <a:buAutoNum type="arabicPeriod"/>
            </a:pPr>
            <a:r>
              <a:rPr lang="en-NZ" sz="650" dirty="0" err="1"/>
              <a:t>Tsemberis</a:t>
            </a:r>
            <a:r>
              <a:rPr lang="en-NZ" sz="650" dirty="0"/>
              <a:t> S, Kent D, </a:t>
            </a:r>
            <a:r>
              <a:rPr lang="en-NZ" sz="650" dirty="0" err="1"/>
              <a:t>Respress</a:t>
            </a:r>
            <a:r>
              <a:rPr lang="en-NZ" sz="650" dirty="0"/>
              <a:t> C. </a:t>
            </a:r>
            <a:r>
              <a:rPr lang="en-NZ" sz="650" i="1" dirty="0"/>
              <a:t>Housing stability and recovery among chronically homeless persons with co-occurring disorders in Washington, DC</a:t>
            </a:r>
            <a:r>
              <a:rPr lang="en-NZ" sz="650" dirty="0"/>
              <a:t>. American Journal of Public Health. 2012;102(1):13-6.</a:t>
            </a:r>
          </a:p>
        </p:txBody>
      </p:sp>
      <p:sp>
        <p:nvSpPr>
          <p:cNvPr id="24" name="TextBox 23"/>
          <p:cNvSpPr txBox="1"/>
          <p:nvPr/>
        </p:nvSpPr>
        <p:spPr>
          <a:xfrm>
            <a:off x="4572000" y="1486971"/>
            <a:ext cx="4572000" cy="1892826"/>
          </a:xfrm>
          <a:prstGeom prst="rect">
            <a:avLst/>
          </a:prstGeom>
          <a:noFill/>
        </p:spPr>
        <p:txBody>
          <a:bodyPr wrap="square" rtlCol="0">
            <a:spAutoFit/>
          </a:bodyPr>
          <a:lstStyle/>
          <a:p>
            <a:r>
              <a:rPr lang="en-NZ" sz="650" b="1" dirty="0" smtClean="0"/>
              <a:t>7. Health</a:t>
            </a:r>
            <a:endParaRPr lang="en-US" sz="650" b="1" dirty="0"/>
          </a:p>
          <a:p>
            <a:pPr marL="108000" indent="-108000">
              <a:buFont typeface="+mj-lt"/>
              <a:buAutoNum type="arabicPeriod"/>
            </a:pPr>
            <a:r>
              <a:rPr lang="en-NZ" sz="650" dirty="0" smtClean="0"/>
              <a:t>PRIMHD and Ministry of Health. Note: Primary mental health services included here are those that are additional </a:t>
            </a:r>
            <a:r>
              <a:rPr lang="en-US" sz="650" dirty="0" smtClean="0"/>
              <a:t>to a </a:t>
            </a:r>
            <a:r>
              <a:rPr lang="en-US" sz="650" dirty="0"/>
              <a:t>general primary care response </a:t>
            </a:r>
            <a:r>
              <a:rPr lang="en-US" sz="650" dirty="0" smtClean="0"/>
              <a:t>which are funded for specific population groups (youth, Māori, Pacific and low income).</a:t>
            </a:r>
            <a:endParaRPr lang="en-NZ" sz="650" dirty="0" smtClean="0"/>
          </a:p>
          <a:p>
            <a:pPr marL="108000" indent="-108000">
              <a:buFont typeface="+mj-lt"/>
              <a:buAutoNum type="arabicPeriod"/>
            </a:pPr>
            <a:r>
              <a:rPr lang="en-NZ" sz="650" dirty="0" smtClean="0"/>
              <a:t>Analysis of IDI and Ministry of Health data undertaken by PwC Australia. </a:t>
            </a:r>
            <a:r>
              <a:rPr lang="en-US" sz="650" dirty="0" smtClean="0"/>
              <a:t>Note: Includes those who received pharmaceutical only support. Individuals can be diagnosed with more than one condition, so percentages will not sum to 100%.</a:t>
            </a:r>
            <a:endParaRPr lang="en-NZ" sz="650" dirty="0" smtClean="0"/>
          </a:p>
          <a:p>
            <a:pPr marL="108000" indent="-108000">
              <a:buFont typeface="+mj-lt"/>
              <a:buAutoNum type="arabicPeriod"/>
            </a:pPr>
            <a:r>
              <a:rPr lang="en-NZ" sz="650" dirty="0" smtClean="0"/>
              <a:t>Ibid.</a:t>
            </a:r>
          </a:p>
          <a:p>
            <a:pPr marL="108000" indent="-108000">
              <a:buFont typeface="+mj-lt"/>
              <a:buAutoNum type="arabicPeriod"/>
            </a:pPr>
            <a:r>
              <a:rPr lang="en-NZ" sz="650" dirty="0" smtClean="0"/>
              <a:t>Wells </a:t>
            </a:r>
            <a:r>
              <a:rPr lang="en-NZ" sz="650" dirty="0"/>
              <a:t>JE, Oakley Browne MA, Scott KM, McGee MA, Baxter J, </a:t>
            </a:r>
            <a:r>
              <a:rPr lang="en-NZ" sz="650" dirty="0" err="1"/>
              <a:t>Kokaua</a:t>
            </a:r>
            <a:r>
              <a:rPr lang="en-NZ" sz="650" dirty="0"/>
              <a:t> J. </a:t>
            </a:r>
            <a:r>
              <a:rPr lang="en-NZ" sz="650" i="1" dirty="0" err="1"/>
              <a:t>Te</a:t>
            </a:r>
            <a:r>
              <a:rPr lang="en-NZ" sz="650" i="1" dirty="0"/>
              <a:t> Rau </a:t>
            </a:r>
            <a:r>
              <a:rPr lang="en-NZ" sz="650" i="1" dirty="0" err="1"/>
              <a:t>Hinengaro</a:t>
            </a:r>
            <a:r>
              <a:rPr lang="en-NZ" sz="650" i="1" dirty="0"/>
              <a:t>: The New Zealand Mental Health Survey: Overview of Methods and Findings</a:t>
            </a:r>
            <a:r>
              <a:rPr lang="en-NZ" sz="650" dirty="0"/>
              <a:t>. Australian &amp; New Zealand Journal of Psychiatry 2006; 40(10): 835-44</a:t>
            </a:r>
            <a:endParaRPr lang="en-NZ" sz="650" dirty="0" smtClean="0"/>
          </a:p>
          <a:p>
            <a:pPr marL="108000" indent="-108000">
              <a:buFont typeface="+mj-lt"/>
              <a:buAutoNum type="arabicPeriod"/>
            </a:pPr>
            <a:r>
              <a:rPr lang="en-NZ" sz="650" dirty="0" smtClean="0"/>
              <a:t>Baxter </a:t>
            </a:r>
            <a:r>
              <a:rPr lang="en-NZ" sz="650" dirty="0"/>
              <a:t>J, </a:t>
            </a:r>
            <a:r>
              <a:rPr lang="en-NZ" sz="650" dirty="0" err="1"/>
              <a:t>Kokaua</a:t>
            </a:r>
            <a:r>
              <a:rPr lang="en-NZ" sz="650" dirty="0"/>
              <a:t> J, Wells JE, McGee MA, Oakley Browne MA. </a:t>
            </a:r>
            <a:r>
              <a:rPr lang="en-NZ" sz="650" i="1" dirty="0"/>
              <a:t>Ethnic Comparisons of the 12 Month Prevalence of Mental Disorders and Treatment Contact in </a:t>
            </a:r>
            <a:r>
              <a:rPr lang="en-NZ" sz="650" i="1" dirty="0" err="1"/>
              <a:t>Te</a:t>
            </a:r>
            <a:r>
              <a:rPr lang="en-NZ" sz="650" i="1" dirty="0"/>
              <a:t> Rau </a:t>
            </a:r>
            <a:r>
              <a:rPr lang="en-NZ" sz="650" i="1" dirty="0" err="1"/>
              <a:t>Hinengaro</a:t>
            </a:r>
            <a:r>
              <a:rPr lang="en-NZ" sz="650" i="1" dirty="0"/>
              <a:t>: The New Zealand Mental Health Survey.</a:t>
            </a:r>
            <a:r>
              <a:rPr lang="en-NZ" sz="650" dirty="0"/>
              <a:t> Australian &amp; New Zealand Journal of Psychiatry 2006; 40(10): 905-13</a:t>
            </a:r>
            <a:r>
              <a:rPr lang="en-NZ" sz="650" dirty="0" smtClean="0"/>
              <a:t>.</a:t>
            </a:r>
          </a:p>
          <a:p>
            <a:pPr marL="108000" indent="-108000">
              <a:buFont typeface="+mj-lt"/>
              <a:buAutoNum type="arabicPeriod"/>
            </a:pPr>
            <a:r>
              <a:rPr lang="en-NZ" sz="650" dirty="0" smtClean="0"/>
              <a:t>Ibid.</a:t>
            </a:r>
          </a:p>
          <a:p>
            <a:pPr marL="108000" indent="-108000">
              <a:buFont typeface="+mj-lt"/>
              <a:buAutoNum type="arabicPeriod"/>
            </a:pPr>
            <a:r>
              <a:rPr lang="en-US" sz="650" dirty="0" smtClean="0"/>
              <a:t>Ministry </a:t>
            </a:r>
            <a:r>
              <a:rPr lang="en-US" sz="650" dirty="0"/>
              <a:t>of Health (2017) </a:t>
            </a:r>
            <a:r>
              <a:rPr lang="en-US" sz="650" i="1" dirty="0"/>
              <a:t>Mental health and addiction workforce action plan: </a:t>
            </a:r>
            <a:r>
              <a:rPr lang="en-US" sz="650" i="1" dirty="0" smtClean="0"/>
              <a:t>2017-2021</a:t>
            </a:r>
          </a:p>
          <a:p>
            <a:pPr marL="108000" indent="-108000">
              <a:buFont typeface="+mj-lt"/>
              <a:buAutoNum type="arabicPeriod"/>
            </a:pPr>
            <a:r>
              <a:rPr lang="en-US" sz="650" dirty="0" smtClean="0"/>
              <a:t>University of Auckland (2012) </a:t>
            </a:r>
            <a:r>
              <a:rPr lang="en-US" sz="650" i="1" dirty="0"/>
              <a:t>The Health and Wellbeing of New Zealand Secondary School Students in 2012: Pacific Young People (Findings from the Youth’12 national youth health and wellbeing </a:t>
            </a:r>
            <a:r>
              <a:rPr lang="en-US" sz="650" i="1" dirty="0" smtClean="0"/>
              <a:t>survey)</a:t>
            </a:r>
            <a:endParaRPr lang="en-US" sz="650" i="1" dirty="0"/>
          </a:p>
          <a:p>
            <a:pPr marL="108000" indent="-108000">
              <a:buFont typeface="+mj-lt"/>
              <a:buAutoNum type="arabicPeriod"/>
            </a:pPr>
            <a:r>
              <a:rPr lang="en-US" sz="650" dirty="0" smtClean="0"/>
              <a:t>New </a:t>
            </a:r>
            <a:r>
              <a:rPr lang="en-US" sz="650" dirty="0"/>
              <a:t>Zealand Medical Association (2011) </a:t>
            </a:r>
            <a:r>
              <a:rPr lang="en-US" sz="650" i="1" dirty="0"/>
              <a:t>Fact and action sheets on health </a:t>
            </a:r>
            <a:r>
              <a:rPr lang="en-US" sz="650" i="1" dirty="0" smtClean="0"/>
              <a:t>inequities</a:t>
            </a:r>
          </a:p>
          <a:p>
            <a:pPr marL="108000" indent="-108000">
              <a:buFont typeface="+mj-lt"/>
              <a:buAutoNum type="arabicPeriod"/>
            </a:pPr>
            <a:r>
              <a:rPr lang="en-NZ" sz="650" dirty="0"/>
              <a:t>Analysis of IDI and Ministry of Health data undertaken by PwC Australia</a:t>
            </a:r>
            <a:endParaRPr lang="en-US" sz="650" i="1" dirty="0" smtClean="0"/>
          </a:p>
          <a:p>
            <a:pPr marL="108000" indent="-108000">
              <a:buFont typeface="+mj-lt"/>
              <a:buAutoNum type="arabicPeriod"/>
            </a:pPr>
            <a:r>
              <a:rPr lang="en-NZ" sz="650" dirty="0" smtClean="0"/>
              <a:t>Ibid.</a:t>
            </a:r>
            <a:endParaRPr lang="en-NZ" sz="650" dirty="0"/>
          </a:p>
        </p:txBody>
      </p:sp>
      <p:sp>
        <p:nvSpPr>
          <p:cNvPr id="25" name="TextBox 24"/>
          <p:cNvSpPr txBox="1"/>
          <p:nvPr/>
        </p:nvSpPr>
        <p:spPr>
          <a:xfrm>
            <a:off x="4572000" y="5465311"/>
            <a:ext cx="4572000" cy="1392689"/>
          </a:xfrm>
          <a:prstGeom prst="rect">
            <a:avLst/>
          </a:prstGeom>
          <a:noFill/>
        </p:spPr>
        <p:txBody>
          <a:bodyPr wrap="square" rtlCol="0">
            <a:spAutoFit/>
          </a:bodyPr>
          <a:lstStyle/>
          <a:p>
            <a:r>
              <a:rPr lang="en-NZ" sz="650" b="1" dirty="0" smtClean="0"/>
              <a:t>10. Suicide and Self-Harm</a:t>
            </a:r>
            <a:endParaRPr lang="en-US" sz="650" b="1" dirty="0"/>
          </a:p>
          <a:p>
            <a:pPr marL="108000" indent="-108000">
              <a:buFont typeface="+mj-lt"/>
              <a:buAutoNum type="arabicPeriod"/>
            </a:pPr>
            <a:r>
              <a:rPr lang="en-NZ" sz="650" dirty="0" smtClean="0"/>
              <a:t>Ministry of Health New Zealand Mortality Collection, reported on in </a:t>
            </a:r>
            <a:r>
              <a:rPr lang="en-US" sz="650" i="1" dirty="0"/>
              <a:t>Suicide Facts: Deaths and intentional self-harm </a:t>
            </a:r>
            <a:r>
              <a:rPr lang="en-NZ" sz="650" i="1" dirty="0" smtClean="0"/>
              <a:t>hospitalisations</a:t>
            </a:r>
            <a:r>
              <a:rPr lang="en-US" sz="650" i="1" dirty="0" smtClean="0"/>
              <a:t> – series</a:t>
            </a:r>
            <a:r>
              <a:rPr lang="en-NZ" sz="650" i="1" dirty="0" smtClean="0"/>
              <a:t> </a:t>
            </a:r>
            <a:endParaRPr lang="en-NZ" sz="650" dirty="0" smtClean="0"/>
          </a:p>
          <a:p>
            <a:pPr marL="108000" indent="-108000">
              <a:buFont typeface="+mj-lt"/>
              <a:buAutoNum type="arabicPeriod"/>
            </a:pPr>
            <a:r>
              <a:rPr lang="en-NZ" sz="650" dirty="0" smtClean="0"/>
              <a:t>Ministry of Health (2006) </a:t>
            </a:r>
            <a:r>
              <a:rPr lang="en-US" sz="650" i="1" dirty="0" err="1"/>
              <a:t>Te</a:t>
            </a:r>
            <a:r>
              <a:rPr lang="en-US" sz="650" i="1" dirty="0"/>
              <a:t> Rau </a:t>
            </a:r>
            <a:r>
              <a:rPr lang="en-US" sz="650" i="1" dirty="0" err="1"/>
              <a:t>Hinengaro</a:t>
            </a:r>
            <a:r>
              <a:rPr lang="en-US" sz="650" i="1" dirty="0"/>
              <a:t>: The New Zealand Mental Health </a:t>
            </a:r>
            <a:r>
              <a:rPr lang="en-US" sz="650" i="1" dirty="0" smtClean="0"/>
              <a:t>Survey</a:t>
            </a:r>
            <a:r>
              <a:rPr lang="en-US" sz="650" i="1" dirty="0"/>
              <a:t>. </a:t>
            </a:r>
            <a:r>
              <a:rPr lang="en-US" sz="650" dirty="0" smtClean="0"/>
              <a:t>Statistics New Zealand </a:t>
            </a:r>
            <a:r>
              <a:rPr lang="en-US" sz="650" dirty="0"/>
              <a:t>2013 population estimates were used to calculate an estimate of the number of people based on </a:t>
            </a:r>
            <a:r>
              <a:rPr lang="en-US" sz="650" dirty="0" smtClean="0"/>
              <a:t>prevalence figures.</a:t>
            </a:r>
            <a:endParaRPr lang="en-NZ" sz="650" dirty="0" smtClean="0"/>
          </a:p>
          <a:p>
            <a:pPr marL="108000" indent="-108000">
              <a:buFont typeface="+mj-lt"/>
              <a:buAutoNum type="arabicPeriod"/>
            </a:pPr>
            <a:r>
              <a:rPr lang="en-NZ" sz="650" dirty="0" smtClean="0"/>
              <a:t>Ministry of Health </a:t>
            </a:r>
            <a:r>
              <a:rPr lang="en-NZ" sz="650" dirty="0"/>
              <a:t>New Zealand Mortality Collection. </a:t>
            </a:r>
            <a:r>
              <a:rPr lang="en-US" sz="650" dirty="0" smtClean="0"/>
              <a:t>Age-standardised </a:t>
            </a:r>
            <a:r>
              <a:rPr lang="en-US" sz="650" dirty="0"/>
              <a:t>rate is per 100,000, standardised to the WHO standard population aged 0–64 years</a:t>
            </a:r>
            <a:r>
              <a:rPr lang="en-US" sz="650" dirty="0" smtClean="0"/>
              <a:t>.</a:t>
            </a:r>
            <a:endParaRPr lang="en-NZ" sz="650" dirty="0" smtClean="0"/>
          </a:p>
          <a:p>
            <a:pPr marL="108000" indent="-108000">
              <a:buFont typeface="+mj-lt"/>
              <a:buAutoNum type="arabicPeriod"/>
            </a:pPr>
            <a:r>
              <a:rPr lang="en-NZ" sz="650" dirty="0"/>
              <a:t>Ministry of Health New Zealand Mortality Collection, reported on in </a:t>
            </a:r>
            <a:r>
              <a:rPr lang="en-US" sz="650" i="1" dirty="0"/>
              <a:t>Suicide Facts: Deaths and intentional self-harm </a:t>
            </a:r>
            <a:r>
              <a:rPr lang="en-NZ" sz="650" i="1" dirty="0" smtClean="0"/>
              <a:t>hospitalisations</a:t>
            </a:r>
            <a:r>
              <a:rPr lang="en-US" sz="650" i="1" dirty="0" smtClean="0"/>
              <a:t> </a:t>
            </a:r>
            <a:r>
              <a:rPr lang="en-US" sz="650" i="1" dirty="0"/>
              <a:t>– </a:t>
            </a:r>
            <a:r>
              <a:rPr lang="en-US" sz="650" i="1" dirty="0" smtClean="0"/>
              <a:t>series</a:t>
            </a:r>
            <a:r>
              <a:rPr lang="en-NZ" sz="650" dirty="0"/>
              <a:t>.</a:t>
            </a:r>
            <a:r>
              <a:rPr lang="en-NZ" sz="650" dirty="0" smtClean="0"/>
              <a:t> And </a:t>
            </a:r>
            <a:r>
              <a:rPr lang="en-US" sz="650" dirty="0" smtClean="0"/>
              <a:t>New </a:t>
            </a:r>
            <a:r>
              <a:rPr lang="en-US" sz="650" dirty="0"/>
              <a:t>Zealand Medical Association (2011) </a:t>
            </a:r>
            <a:r>
              <a:rPr lang="en-US" sz="650" i="1" dirty="0"/>
              <a:t>Fact and action sheets on health </a:t>
            </a:r>
            <a:r>
              <a:rPr lang="en-US" sz="650" i="1" dirty="0" smtClean="0"/>
              <a:t>inequities</a:t>
            </a:r>
          </a:p>
          <a:p>
            <a:pPr marL="108000" indent="-108000">
              <a:buFont typeface="+mj-lt"/>
              <a:buAutoNum type="arabicPeriod"/>
            </a:pPr>
            <a:r>
              <a:rPr lang="en-NZ" sz="650" dirty="0"/>
              <a:t>Ministry of Health New Zealand Mortality Collection, reported on in </a:t>
            </a:r>
            <a:r>
              <a:rPr lang="en-US" sz="650" i="1" dirty="0"/>
              <a:t>Suicide Facts: Deaths and intentional self-harm </a:t>
            </a:r>
            <a:r>
              <a:rPr lang="en-NZ" sz="650" i="1" dirty="0" smtClean="0"/>
              <a:t>hospitalisations</a:t>
            </a:r>
            <a:r>
              <a:rPr lang="en-US" sz="650" i="1" dirty="0" smtClean="0"/>
              <a:t> </a:t>
            </a:r>
            <a:r>
              <a:rPr lang="en-US" sz="650" i="1" dirty="0"/>
              <a:t>– series</a:t>
            </a:r>
            <a:endParaRPr lang="en-US" sz="650" i="1" dirty="0" smtClean="0"/>
          </a:p>
          <a:p>
            <a:pPr marL="108000" indent="-108000">
              <a:buFont typeface="+mj-lt"/>
              <a:buAutoNum type="arabicPeriod"/>
            </a:pPr>
            <a:r>
              <a:rPr lang="en-US" sz="650" dirty="0"/>
              <a:t>Suicide Mortality Review Committee (2016) </a:t>
            </a:r>
            <a:r>
              <a:rPr lang="en-US" sz="650" i="1" dirty="0"/>
              <a:t>Suicide Mortality Review </a:t>
            </a:r>
            <a:r>
              <a:rPr lang="en-US" sz="650" i="1" dirty="0" smtClean="0"/>
              <a:t>Committee Feasibility </a:t>
            </a:r>
            <a:r>
              <a:rPr lang="en-US" sz="650" i="1" dirty="0"/>
              <a:t>Study 2014–15</a:t>
            </a:r>
          </a:p>
          <a:p>
            <a:pPr marL="108000" indent="-108000">
              <a:buFont typeface="+mj-lt"/>
              <a:buAutoNum type="arabicPeriod"/>
            </a:pPr>
            <a:r>
              <a:rPr lang="en-US" sz="650" dirty="0" smtClean="0"/>
              <a:t>Analysis undertaken for the Ministry of Health by Sapere</a:t>
            </a:r>
            <a:endParaRPr lang="en-NZ" sz="650" dirty="0"/>
          </a:p>
        </p:txBody>
      </p:sp>
    </p:spTree>
    <p:extLst>
      <p:ext uri="{BB962C8B-B14F-4D97-AF65-F5344CB8AC3E}">
        <p14:creationId xmlns:p14="http://schemas.microsoft.com/office/powerpoint/2010/main" val="14988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000" y="0"/>
            <a:ext cx="8860199"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Transformational Shift for Mental Health</a:t>
            </a:r>
            <a:endParaRPr lang="en-US" sz="2000" b="1" dirty="0">
              <a:solidFill>
                <a:srgbClr val="232338"/>
              </a:solidFill>
              <a:latin typeface="Georgia" panose="02040502050405020303" pitchFamily="18" charset="0"/>
            </a:endParaRPr>
          </a:p>
        </p:txBody>
      </p:sp>
      <p:sp>
        <p:nvSpPr>
          <p:cNvPr id="7" name="Rectangle 6"/>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Georgia" panose="02040502050405020303" pitchFamily="18" charset="0"/>
              </a:rPr>
              <a:t>1</a:t>
            </a:r>
            <a:endParaRPr lang="en-NZ" b="1" dirty="0">
              <a:latin typeface="Georgia" panose="02040502050405020303" pitchFamily="18" charset="0"/>
            </a:endParaRPr>
          </a:p>
        </p:txBody>
      </p:sp>
      <p:grpSp>
        <p:nvGrpSpPr>
          <p:cNvPr id="5" name="Group 4"/>
          <p:cNvGrpSpPr/>
          <p:nvPr/>
        </p:nvGrpSpPr>
        <p:grpSpPr>
          <a:xfrm>
            <a:off x="-8372" y="485592"/>
            <a:ext cx="4555068" cy="646331"/>
            <a:chOff x="-1" y="485592"/>
            <a:chExt cx="4555068" cy="646331"/>
          </a:xfrm>
        </p:grpSpPr>
        <p:sp>
          <p:nvSpPr>
            <p:cNvPr id="29" name="Rectangle 28"/>
            <p:cNvSpPr/>
            <p:nvPr/>
          </p:nvSpPr>
          <p:spPr>
            <a:xfrm>
              <a:off x="-1" y="538757"/>
              <a:ext cx="144000" cy="54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Rectangle 29"/>
            <p:cNvSpPr/>
            <p:nvPr/>
          </p:nvSpPr>
          <p:spPr>
            <a:xfrm>
              <a:off x="143999" y="485592"/>
              <a:ext cx="4411068" cy="646331"/>
            </a:xfrm>
            <a:prstGeom prst="rect">
              <a:avLst/>
            </a:prstGeom>
          </p:spPr>
          <p:txBody>
            <a:bodyPr wrap="square">
              <a:spAutoFit/>
            </a:bodyPr>
            <a:lstStyle/>
            <a:p>
              <a:pPr defTabSz="457200">
                <a:defRPr/>
              </a:pPr>
              <a:r>
                <a:rPr lang="en-US" sz="1200" b="1" dirty="0">
                  <a:latin typeface="Georgia" panose="02040502050405020303" pitchFamily="18" charset="0"/>
                </a:rPr>
                <a:t>The mental health ‘problem’ is </a:t>
              </a:r>
              <a:r>
                <a:rPr lang="en-US" sz="1200" b="1" dirty="0" smtClean="0">
                  <a:latin typeface="Georgia" panose="02040502050405020303" pitchFamily="18" charset="0"/>
                </a:rPr>
                <a:t>extensive – simply doing more of the same will not fix the problem and the challenges will increase</a:t>
              </a:r>
              <a:endParaRPr lang="en-US" sz="1200" b="1" dirty="0">
                <a:latin typeface="Georgia" panose="02040502050405020303" pitchFamily="18" charset="0"/>
              </a:endParaRPr>
            </a:p>
          </p:txBody>
        </p:sp>
      </p:grpSp>
      <p:grpSp>
        <p:nvGrpSpPr>
          <p:cNvPr id="8" name="Group 7"/>
          <p:cNvGrpSpPr/>
          <p:nvPr/>
        </p:nvGrpSpPr>
        <p:grpSpPr>
          <a:xfrm>
            <a:off x="246588" y="1244081"/>
            <a:ext cx="4308478" cy="430887"/>
            <a:chOff x="246589" y="1217405"/>
            <a:chExt cx="4308478" cy="430887"/>
          </a:xfrm>
        </p:grpSpPr>
        <p:sp>
          <p:nvSpPr>
            <p:cNvPr id="31" name="TextBox 30"/>
            <p:cNvSpPr txBox="1"/>
            <p:nvPr/>
          </p:nvSpPr>
          <p:spPr>
            <a:xfrm>
              <a:off x="360000" y="1217405"/>
              <a:ext cx="4195067" cy="430887"/>
            </a:xfrm>
            <a:prstGeom prst="rect">
              <a:avLst/>
            </a:prstGeom>
            <a:noFill/>
          </p:spPr>
          <p:txBody>
            <a:bodyPr wrap="square" rtlCol="0">
              <a:spAutoFit/>
            </a:bodyPr>
            <a:lstStyle/>
            <a:p>
              <a:pPr indent="-457200">
                <a:spcAft>
                  <a:spcPts val="600"/>
                </a:spcAft>
                <a:tabLst>
                  <a:tab pos="457200" algn="l"/>
                  <a:tab pos="457200" algn="l"/>
                </a:tabLst>
              </a:pPr>
              <a:r>
                <a:rPr lang="en-GB" sz="1100" dirty="0" smtClean="0">
                  <a:latin typeface="Calibri" panose="020F0502020204030204" pitchFamily="34" charset="0"/>
                </a:rPr>
                <a:t>The cost implications and social, economic and personal impacts associated with poor mental health are substantial.</a:t>
              </a:r>
            </a:p>
          </p:txBody>
        </p:sp>
        <p:sp>
          <p:nvSpPr>
            <p:cNvPr id="32" name="Rectangle 31"/>
            <p:cNvSpPr/>
            <p:nvPr/>
          </p:nvSpPr>
          <p:spPr>
            <a:xfrm>
              <a:off x="246589" y="1252848"/>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pSp>
        <p:nvGrpSpPr>
          <p:cNvPr id="15" name="Group 14"/>
          <p:cNvGrpSpPr/>
          <p:nvPr/>
        </p:nvGrpSpPr>
        <p:grpSpPr>
          <a:xfrm>
            <a:off x="246588" y="1787126"/>
            <a:ext cx="4300107" cy="430887"/>
            <a:chOff x="254960" y="1724733"/>
            <a:chExt cx="4300107" cy="430887"/>
          </a:xfrm>
        </p:grpSpPr>
        <p:sp>
          <p:nvSpPr>
            <p:cNvPr id="33" name="TextBox 32"/>
            <p:cNvSpPr txBox="1"/>
            <p:nvPr/>
          </p:nvSpPr>
          <p:spPr>
            <a:xfrm>
              <a:off x="368371" y="1724733"/>
              <a:ext cx="4186696" cy="430887"/>
            </a:xfrm>
            <a:prstGeom prst="rect">
              <a:avLst/>
            </a:prstGeom>
            <a:noFill/>
          </p:spPr>
          <p:txBody>
            <a:bodyPr wrap="square" rtlCol="0">
              <a:spAutoFit/>
            </a:bodyPr>
            <a:lstStyle/>
            <a:p>
              <a:pPr indent="-457200">
                <a:spcAft>
                  <a:spcPts val="600"/>
                </a:spcAft>
                <a:tabLst>
                  <a:tab pos="457200" algn="l"/>
                  <a:tab pos="457200" algn="l"/>
                </a:tabLst>
              </a:pPr>
              <a:r>
                <a:rPr lang="en-GB" sz="1100" dirty="0" smtClean="0">
                  <a:latin typeface="Calibri" panose="020F0502020204030204" pitchFamily="34" charset="0"/>
                </a:rPr>
                <a:t>Mental disorders, including addiction, are highly prevalent, with many people not presenting or receiving appropriate support.</a:t>
              </a:r>
            </a:p>
          </p:txBody>
        </p:sp>
        <p:sp>
          <p:nvSpPr>
            <p:cNvPr id="34" name="Rectangle 33"/>
            <p:cNvSpPr/>
            <p:nvPr/>
          </p:nvSpPr>
          <p:spPr>
            <a:xfrm>
              <a:off x="254960" y="1760176"/>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pSp>
        <p:nvGrpSpPr>
          <p:cNvPr id="21" name="Group 20"/>
          <p:cNvGrpSpPr/>
          <p:nvPr/>
        </p:nvGrpSpPr>
        <p:grpSpPr>
          <a:xfrm>
            <a:off x="246588" y="2330171"/>
            <a:ext cx="4300107" cy="600164"/>
            <a:chOff x="246589" y="2302948"/>
            <a:chExt cx="4300107" cy="600164"/>
          </a:xfrm>
        </p:grpSpPr>
        <p:sp>
          <p:nvSpPr>
            <p:cNvPr id="35" name="TextBox 34"/>
            <p:cNvSpPr txBox="1"/>
            <p:nvPr/>
          </p:nvSpPr>
          <p:spPr>
            <a:xfrm>
              <a:off x="360000" y="2302948"/>
              <a:ext cx="4186696" cy="600164"/>
            </a:xfrm>
            <a:prstGeom prst="rect">
              <a:avLst/>
            </a:prstGeom>
            <a:noFill/>
          </p:spPr>
          <p:txBody>
            <a:bodyPr wrap="square" rtlCol="0">
              <a:spAutoFit/>
            </a:bodyPr>
            <a:lstStyle/>
            <a:p>
              <a:pPr indent="-457200">
                <a:spcAft>
                  <a:spcPts val="600"/>
                </a:spcAft>
                <a:tabLst>
                  <a:tab pos="457200" algn="l"/>
                  <a:tab pos="457200" algn="l"/>
                </a:tabLst>
              </a:pPr>
              <a:r>
                <a:rPr lang="en-GB" sz="1100" dirty="0" smtClean="0">
                  <a:latin typeface="Calibri" panose="020F0502020204030204" pitchFamily="34" charset="0"/>
                </a:rPr>
                <a:t>The stressors of modern life, including digitalisation and urbanisation, and the context in which we live mean demand for mental health supports will increase.</a:t>
              </a:r>
            </a:p>
          </p:txBody>
        </p:sp>
        <p:sp>
          <p:nvSpPr>
            <p:cNvPr id="36" name="Rectangle 35"/>
            <p:cNvSpPr/>
            <p:nvPr/>
          </p:nvSpPr>
          <p:spPr>
            <a:xfrm>
              <a:off x="246589" y="2338391"/>
              <a:ext cx="144000" cy="504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pSp>
        <p:nvGrpSpPr>
          <p:cNvPr id="53" name="Group 52"/>
          <p:cNvGrpSpPr/>
          <p:nvPr/>
        </p:nvGrpSpPr>
        <p:grpSpPr>
          <a:xfrm>
            <a:off x="-8372" y="3042493"/>
            <a:ext cx="4555068" cy="540000"/>
            <a:chOff x="0" y="4806296"/>
            <a:chExt cx="4555068" cy="540000"/>
          </a:xfrm>
        </p:grpSpPr>
        <p:sp>
          <p:nvSpPr>
            <p:cNvPr id="37" name="Rectangle 36"/>
            <p:cNvSpPr/>
            <p:nvPr/>
          </p:nvSpPr>
          <p:spPr>
            <a:xfrm>
              <a:off x="0" y="4806296"/>
              <a:ext cx="144000" cy="54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Rectangle 37"/>
            <p:cNvSpPr/>
            <p:nvPr/>
          </p:nvSpPr>
          <p:spPr>
            <a:xfrm>
              <a:off x="144000" y="4845464"/>
              <a:ext cx="4411068" cy="461665"/>
            </a:xfrm>
            <a:prstGeom prst="rect">
              <a:avLst/>
            </a:prstGeom>
          </p:spPr>
          <p:txBody>
            <a:bodyPr wrap="square">
              <a:spAutoFit/>
            </a:bodyPr>
            <a:lstStyle/>
            <a:p>
              <a:pPr defTabSz="457200">
                <a:defRPr/>
              </a:pPr>
              <a:r>
                <a:rPr lang="en-US" sz="1200" b="1" dirty="0" smtClean="0">
                  <a:latin typeface="Georgia" panose="02040502050405020303" pitchFamily="18" charset="0"/>
                </a:rPr>
                <a:t>The longer mental health disorders are left untreated, the greater the cost</a:t>
              </a:r>
              <a:endParaRPr lang="en-US" sz="1200" b="1" dirty="0">
                <a:latin typeface="Georgia" panose="02040502050405020303" pitchFamily="18" charset="0"/>
              </a:endParaRPr>
            </a:p>
          </p:txBody>
        </p:sp>
      </p:grpSp>
      <p:grpSp>
        <p:nvGrpSpPr>
          <p:cNvPr id="54" name="Group 53"/>
          <p:cNvGrpSpPr/>
          <p:nvPr/>
        </p:nvGrpSpPr>
        <p:grpSpPr>
          <a:xfrm>
            <a:off x="246588" y="3694651"/>
            <a:ext cx="4308478" cy="600164"/>
            <a:chOff x="254960" y="5531097"/>
            <a:chExt cx="4308478" cy="600164"/>
          </a:xfrm>
        </p:grpSpPr>
        <p:sp>
          <p:nvSpPr>
            <p:cNvPr id="40" name="TextBox 39"/>
            <p:cNvSpPr txBox="1"/>
            <p:nvPr/>
          </p:nvSpPr>
          <p:spPr>
            <a:xfrm>
              <a:off x="368371" y="5531097"/>
              <a:ext cx="4195067" cy="600164"/>
            </a:xfrm>
            <a:prstGeom prst="rect">
              <a:avLst/>
            </a:prstGeom>
            <a:noFill/>
          </p:spPr>
          <p:txBody>
            <a:bodyPr wrap="square" rtlCol="0">
              <a:spAutoFit/>
            </a:bodyPr>
            <a:lstStyle/>
            <a:p>
              <a:pPr indent="-457200">
                <a:spcAft>
                  <a:spcPts val="600"/>
                </a:spcAft>
                <a:tabLst>
                  <a:tab pos="457200" algn="l"/>
                  <a:tab pos="457200" algn="l"/>
                </a:tabLst>
              </a:pPr>
              <a:r>
                <a:rPr lang="en-GB" sz="1100" dirty="0" smtClean="0">
                  <a:latin typeface="Calibri" panose="020F0502020204030204" pitchFamily="34" charset="0"/>
                </a:rPr>
                <a:t>Most mental disorders begin early in life, and opportunities to diagnose disorders early are missed, meaning many do not receive appropriate support.</a:t>
              </a:r>
            </a:p>
          </p:txBody>
        </p:sp>
        <p:sp>
          <p:nvSpPr>
            <p:cNvPr id="41" name="Rectangle 40"/>
            <p:cNvSpPr/>
            <p:nvPr/>
          </p:nvSpPr>
          <p:spPr>
            <a:xfrm>
              <a:off x="254960" y="5566540"/>
              <a:ext cx="144000" cy="504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pSp>
        <p:nvGrpSpPr>
          <p:cNvPr id="50" name="Group 49"/>
          <p:cNvGrpSpPr/>
          <p:nvPr/>
        </p:nvGrpSpPr>
        <p:grpSpPr>
          <a:xfrm>
            <a:off x="-8372" y="4406973"/>
            <a:ext cx="4555068" cy="540000"/>
            <a:chOff x="-8372" y="2842802"/>
            <a:chExt cx="4555068" cy="540000"/>
          </a:xfrm>
        </p:grpSpPr>
        <p:sp>
          <p:nvSpPr>
            <p:cNvPr id="44" name="Rectangle 43"/>
            <p:cNvSpPr/>
            <p:nvPr/>
          </p:nvSpPr>
          <p:spPr>
            <a:xfrm>
              <a:off x="-8372" y="2842802"/>
              <a:ext cx="144000" cy="54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Rectangle 44"/>
            <p:cNvSpPr/>
            <p:nvPr/>
          </p:nvSpPr>
          <p:spPr>
            <a:xfrm>
              <a:off x="135628" y="2881970"/>
              <a:ext cx="4411068" cy="461665"/>
            </a:xfrm>
            <a:prstGeom prst="rect">
              <a:avLst/>
            </a:prstGeom>
          </p:spPr>
          <p:txBody>
            <a:bodyPr wrap="square">
              <a:spAutoFit/>
            </a:bodyPr>
            <a:lstStyle/>
            <a:p>
              <a:pPr defTabSz="457200">
                <a:defRPr/>
              </a:pPr>
              <a:r>
                <a:rPr lang="en-US" sz="1200" b="1" dirty="0" smtClean="0">
                  <a:latin typeface="Georgia" panose="02040502050405020303" pitchFamily="18" charset="0"/>
                </a:rPr>
                <a:t>Acute services for people with mental health needs are facing pressure</a:t>
              </a:r>
              <a:endParaRPr lang="en-US" sz="1200" b="1" dirty="0">
                <a:latin typeface="Georgia" panose="02040502050405020303" pitchFamily="18" charset="0"/>
              </a:endParaRPr>
            </a:p>
          </p:txBody>
        </p:sp>
      </p:grpSp>
      <p:grpSp>
        <p:nvGrpSpPr>
          <p:cNvPr id="52" name="Group 51"/>
          <p:cNvGrpSpPr/>
          <p:nvPr/>
        </p:nvGrpSpPr>
        <p:grpSpPr>
          <a:xfrm>
            <a:off x="246588" y="5771453"/>
            <a:ext cx="4308478" cy="430887"/>
            <a:chOff x="246588" y="4188950"/>
            <a:chExt cx="4308478" cy="430887"/>
          </a:xfrm>
        </p:grpSpPr>
        <p:sp>
          <p:nvSpPr>
            <p:cNvPr id="48" name="TextBox 47"/>
            <p:cNvSpPr txBox="1"/>
            <p:nvPr/>
          </p:nvSpPr>
          <p:spPr>
            <a:xfrm>
              <a:off x="359999" y="4188950"/>
              <a:ext cx="4195067" cy="430887"/>
            </a:xfrm>
            <a:prstGeom prst="rect">
              <a:avLst/>
            </a:prstGeom>
            <a:noFill/>
          </p:spPr>
          <p:txBody>
            <a:bodyPr wrap="square" rtlCol="0">
              <a:spAutoFit/>
            </a:bodyPr>
            <a:lstStyle/>
            <a:p>
              <a:pPr indent="-457200">
                <a:spcAft>
                  <a:spcPts val="600"/>
                </a:spcAft>
                <a:tabLst>
                  <a:tab pos="457200" algn="l"/>
                  <a:tab pos="457200" algn="l"/>
                </a:tabLst>
              </a:pPr>
              <a:r>
                <a:rPr lang="en-GB" sz="1100" dirty="0" smtClean="0">
                  <a:latin typeface="Calibri" panose="020F0502020204030204" pitchFamily="34" charset="0"/>
                </a:rPr>
                <a:t>Demand for crisis response services related to mental health and/or social distress is also increasing, with limited capacity to respond.</a:t>
              </a:r>
            </a:p>
          </p:txBody>
        </p:sp>
        <p:sp>
          <p:nvSpPr>
            <p:cNvPr id="49" name="Rectangle 48"/>
            <p:cNvSpPr/>
            <p:nvPr/>
          </p:nvSpPr>
          <p:spPr>
            <a:xfrm>
              <a:off x="246588" y="4224393"/>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pSp>
        <p:nvGrpSpPr>
          <p:cNvPr id="56" name="Group 55"/>
          <p:cNvGrpSpPr/>
          <p:nvPr/>
        </p:nvGrpSpPr>
        <p:grpSpPr>
          <a:xfrm>
            <a:off x="4790099" y="485592"/>
            <a:ext cx="4289950" cy="540000"/>
            <a:chOff x="-8372" y="2842802"/>
            <a:chExt cx="4289950" cy="540000"/>
          </a:xfrm>
        </p:grpSpPr>
        <p:sp>
          <p:nvSpPr>
            <p:cNvPr id="57" name="Rectangle 56"/>
            <p:cNvSpPr/>
            <p:nvPr/>
          </p:nvSpPr>
          <p:spPr>
            <a:xfrm>
              <a:off x="-8372" y="2842802"/>
              <a:ext cx="144000" cy="54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Rectangle 57"/>
            <p:cNvSpPr/>
            <p:nvPr/>
          </p:nvSpPr>
          <p:spPr>
            <a:xfrm>
              <a:off x="135628" y="2881970"/>
              <a:ext cx="4145950" cy="461665"/>
            </a:xfrm>
            <a:prstGeom prst="rect">
              <a:avLst/>
            </a:prstGeom>
          </p:spPr>
          <p:txBody>
            <a:bodyPr wrap="square">
              <a:spAutoFit/>
            </a:bodyPr>
            <a:lstStyle/>
            <a:p>
              <a:pPr defTabSz="457200">
                <a:defRPr/>
              </a:pPr>
              <a:r>
                <a:rPr lang="en-US" sz="1200" b="1" dirty="0" smtClean="0">
                  <a:latin typeface="Georgia" panose="02040502050405020303" pitchFamily="18" charset="0"/>
                </a:rPr>
                <a:t>Moving forward will require a fundamental shift in our approach…</a:t>
              </a:r>
              <a:endParaRPr lang="en-US" sz="1200" b="1" dirty="0">
                <a:latin typeface="Georgia" panose="02040502050405020303" pitchFamily="18" charset="0"/>
              </a:endParaRPr>
            </a:p>
          </p:txBody>
        </p:sp>
      </p:grpSp>
      <p:grpSp>
        <p:nvGrpSpPr>
          <p:cNvPr id="59" name="Group 58"/>
          <p:cNvGrpSpPr/>
          <p:nvPr/>
        </p:nvGrpSpPr>
        <p:grpSpPr>
          <a:xfrm>
            <a:off x="5100384" y="3519101"/>
            <a:ext cx="4043616" cy="360000"/>
            <a:chOff x="246589" y="1235126"/>
            <a:chExt cx="4043616" cy="360000"/>
          </a:xfrm>
        </p:grpSpPr>
        <p:sp>
          <p:nvSpPr>
            <p:cNvPr id="60" name="TextBox 59"/>
            <p:cNvSpPr txBox="1"/>
            <p:nvPr/>
          </p:nvSpPr>
          <p:spPr>
            <a:xfrm>
              <a:off x="360001" y="1284321"/>
              <a:ext cx="3930204" cy="261610"/>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Promoting mental wellbeing </a:t>
              </a:r>
              <a:r>
                <a:rPr lang="en-US" sz="1100" dirty="0">
                  <a:latin typeface="Calibri" panose="020F0502020204030204" pitchFamily="34" charset="0"/>
                </a:rPr>
                <a:t>and </a:t>
              </a:r>
              <a:r>
                <a:rPr lang="en-US" sz="1100" dirty="0" smtClean="0">
                  <a:latin typeface="Calibri" panose="020F0502020204030204" pitchFamily="34" charset="0"/>
                </a:rPr>
                <a:t>resilience, starting early </a:t>
              </a:r>
              <a:r>
                <a:rPr lang="en-US" sz="1100" dirty="0">
                  <a:latin typeface="Calibri" panose="020F0502020204030204" pitchFamily="34" charset="0"/>
                </a:rPr>
                <a:t>in life</a:t>
              </a:r>
              <a:endParaRPr lang="en-GB" sz="1100" dirty="0" smtClean="0">
                <a:latin typeface="Calibri" panose="020F0502020204030204" pitchFamily="34" charset="0"/>
              </a:endParaRPr>
            </a:p>
          </p:txBody>
        </p:sp>
        <p:sp>
          <p:nvSpPr>
            <p:cNvPr id="61" name="Rectangle 60"/>
            <p:cNvSpPr/>
            <p:nvPr/>
          </p:nvSpPr>
          <p:spPr>
            <a:xfrm>
              <a:off x="246589" y="1235126"/>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62" name="Group 61"/>
          <p:cNvGrpSpPr/>
          <p:nvPr/>
        </p:nvGrpSpPr>
        <p:grpSpPr>
          <a:xfrm>
            <a:off x="5100384" y="4025448"/>
            <a:ext cx="4043616" cy="360000"/>
            <a:chOff x="246589" y="1235126"/>
            <a:chExt cx="4043616" cy="360000"/>
          </a:xfrm>
        </p:grpSpPr>
        <p:sp>
          <p:nvSpPr>
            <p:cNvPr id="63" name="TextBox 62"/>
            <p:cNvSpPr txBox="1"/>
            <p:nvPr/>
          </p:nvSpPr>
          <p:spPr>
            <a:xfrm>
              <a:off x="360001" y="1284321"/>
              <a:ext cx="3930204" cy="261610"/>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Prevention and early intervention</a:t>
              </a:r>
              <a:endParaRPr lang="en-GB" sz="1100" dirty="0" smtClean="0">
                <a:latin typeface="Calibri" panose="020F0502020204030204" pitchFamily="34" charset="0"/>
              </a:endParaRPr>
            </a:p>
          </p:txBody>
        </p:sp>
        <p:sp>
          <p:nvSpPr>
            <p:cNvPr id="64" name="Rectangle 63"/>
            <p:cNvSpPr/>
            <p:nvPr/>
          </p:nvSpPr>
          <p:spPr>
            <a:xfrm>
              <a:off x="246589" y="1235126"/>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65" name="Group 64"/>
          <p:cNvGrpSpPr/>
          <p:nvPr/>
        </p:nvGrpSpPr>
        <p:grpSpPr>
          <a:xfrm>
            <a:off x="5100384" y="5784653"/>
            <a:ext cx="4043616" cy="430887"/>
            <a:chOff x="246589" y="1217405"/>
            <a:chExt cx="4043616" cy="430887"/>
          </a:xfrm>
        </p:grpSpPr>
        <p:sp>
          <p:nvSpPr>
            <p:cNvPr id="66" name="TextBox 65"/>
            <p:cNvSpPr txBox="1"/>
            <p:nvPr/>
          </p:nvSpPr>
          <p:spPr>
            <a:xfrm>
              <a:off x="360001" y="1217405"/>
              <a:ext cx="3930204" cy="430887"/>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Public education and acceptance of mental health/ill health as just as important as other forms of health/ill health</a:t>
              </a:r>
              <a:endParaRPr lang="en-GB" sz="1100" dirty="0" smtClean="0">
                <a:latin typeface="Calibri" panose="020F0502020204030204" pitchFamily="34" charset="0"/>
              </a:endParaRPr>
            </a:p>
          </p:txBody>
        </p:sp>
        <p:sp>
          <p:nvSpPr>
            <p:cNvPr id="67" name="Rectangle 66"/>
            <p:cNvSpPr/>
            <p:nvPr/>
          </p:nvSpPr>
          <p:spPr>
            <a:xfrm>
              <a:off x="246589" y="1252848"/>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68" name="Group 67"/>
          <p:cNvGrpSpPr/>
          <p:nvPr/>
        </p:nvGrpSpPr>
        <p:grpSpPr>
          <a:xfrm>
            <a:off x="5100384" y="6361890"/>
            <a:ext cx="4043616" cy="430887"/>
            <a:chOff x="246589" y="1217405"/>
            <a:chExt cx="4043616" cy="430887"/>
          </a:xfrm>
        </p:grpSpPr>
        <p:sp>
          <p:nvSpPr>
            <p:cNvPr id="69" name="TextBox 68"/>
            <p:cNvSpPr txBox="1"/>
            <p:nvPr/>
          </p:nvSpPr>
          <p:spPr>
            <a:xfrm>
              <a:off x="360001" y="1217405"/>
              <a:ext cx="3930204" cy="430887"/>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Embracing new technology and modern therapies, e.g. e-therapies</a:t>
              </a:r>
              <a:endParaRPr lang="en-GB" sz="1100" dirty="0" smtClean="0">
                <a:latin typeface="Calibri" panose="020F0502020204030204" pitchFamily="34" charset="0"/>
              </a:endParaRPr>
            </a:p>
          </p:txBody>
        </p:sp>
        <p:sp>
          <p:nvSpPr>
            <p:cNvPr id="70" name="Rectangle 69"/>
            <p:cNvSpPr/>
            <p:nvPr/>
          </p:nvSpPr>
          <p:spPr>
            <a:xfrm>
              <a:off x="246589" y="1252848"/>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71" name="Group 70"/>
          <p:cNvGrpSpPr/>
          <p:nvPr/>
        </p:nvGrpSpPr>
        <p:grpSpPr>
          <a:xfrm>
            <a:off x="4790099" y="2832754"/>
            <a:ext cx="4289950" cy="540000"/>
            <a:chOff x="-8372" y="2887802"/>
            <a:chExt cx="4289950" cy="540000"/>
          </a:xfrm>
        </p:grpSpPr>
        <p:sp>
          <p:nvSpPr>
            <p:cNvPr id="72" name="Rectangle 71"/>
            <p:cNvSpPr/>
            <p:nvPr/>
          </p:nvSpPr>
          <p:spPr>
            <a:xfrm>
              <a:off x="-8372" y="2887802"/>
              <a:ext cx="144000" cy="54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3" name="Rectangle 72"/>
            <p:cNvSpPr/>
            <p:nvPr/>
          </p:nvSpPr>
          <p:spPr>
            <a:xfrm>
              <a:off x="135628" y="3019303"/>
              <a:ext cx="4145950" cy="276999"/>
            </a:xfrm>
            <a:prstGeom prst="rect">
              <a:avLst/>
            </a:prstGeom>
          </p:spPr>
          <p:txBody>
            <a:bodyPr wrap="square">
              <a:spAutoFit/>
            </a:bodyPr>
            <a:lstStyle/>
            <a:p>
              <a:pPr defTabSz="457200">
                <a:defRPr/>
              </a:pPr>
              <a:r>
                <a:rPr lang="en-US" sz="1200" b="1" dirty="0" smtClean="0">
                  <a:latin typeface="Georgia" panose="02040502050405020303" pitchFamily="18" charset="0"/>
                </a:rPr>
                <a:t>…and </a:t>
              </a:r>
              <a:r>
                <a:rPr lang="en-US" sz="1200" b="1" dirty="0">
                  <a:latin typeface="Georgia" panose="02040502050405020303" pitchFamily="18" charset="0"/>
                </a:rPr>
                <a:t>a </a:t>
              </a:r>
              <a:r>
                <a:rPr lang="en-US" sz="1200" b="1" dirty="0" smtClean="0">
                  <a:latin typeface="Georgia" panose="02040502050405020303" pitchFamily="18" charset="0"/>
                </a:rPr>
                <a:t>greater focus on…</a:t>
              </a:r>
              <a:endParaRPr lang="en-US" sz="1200" b="1" dirty="0">
                <a:latin typeface="Georgia" panose="02040502050405020303" pitchFamily="18" charset="0"/>
              </a:endParaRPr>
            </a:p>
          </p:txBody>
        </p:sp>
      </p:grpSp>
      <p:grpSp>
        <p:nvGrpSpPr>
          <p:cNvPr id="74" name="Group 73"/>
          <p:cNvGrpSpPr/>
          <p:nvPr/>
        </p:nvGrpSpPr>
        <p:grpSpPr>
          <a:xfrm>
            <a:off x="5100384" y="5038142"/>
            <a:ext cx="4043616" cy="600164"/>
            <a:chOff x="246589" y="1217405"/>
            <a:chExt cx="4043616" cy="600164"/>
          </a:xfrm>
        </p:grpSpPr>
        <p:sp>
          <p:nvSpPr>
            <p:cNvPr id="75" name="TextBox 74"/>
            <p:cNvSpPr txBox="1"/>
            <p:nvPr/>
          </p:nvSpPr>
          <p:spPr>
            <a:xfrm>
              <a:off x="360001" y="1217405"/>
              <a:ext cx="3930204" cy="600164"/>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Improving and expanding services and support at the acute end of the needs spectrum, including in the criminal justice sector and crisis response services</a:t>
              </a:r>
              <a:endParaRPr lang="en-GB" sz="1100" dirty="0" smtClean="0">
                <a:latin typeface="Calibri" panose="020F0502020204030204" pitchFamily="34" charset="0"/>
              </a:endParaRPr>
            </a:p>
          </p:txBody>
        </p:sp>
        <p:sp>
          <p:nvSpPr>
            <p:cNvPr id="76" name="Rectangle 75"/>
            <p:cNvSpPr/>
            <p:nvPr/>
          </p:nvSpPr>
          <p:spPr>
            <a:xfrm>
              <a:off x="246589" y="1252848"/>
              <a:ext cx="144000" cy="504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77" name="Group 76"/>
          <p:cNvGrpSpPr/>
          <p:nvPr/>
        </p:nvGrpSpPr>
        <p:grpSpPr>
          <a:xfrm>
            <a:off x="5100384" y="4531795"/>
            <a:ext cx="4043616" cy="360000"/>
            <a:chOff x="246589" y="1235126"/>
            <a:chExt cx="4043616" cy="360000"/>
          </a:xfrm>
        </p:grpSpPr>
        <p:sp>
          <p:nvSpPr>
            <p:cNvPr id="78" name="TextBox 77"/>
            <p:cNvSpPr txBox="1"/>
            <p:nvPr/>
          </p:nvSpPr>
          <p:spPr>
            <a:xfrm>
              <a:off x="360001" y="1284321"/>
              <a:ext cx="3930204" cy="261610"/>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Supporting those with mild to moderate mental health needs</a:t>
              </a:r>
              <a:endParaRPr lang="en-GB" sz="1100" dirty="0" smtClean="0">
                <a:latin typeface="Calibri" panose="020F0502020204030204" pitchFamily="34" charset="0"/>
              </a:endParaRPr>
            </a:p>
          </p:txBody>
        </p:sp>
        <p:sp>
          <p:nvSpPr>
            <p:cNvPr id="79" name="Rectangle 78"/>
            <p:cNvSpPr/>
            <p:nvPr/>
          </p:nvSpPr>
          <p:spPr>
            <a:xfrm>
              <a:off x="246589" y="1235126"/>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80" name="Group 79"/>
          <p:cNvGrpSpPr/>
          <p:nvPr/>
        </p:nvGrpSpPr>
        <p:grpSpPr>
          <a:xfrm>
            <a:off x="5100384" y="1171939"/>
            <a:ext cx="4043616" cy="360000"/>
            <a:chOff x="246589" y="1235126"/>
            <a:chExt cx="4043616" cy="360000"/>
          </a:xfrm>
        </p:grpSpPr>
        <p:sp>
          <p:nvSpPr>
            <p:cNvPr id="81" name="TextBox 80"/>
            <p:cNvSpPr txBox="1"/>
            <p:nvPr/>
          </p:nvSpPr>
          <p:spPr>
            <a:xfrm>
              <a:off x="360001" y="1284321"/>
              <a:ext cx="3930204" cy="261610"/>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A </a:t>
              </a:r>
              <a:r>
                <a:rPr lang="en-US" sz="1100" b="1" dirty="0" smtClean="0">
                  <a:latin typeface="Calibri" panose="020F0502020204030204" pitchFamily="34" charset="0"/>
                </a:rPr>
                <a:t>shared responsibility </a:t>
              </a:r>
              <a:r>
                <a:rPr lang="en-US" sz="1100" dirty="0" smtClean="0">
                  <a:latin typeface="Calibri" panose="020F0502020204030204" pitchFamily="34" charset="0"/>
                </a:rPr>
                <a:t>across government and communities</a:t>
              </a:r>
              <a:endParaRPr lang="en-GB" sz="1100" dirty="0" smtClean="0">
                <a:latin typeface="Calibri" panose="020F0502020204030204" pitchFamily="34" charset="0"/>
              </a:endParaRPr>
            </a:p>
          </p:txBody>
        </p:sp>
        <p:sp>
          <p:nvSpPr>
            <p:cNvPr id="82" name="Rectangle 81"/>
            <p:cNvSpPr/>
            <p:nvPr/>
          </p:nvSpPr>
          <p:spPr>
            <a:xfrm>
              <a:off x="246589" y="1235126"/>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83" name="Group 82"/>
          <p:cNvGrpSpPr/>
          <p:nvPr/>
        </p:nvGrpSpPr>
        <p:grpSpPr>
          <a:xfrm>
            <a:off x="5100384" y="1678286"/>
            <a:ext cx="4043616" cy="430887"/>
            <a:chOff x="246589" y="1217405"/>
            <a:chExt cx="4043616" cy="430887"/>
          </a:xfrm>
        </p:grpSpPr>
        <p:sp>
          <p:nvSpPr>
            <p:cNvPr id="84" name="TextBox 83"/>
            <p:cNvSpPr txBox="1"/>
            <p:nvPr/>
          </p:nvSpPr>
          <p:spPr>
            <a:xfrm>
              <a:off x="360001" y="1217405"/>
              <a:ext cx="3930204" cy="430887"/>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An</a:t>
              </a:r>
              <a:r>
                <a:rPr lang="en-US" sz="1100" b="1" dirty="0" smtClean="0">
                  <a:latin typeface="Calibri" panose="020F0502020204030204" pitchFamily="34" charset="0"/>
                </a:rPr>
                <a:t> evidence-based approach</a:t>
              </a:r>
              <a:r>
                <a:rPr lang="en-US" sz="1100" dirty="0" smtClean="0">
                  <a:latin typeface="Calibri" panose="020F0502020204030204" pitchFamily="34" charset="0"/>
                </a:rPr>
                <a:t>, </a:t>
              </a:r>
              <a:r>
                <a:rPr lang="en-NZ" sz="1100" dirty="0" smtClean="0"/>
                <a:t>using data </a:t>
              </a:r>
              <a:r>
                <a:rPr lang="en-NZ" sz="1100" dirty="0"/>
                <a:t>and </a:t>
              </a:r>
              <a:r>
                <a:rPr lang="en-NZ" sz="1100" dirty="0" smtClean="0"/>
                <a:t>evidence to inform decision making</a:t>
              </a:r>
              <a:r>
                <a:rPr lang="en-US" sz="1100" dirty="0" smtClean="0">
                  <a:latin typeface="Calibri" panose="020F0502020204030204" pitchFamily="34" charset="0"/>
                </a:rPr>
                <a:t> and better target responses</a:t>
              </a:r>
              <a:endParaRPr lang="en-GB" sz="1100" dirty="0" smtClean="0">
                <a:latin typeface="Calibri" panose="020F0502020204030204" pitchFamily="34" charset="0"/>
              </a:endParaRPr>
            </a:p>
          </p:txBody>
        </p:sp>
        <p:sp>
          <p:nvSpPr>
            <p:cNvPr id="85" name="Rectangle 84"/>
            <p:cNvSpPr/>
            <p:nvPr/>
          </p:nvSpPr>
          <p:spPr>
            <a:xfrm>
              <a:off x="246589" y="1252848"/>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87" name="Group 86"/>
          <p:cNvGrpSpPr/>
          <p:nvPr/>
        </p:nvGrpSpPr>
        <p:grpSpPr>
          <a:xfrm>
            <a:off x="5100384" y="2255520"/>
            <a:ext cx="4043616" cy="430887"/>
            <a:chOff x="246589" y="1217405"/>
            <a:chExt cx="4043616" cy="430887"/>
          </a:xfrm>
        </p:grpSpPr>
        <p:sp>
          <p:nvSpPr>
            <p:cNvPr id="88" name="TextBox 87"/>
            <p:cNvSpPr txBox="1"/>
            <p:nvPr/>
          </p:nvSpPr>
          <p:spPr>
            <a:xfrm>
              <a:off x="360001" y="1217405"/>
              <a:ext cx="3930204" cy="430887"/>
            </a:xfrm>
            <a:prstGeom prst="rect">
              <a:avLst/>
            </a:prstGeom>
            <a:noFill/>
          </p:spPr>
          <p:txBody>
            <a:bodyPr wrap="square" rtlCol="0">
              <a:spAutoFit/>
            </a:bodyPr>
            <a:lstStyle/>
            <a:p>
              <a:pPr indent="-457200">
                <a:spcAft>
                  <a:spcPts val="600"/>
                </a:spcAft>
                <a:tabLst>
                  <a:tab pos="457200" algn="l"/>
                  <a:tab pos="457200" algn="l"/>
                </a:tabLst>
              </a:pPr>
              <a:r>
                <a:rPr lang="en-US" sz="1100" dirty="0" smtClean="0">
                  <a:latin typeface="Calibri" panose="020F0502020204030204" pitchFamily="34" charset="0"/>
                </a:rPr>
                <a:t>A </a:t>
              </a:r>
              <a:r>
                <a:rPr lang="en-US" sz="1100" b="1" dirty="0" smtClean="0">
                  <a:latin typeface="Calibri" panose="020F0502020204030204" pitchFamily="34" charset="0"/>
                </a:rPr>
                <a:t>life-course approach</a:t>
              </a:r>
              <a:r>
                <a:rPr lang="en-US" sz="1100" dirty="0" smtClean="0">
                  <a:latin typeface="Calibri" panose="020F0502020204030204" pitchFamily="34" charset="0"/>
                </a:rPr>
                <a:t>, </a:t>
              </a:r>
              <a:r>
                <a:rPr lang="en-NZ" sz="1100" dirty="0"/>
                <a:t>recognising the opportunity to address known risk factors and build resilience across the life course</a:t>
              </a:r>
              <a:r>
                <a:rPr lang="en-US" sz="1100" dirty="0" smtClean="0">
                  <a:latin typeface="Calibri" panose="020F0502020204030204" pitchFamily="34" charset="0"/>
                </a:rPr>
                <a:t> </a:t>
              </a:r>
              <a:endParaRPr lang="en-GB" sz="1100" dirty="0" smtClean="0">
                <a:latin typeface="Calibri" panose="020F0502020204030204" pitchFamily="34" charset="0"/>
              </a:endParaRPr>
            </a:p>
          </p:txBody>
        </p:sp>
        <p:sp>
          <p:nvSpPr>
            <p:cNvPr id="89" name="Rectangle 88"/>
            <p:cNvSpPr/>
            <p:nvPr/>
          </p:nvSpPr>
          <p:spPr>
            <a:xfrm>
              <a:off x="246589" y="1252848"/>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93" name="Group 92"/>
          <p:cNvGrpSpPr/>
          <p:nvPr/>
        </p:nvGrpSpPr>
        <p:grpSpPr>
          <a:xfrm>
            <a:off x="246588" y="5059131"/>
            <a:ext cx="4308478" cy="600164"/>
            <a:chOff x="246589" y="1217405"/>
            <a:chExt cx="4308478" cy="600164"/>
          </a:xfrm>
        </p:grpSpPr>
        <p:sp>
          <p:nvSpPr>
            <p:cNvPr id="94" name="TextBox 93"/>
            <p:cNvSpPr txBox="1"/>
            <p:nvPr/>
          </p:nvSpPr>
          <p:spPr>
            <a:xfrm>
              <a:off x="360001" y="1217405"/>
              <a:ext cx="4195066" cy="600164"/>
            </a:xfrm>
            <a:prstGeom prst="rect">
              <a:avLst/>
            </a:prstGeom>
            <a:noFill/>
          </p:spPr>
          <p:txBody>
            <a:bodyPr wrap="square" rtlCol="0">
              <a:spAutoFit/>
            </a:bodyPr>
            <a:lstStyle/>
            <a:p>
              <a:pPr indent="-457200">
                <a:spcAft>
                  <a:spcPts val="600"/>
                </a:spcAft>
                <a:tabLst>
                  <a:tab pos="457200" algn="l"/>
                  <a:tab pos="457200" algn="l"/>
                </a:tabLst>
              </a:pPr>
              <a:r>
                <a:rPr lang="en-US" sz="1100" dirty="0">
                  <a:latin typeface="Calibri" panose="020F0502020204030204" pitchFamily="34" charset="0"/>
                </a:rPr>
                <a:t>The health system has historically focused on meeting the needs of those with the most severe mental </a:t>
              </a:r>
              <a:r>
                <a:rPr lang="en-US" sz="1100" dirty="0" smtClean="0">
                  <a:latin typeface="Calibri" panose="020F0502020204030204" pitchFamily="34" charset="0"/>
                </a:rPr>
                <a:t>disorders, and use of acute mental health services has increased.</a:t>
              </a:r>
              <a:endParaRPr lang="en-US" sz="1100" dirty="0">
                <a:latin typeface="Calibri" panose="020F0502020204030204" pitchFamily="34" charset="0"/>
              </a:endParaRPr>
            </a:p>
          </p:txBody>
        </p:sp>
        <p:sp>
          <p:nvSpPr>
            <p:cNvPr id="95" name="Rectangle 94"/>
            <p:cNvSpPr/>
            <p:nvPr/>
          </p:nvSpPr>
          <p:spPr>
            <a:xfrm>
              <a:off x="246589" y="1252848"/>
              <a:ext cx="144000" cy="504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86" name="Group 85"/>
          <p:cNvGrpSpPr/>
          <p:nvPr/>
        </p:nvGrpSpPr>
        <p:grpSpPr>
          <a:xfrm>
            <a:off x="0" y="6314502"/>
            <a:ext cx="4555068" cy="540000"/>
            <a:chOff x="-8372" y="2842802"/>
            <a:chExt cx="4555068" cy="540000"/>
          </a:xfrm>
        </p:grpSpPr>
        <p:sp>
          <p:nvSpPr>
            <p:cNvPr id="90" name="Rectangle 89"/>
            <p:cNvSpPr/>
            <p:nvPr/>
          </p:nvSpPr>
          <p:spPr>
            <a:xfrm>
              <a:off x="-8372" y="2842802"/>
              <a:ext cx="144000" cy="54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1" name="Rectangle 90"/>
            <p:cNvSpPr/>
            <p:nvPr/>
          </p:nvSpPr>
          <p:spPr>
            <a:xfrm>
              <a:off x="135628" y="2881970"/>
              <a:ext cx="4411068" cy="461665"/>
            </a:xfrm>
            <a:prstGeom prst="rect">
              <a:avLst/>
            </a:prstGeom>
          </p:spPr>
          <p:txBody>
            <a:bodyPr wrap="square">
              <a:spAutoFit/>
            </a:bodyPr>
            <a:lstStyle/>
            <a:p>
              <a:pPr defTabSz="457200">
                <a:defRPr/>
              </a:pPr>
              <a:r>
                <a:rPr lang="en-US" sz="1200" b="1" dirty="0" smtClean="0">
                  <a:latin typeface="Georgia" panose="02040502050405020303" pitchFamily="18" charset="0"/>
                </a:rPr>
                <a:t>We are not investing in building and supporting mental health</a:t>
              </a:r>
              <a:endParaRPr lang="en-US" sz="1200" b="1" dirty="0">
                <a:latin typeface="Georgia" panose="02040502050405020303" pitchFamily="18" charset="0"/>
              </a:endParaRPr>
            </a:p>
          </p:txBody>
        </p:sp>
      </p:grpSp>
    </p:spTree>
    <p:extLst>
      <p:ext uri="{BB962C8B-B14F-4D97-AF65-F5344CB8AC3E}">
        <p14:creationId xmlns:p14="http://schemas.microsoft.com/office/powerpoint/2010/main" val="318289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000" y="0"/>
            <a:ext cx="8860199"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Shared Responsibility</a:t>
            </a:r>
            <a:endParaRPr lang="en-US" sz="2000" b="1" dirty="0">
              <a:solidFill>
                <a:srgbClr val="232338"/>
              </a:solidFill>
              <a:latin typeface="Georgia" panose="02040502050405020303" pitchFamily="18" charset="0"/>
            </a:endParaRPr>
          </a:p>
        </p:txBody>
      </p:sp>
      <p:sp>
        <p:nvSpPr>
          <p:cNvPr id="7" name="Rectangle 6"/>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Georgia" panose="02040502050405020303" pitchFamily="18" charset="0"/>
              </a:rPr>
              <a:t>2</a:t>
            </a:r>
            <a:endParaRPr lang="en-NZ" b="1" dirty="0">
              <a:latin typeface="Georgia" panose="02040502050405020303" pitchFamily="18" charset="0"/>
            </a:endParaRPr>
          </a:p>
        </p:txBody>
      </p:sp>
      <p:graphicFrame>
        <p:nvGraphicFramePr>
          <p:cNvPr id="2" name="Diagram 1"/>
          <p:cNvGraphicFramePr/>
          <p:nvPr>
            <p:extLst>
              <p:ext uri="{D42A27DB-BD31-4B8C-83A1-F6EECF244321}">
                <p14:modId xmlns:p14="http://schemas.microsoft.com/office/powerpoint/2010/main" val="2083655665"/>
              </p:ext>
            </p:extLst>
          </p:nvPr>
        </p:nvGraphicFramePr>
        <p:xfrm>
          <a:off x="4016546" y="22517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1" y="485592"/>
            <a:ext cx="144000" cy="504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p:cNvSpPr/>
          <p:nvPr/>
        </p:nvSpPr>
        <p:spPr>
          <a:xfrm>
            <a:off x="143999" y="485592"/>
            <a:ext cx="9000000" cy="492443"/>
          </a:xfrm>
          <a:prstGeom prst="rect">
            <a:avLst/>
          </a:prstGeom>
        </p:spPr>
        <p:txBody>
          <a:bodyPr wrap="square">
            <a:spAutoFit/>
          </a:bodyPr>
          <a:lstStyle/>
          <a:p>
            <a:pPr defTabSz="457200">
              <a:defRPr/>
            </a:pPr>
            <a:r>
              <a:rPr lang="en-US" sz="1300" b="1" dirty="0">
                <a:latin typeface="Georgia" panose="02040502050405020303" pitchFamily="18" charset="0"/>
              </a:rPr>
              <a:t>The relationship between poor social and justice outcomes and poor mental health outcomes is complex and </a:t>
            </a:r>
            <a:r>
              <a:rPr lang="en-US" sz="1300" b="1" dirty="0" smtClean="0">
                <a:latin typeface="Georgia" panose="02040502050405020303" pitchFamily="18" charset="0"/>
              </a:rPr>
              <a:t>interdependent</a:t>
            </a:r>
            <a:endParaRPr lang="en-US" sz="1300" b="1" dirty="0">
              <a:latin typeface="Georgia" panose="02040502050405020303" pitchFamily="18" charset="0"/>
            </a:endParaRPr>
          </a:p>
        </p:txBody>
      </p:sp>
      <p:sp>
        <p:nvSpPr>
          <p:cNvPr id="11" name="TextBox 10"/>
          <p:cNvSpPr txBox="1"/>
          <p:nvPr/>
        </p:nvSpPr>
        <p:spPr>
          <a:xfrm>
            <a:off x="346509" y="1099819"/>
            <a:ext cx="4263591" cy="400110"/>
          </a:xfrm>
          <a:prstGeom prst="rect">
            <a:avLst/>
          </a:prstGeom>
          <a:noFill/>
        </p:spPr>
        <p:txBody>
          <a:bodyPr wrap="square" rtlCol="0">
            <a:spAutoFit/>
          </a:bodyPr>
          <a:lstStyle/>
          <a:p>
            <a:pPr indent="-457200">
              <a:spcAft>
                <a:spcPts val="600"/>
              </a:spcAft>
              <a:tabLst>
                <a:tab pos="457200" algn="l"/>
                <a:tab pos="457200" algn="l"/>
              </a:tabLst>
            </a:pPr>
            <a:r>
              <a:rPr lang="en-GB" sz="1000" b="1" dirty="0">
                <a:latin typeface="Georgia" panose="02040502050405020303" pitchFamily="18" charset="0"/>
              </a:rPr>
              <a:t>Poor mental health, including addiction, is both a contributor to, and outcome of, other poor social and justice outcomes</a:t>
            </a:r>
            <a:r>
              <a:rPr lang="en-GB" sz="1000" b="1" dirty="0" smtClean="0">
                <a:latin typeface="Georgia" panose="02040502050405020303" pitchFamily="18" charset="0"/>
              </a:rPr>
              <a:t>.</a:t>
            </a:r>
          </a:p>
        </p:txBody>
      </p:sp>
      <p:sp>
        <p:nvSpPr>
          <p:cNvPr id="12" name="Rectangle 11"/>
          <p:cNvSpPr/>
          <p:nvPr/>
        </p:nvSpPr>
        <p:spPr>
          <a:xfrm>
            <a:off x="233098" y="1065874"/>
            <a:ext cx="144000" cy="46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 name="Rectangle 12"/>
          <p:cNvSpPr/>
          <p:nvPr/>
        </p:nvSpPr>
        <p:spPr>
          <a:xfrm>
            <a:off x="-1" y="4852525"/>
            <a:ext cx="144000" cy="504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143999" y="4852525"/>
            <a:ext cx="4385666" cy="492443"/>
          </a:xfrm>
          <a:prstGeom prst="rect">
            <a:avLst/>
          </a:prstGeom>
        </p:spPr>
        <p:txBody>
          <a:bodyPr wrap="square">
            <a:spAutoFit/>
          </a:bodyPr>
          <a:lstStyle/>
          <a:p>
            <a:pPr defTabSz="457200">
              <a:defRPr/>
            </a:pPr>
            <a:r>
              <a:rPr lang="en-US" sz="1300" b="1" dirty="0" smtClean="0">
                <a:latin typeface="Georgia" panose="02040502050405020303" pitchFamily="18" charset="0"/>
              </a:rPr>
              <a:t>This results in shared client populations across government</a:t>
            </a:r>
            <a:endParaRPr lang="en-US" sz="1300" b="1" dirty="0">
              <a:latin typeface="Georgia" panose="02040502050405020303" pitchFamily="18" charset="0"/>
            </a:endParaRPr>
          </a:p>
        </p:txBody>
      </p:sp>
      <p:sp>
        <p:nvSpPr>
          <p:cNvPr id="10" name="Rectangle 9"/>
          <p:cNvSpPr/>
          <p:nvPr/>
        </p:nvSpPr>
        <p:spPr>
          <a:xfrm>
            <a:off x="346509" y="1602848"/>
            <a:ext cx="4183156" cy="2015936"/>
          </a:xfrm>
          <a:prstGeom prst="rect">
            <a:avLst/>
          </a:prstGeom>
        </p:spPr>
        <p:txBody>
          <a:bodyPr wrap="square">
            <a:spAutoFit/>
          </a:bodyPr>
          <a:lstStyle/>
          <a:p>
            <a:pPr marL="171450" indent="-171450">
              <a:spcAft>
                <a:spcPts val="600"/>
              </a:spcAft>
              <a:buFont typeface="Wingdings" panose="05000000000000000000" pitchFamily="2" charset="2"/>
              <a:buChar char="Ø"/>
            </a:pPr>
            <a:r>
              <a:rPr lang="en-US" sz="1050" dirty="0"/>
              <a:t>Sometimes there is </a:t>
            </a:r>
            <a:r>
              <a:rPr lang="en-US" sz="1050" dirty="0" smtClean="0"/>
              <a:t>clear link </a:t>
            </a:r>
            <a:r>
              <a:rPr lang="en-US" sz="1050" dirty="0"/>
              <a:t>between addressing poor mental health and reducing </a:t>
            </a:r>
            <a:r>
              <a:rPr lang="en-US" sz="1050" dirty="0" smtClean="0"/>
              <a:t>other negative outcomes:</a:t>
            </a:r>
          </a:p>
          <a:p>
            <a:pPr marL="180000" lvl="1">
              <a:spcAft>
                <a:spcPts val="600"/>
              </a:spcAft>
            </a:pPr>
            <a:r>
              <a:rPr lang="en-US" sz="1050" i="1" dirty="0" smtClean="0"/>
              <a:t>Young </a:t>
            </a:r>
            <a:r>
              <a:rPr lang="en-US" sz="1050" i="1" dirty="0"/>
              <a:t>people with mild to moderate mental health are three times more likely to be benefit </a:t>
            </a:r>
            <a:r>
              <a:rPr lang="en-US" sz="1050" i="1" dirty="0" smtClean="0"/>
              <a:t>dependent.</a:t>
            </a:r>
            <a:r>
              <a:rPr lang="en-US" sz="1050" i="1" baseline="30000" dirty="0" smtClean="0"/>
              <a:t>1</a:t>
            </a:r>
            <a:endParaRPr lang="en-US" sz="1050" i="1" baseline="30000" dirty="0"/>
          </a:p>
          <a:p>
            <a:pPr marL="171450" indent="-171450">
              <a:spcAft>
                <a:spcPts val="600"/>
              </a:spcAft>
              <a:buFont typeface="Wingdings" panose="05000000000000000000" pitchFamily="2" charset="2"/>
              <a:buChar char="Ø"/>
            </a:pPr>
            <a:r>
              <a:rPr lang="en-US" sz="1050" dirty="0" smtClean="0"/>
              <a:t>Sometimes mental </a:t>
            </a:r>
            <a:r>
              <a:rPr lang="en-US" sz="1050" dirty="0"/>
              <a:t>illness may co-occur with other negative outcomes, increasing the challenges facing other </a:t>
            </a:r>
            <a:r>
              <a:rPr lang="en-US" sz="1050" dirty="0" smtClean="0"/>
              <a:t>services:</a:t>
            </a:r>
          </a:p>
          <a:p>
            <a:pPr marL="180000" lvl="1">
              <a:spcAft>
                <a:spcPts val="600"/>
              </a:spcAft>
            </a:pPr>
            <a:r>
              <a:rPr lang="en-US" sz="1050" i="1" dirty="0" smtClean="0"/>
              <a:t>52</a:t>
            </a:r>
            <a:r>
              <a:rPr lang="en-US" sz="1050" i="1" dirty="0"/>
              <a:t>% of female prisoners have posttraumatic stress </a:t>
            </a:r>
            <a:r>
              <a:rPr lang="en-US" sz="1050" i="1" dirty="0" smtClean="0"/>
              <a:t>disorder, </a:t>
            </a:r>
            <a:r>
              <a:rPr lang="en-US" sz="1050" i="1" dirty="0"/>
              <a:t>but intervening early to change the mental health and corrections outcomes is likely to require a response from another sector </a:t>
            </a:r>
            <a:r>
              <a:rPr lang="en-US" sz="1050" i="1" dirty="0" smtClean="0"/>
              <a:t>(e.g. addressing </a:t>
            </a:r>
            <a:r>
              <a:rPr lang="en-US" sz="1050" i="1" dirty="0"/>
              <a:t>family violence</a:t>
            </a:r>
            <a:r>
              <a:rPr lang="en-US" sz="1050" i="1" dirty="0" smtClean="0"/>
              <a:t>).</a:t>
            </a:r>
            <a:r>
              <a:rPr lang="en-US" sz="1050" i="1" baseline="30000" dirty="0" smtClean="0"/>
              <a:t>2</a:t>
            </a:r>
            <a:endParaRPr lang="en-NZ" sz="1050" i="1" baseline="30000" dirty="0">
              <a:latin typeface="Calibri" panose="020F0502020204030204" pitchFamily="34" charset="0"/>
            </a:endParaRPr>
          </a:p>
        </p:txBody>
      </p:sp>
      <p:sp>
        <p:nvSpPr>
          <p:cNvPr id="16" name="TextBox 15"/>
          <p:cNvSpPr txBox="1"/>
          <p:nvPr/>
        </p:nvSpPr>
        <p:spPr>
          <a:xfrm>
            <a:off x="4896099" y="1099819"/>
            <a:ext cx="4263591" cy="400110"/>
          </a:xfrm>
          <a:prstGeom prst="rect">
            <a:avLst/>
          </a:prstGeom>
          <a:noFill/>
        </p:spPr>
        <p:txBody>
          <a:bodyPr wrap="square" rtlCol="0">
            <a:spAutoFit/>
          </a:bodyPr>
          <a:lstStyle/>
          <a:p>
            <a:pPr indent="-457200">
              <a:spcAft>
                <a:spcPts val="600"/>
              </a:spcAft>
              <a:tabLst>
                <a:tab pos="457200" algn="l"/>
                <a:tab pos="457200" algn="l"/>
              </a:tabLst>
            </a:pPr>
            <a:r>
              <a:rPr lang="en-US" sz="1000" b="1" dirty="0" smtClean="0">
                <a:latin typeface="Georgia" panose="02040502050405020303" pitchFamily="18" charset="0"/>
              </a:rPr>
              <a:t>Mental </a:t>
            </a:r>
            <a:r>
              <a:rPr lang="en-US" sz="1000" b="1" dirty="0">
                <a:latin typeface="Georgia" panose="02040502050405020303" pitchFamily="18" charset="0"/>
              </a:rPr>
              <a:t>illness can therefore lead to compounding disadvantage for people already at risk of poor outcomes</a:t>
            </a:r>
            <a:r>
              <a:rPr lang="en-US" sz="1000" b="1" dirty="0" smtClean="0">
                <a:latin typeface="Georgia" panose="02040502050405020303" pitchFamily="18" charset="0"/>
              </a:rPr>
              <a:t>.</a:t>
            </a:r>
          </a:p>
        </p:txBody>
      </p:sp>
      <p:sp>
        <p:nvSpPr>
          <p:cNvPr id="17" name="Rectangle 16"/>
          <p:cNvSpPr/>
          <p:nvPr/>
        </p:nvSpPr>
        <p:spPr>
          <a:xfrm>
            <a:off x="4783837" y="1065874"/>
            <a:ext cx="144000" cy="46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8" name="TextBox 17"/>
          <p:cNvSpPr txBox="1"/>
          <p:nvPr/>
        </p:nvSpPr>
        <p:spPr>
          <a:xfrm>
            <a:off x="346509" y="3731134"/>
            <a:ext cx="4263591" cy="400110"/>
          </a:xfrm>
          <a:prstGeom prst="rect">
            <a:avLst/>
          </a:prstGeom>
          <a:noFill/>
        </p:spPr>
        <p:txBody>
          <a:bodyPr wrap="square" rtlCol="0">
            <a:spAutoFit/>
          </a:bodyPr>
          <a:lstStyle/>
          <a:p>
            <a:pPr indent="-457200">
              <a:spcAft>
                <a:spcPts val="600"/>
              </a:spcAft>
              <a:tabLst>
                <a:tab pos="457200" algn="l"/>
                <a:tab pos="457200" algn="l"/>
              </a:tabLst>
            </a:pPr>
            <a:r>
              <a:rPr lang="en-GB" sz="1000" b="1" dirty="0">
                <a:latin typeface="Georgia" panose="02040502050405020303" pitchFamily="18" charset="0"/>
              </a:rPr>
              <a:t>Each sector engages with populations who also have mental health needs.</a:t>
            </a:r>
          </a:p>
        </p:txBody>
      </p:sp>
      <p:sp>
        <p:nvSpPr>
          <p:cNvPr id="19" name="Rectangle 18"/>
          <p:cNvSpPr/>
          <p:nvPr/>
        </p:nvSpPr>
        <p:spPr>
          <a:xfrm>
            <a:off x="233098" y="3697189"/>
            <a:ext cx="144000" cy="46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0" name="Rectangle 19"/>
          <p:cNvSpPr/>
          <p:nvPr/>
        </p:nvSpPr>
        <p:spPr>
          <a:xfrm>
            <a:off x="346509" y="4165189"/>
            <a:ext cx="4567600" cy="577081"/>
          </a:xfrm>
          <a:prstGeom prst="rect">
            <a:avLst/>
          </a:prstGeom>
        </p:spPr>
        <p:txBody>
          <a:bodyPr wrap="square">
            <a:spAutoFit/>
          </a:bodyPr>
          <a:lstStyle/>
          <a:p>
            <a:pPr>
              <a:spcAft>
                <a:spcPts val="600"/>
              </a:spcAft>
            </a:pPr>
            <a:r>
              <a:rPr lang="en-US" sz="1050" dirty="0"/>
              <a:t>There are also portions of the population with mental health needs who are not engaging with other government services or accessing support for their mental health needs.</a:t>
            </a:r>
            <a:endParaRPr lang="en-NZ" sz="1050" dirty="0"/>
          </a:p>
        </p:txBody>
      </p:sp>
      <p:sp>
        <p:nvSpPr>
          <p:cNvPr id="25" name="Rectangle 24"/>
          <p:cNvSpPr/>
          <p:nvPr/>
        </p:nvSpPr>
        <p:spPr>
          <a:xfrm>
            <a:off x="377097" y="5676144"/>
            <a:ext cx="4974414" cy="400110"/>
          </a:xfrm>
          <a:prstGeom prst="rect">
            <a:avLst/>
          </a:prstGeom>
        </p:spPr>
        <p:txBody>
          <a:bodyPr wrap="square">
            <a:spAutoFit/>
          </a:bodyPr>
          <a:lstStyle/>
          <a:p>
            <a:pPr>
              <a:spcAft>
                <a:spcPts val="600"/>
              </a:spcAft>
            </a:pPr>
            <a:r>
              <a:rPr lang="en-US" sz="1000" b="1" dirty="0">
                <a:latin typeface="Georgia" panose="02040502050405020303" pitchFamily="18" charset="0"/>
              </a:rPr>
              <a:t>No single agency can address the complex and overlapping issues underpinning poor mental health and other social and justice outcomes.</a:t>
            </a:r>
          </a:p>
        </p:txBody>
      </p:sp>
      <p:sp>
        <p:nvSpPr>
          <p:cNvPr id="26" name="Rectangle 25"/>
          <p:cNvSpPr/>
          <p:nvPr/>
        </p:nvSpPr>
        <p:spPr>
          <a:xfrm>
            <a:off x="-1" y="6408417"/>
            <a:ext cx="144000" cy="432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Rectangle 26"/>
          <p:cNvSpPr/>
          <p:nvPr/>
        </p:nvSpPr>
        <p:spPr>
          <a:xfrm>
            <a:off x="143999" y="6370317"/>
            <a:ext cx="9000000" cy="492443"/>
          </a:xfrm>
          <a:prstGeom prst="rect">
            <a:avLst/>
          </a:prstGeom>
        </p:spPr>
        <p:txBody>
          <a:bodyPr wrap="square">
            <a:spAutoFit/>
          </a:bodyPr>
          <a:lstStyle/>
          <a:p>
            <a:pPr defTabSz="457200">
              <a:defRPr/>
            </a:pPr>
            <a:r>
              <a:rPr lang="en-US" sz="1300" b="1" dirty="0">
                <a:latin typeface="Georgia" panose="02040502050405020303" pitchFamily="18" charset="0"/>
              </a:rPr>
              <a:t>Therefore a </a:t>
            </a:r>
            <a:r>
              <a:rPr lang="en-US" sz="1300" b="1" dirty="0" smtClean="0">
                <a:latin typeface="Georgia" panose="02040502050405020303" pitchFamily="18" charset="0"/>
              </a:rPr>
              <a:t>cross-agency response is needed to prioritise and direct efforts across government to improve mental health and reduce associated negative outcomes</a:t>
            </a:r>
            <a:endParaRPr lang="en-US" sz="1300" b="1" dirty="0">
              <a:latin typeface="Georgia" panose="02040502050405020303" pitchFamily="18" charset="0"/>
            </a:endParaRPr>
          </a:p>
        </p:txBody>
      </p:sp>
      <p:sp>
        <p:nvSpPr>
          <p:cNvPr id="22" name="Rectangle 21"/>
          <p:cNvSpPr/>
          <p:nvPr/>
        </p:nvSpPr>
        <p:spPr>
          <a:xfrm>
            <a:off x="238720" y="5642199"/>
            <a:ext cx="144000" cy="46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3" name="Rectangle 22"/>
          <p:cNvSpPr/>
          <p:nvPr/>
        </p:nvSpPr>
        <p:spPr>
          <a:xfrm>
            <a:off x="4927837" y="1621713"/>
            <a:ext cx="4216162" cy="415498"/>
          </a:xfrm>
          <a:prstGeom prst="rect">
            <a:avLst/>
          </a:prstGeom>
        </p:spPr>
        <p:txBody>
          <a:bodyPr wrap="square">
            <a:spAutoFit/>
          </a:bodyPr>
          <a:lstStyle/>
          <a:p>
            <a:pPr>
              <a:spcAft>
                <a:spcPts val="600"/>
              </a:spcAft>
            </a:pPr>
            <a:r>
              <a:rPr lang="en-US" sz="1050" dirty="0" smtClean="0"/>
              <a:t>Certain population groups continue to experience poorer mental health, social and justice outcomes than others.</a:t>
            </a:r>
            <a:endParaRPr lang="en-NZ" sz="1050" dirty="0"/>
          </a:p>
        </p:txBody>
      </p:sp>
    </p:spTree>
    <p:extLst>
      <p:ext uri="{BB962C8B-B14F-4D97-AF65-F5344CB8AC3E}">
        <p14:creationId xmlns:p14="http://schemas.microsoft.com/office/powerpoint/2010/main" val="313682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000" y="0"/>
            <a:ext cx="8860199" cy="400110"/>
          </a:xfrm>
          <a:prstGeom prst="rect">
            <a:avLst/>
          </a:prstGeom>
          <a:noFill/>
        </p:spPr>
        <p:txBody>
          <a:bodyPr wrap="square" rtlCol="0">
            <a:spAutoFit/>
          </a:bodyPr>
          <a:lstStyle/>
          <a:p>
            <a:r>
              <a:rPr lang="en-US" sz="2000" b="1" dirty="0">
                <a:solidFill>
                  <a:srgbClr val="232338"/>
                </a:solidFill>
                <a:latin typeface="Georgia" panose="02040502050405020303" pitchFamily="18" charset="0"/>
              </a:rPr>
              <a:t>Vulnerable </a:t>
            </a:r>
            <a:r>
              <a:rPr lang="en-US" sz="2000" b="1" dirty="0" smtClean="0">
                <a:solidFill>
                  <a:srgbClr val="232338"/>
                </a:solidFill>
                <a:latin typeface="Georgia" panose="02040502050405020303" pitchFamily="18" charset="0"/>
              </a:rPr>
              <a:t>Children and Young People</a:t>
            </a:r>
            <a:endParaRPr lang="en-US" sz="2000" b="1" dirty="0">
              <a:solidFill>
                <a:srgbClr val="232338"/>
              </a:solidFill>
              <a:latin typeface="Georgia" panose="02040502050405020303" pitchFamily="18" charset="0"/>
            </a:endParaRPr>
          </a:p>
        </p:txBody>
      </p:sp>
      <p:sp>
        <p:nvSpPr>
          <p:cNvPr id="7" name="Rectangle 6"/>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prstClr val="white"/>
                </a:solidFill>
                <a:latin typeface="Georgia" panose="02040502050405020303" pitchFamily="18" charset="0"/>
              </a:rPr>
              <a:t>3</a:t>
            </a:r>
          </a:p>
        </p:txBody>
      </p:sp>
      <p:sp>
        <p:nvSpPr>
          <p:cNvPr id="30" name="TextBox 29"/>
          <p:cNvSpPr txBox="1"/>
          <p:nvPr/>
        </p:nvSpPr>
        <p:spPr>
          <a:xfrm>
            <a:off x="100575" y="388301"/>
            <a:ext cx="8964000" cy="492443"/>
          </a:xfrm>
          <a:prstGeom prst="rect">
            <a:avLst/>
          </a:prstGeom>
          <a:noFill/>
        </p:spPr>
        <p:txBody>
          <a:bodyPr wrap="square" rtlCol="0">
            <a:spAutoFit/>
          </a:bodyPr>
          <a:lstStyle/>
          <a:p>
            <a:pPr defTabSz="457200">
              <a:defRPr/>
            </a:pPr>
            <a:r>
              <a:rPr lang="en-US" sz="1300" b="1" dirty="0">
                <a:latin typeface="Georgia" panose="02040502050405020303" pitchFamily="18" charset="0"/>
              </a:rPr>
              <a:t>Vulnerable children and young people live complex </a:t>
            </a:r>
            <a:r>
              <a:rPr lang="en-US" sz="1300" b="1" dirty="0" smtClean="0">
                <a:latin typeface="Georgia" panose="02040502050405020303" pitchFamily="18" charset="0"/>
              </a:rPr>
              <a:t>lives, </a:t>
            </a:r>
            <a:r>
              <a:rPr lang="en-US" sz="1300" b="1" dirty="0">
                <a:latin typeface="Georgia" panose="02040502050405020303" pitchFamily="18" charset="0"/>
              </a:rPr>
              <a:t>and without earlier and culturally appropriate wellbeing </a:t>
            </a:r>
            <a:r>
              <a:rPr lang="en-US" sz="1300" b="1" dirty="0" smtClean="0">
                <a:latin typeface="Georgia" panose="02040502050405020303" pitchFamily="18" charset="0"/>
              </a:rPr>
              <a:t>support, </a:t>
            </a:r>
            <a:r>
              <a:rPr lang="en-US" sz="1300" b="1" dirty="0">
                <a:latin typeface="Georgia" panose="02040502050405020303" pitchFamily="18" charset="0"/>
              </a:rPr>
              <a:t>are more likely to experience worse outcomes</a:t>
            </a:r>
          </a:p>
        </p:txBody>
      </p:sp>
      <p:sp>
        <p:nvSpPr>
          <p:cNvPr id="31" name="Rectangle 30"/>
          <p:cNvSpPr/>
          <p:nvPr/>
        </p:nvSpPr>
        <p:spPr>
          <a:xfrm>
            <a:off x="20420" y="454522"/>
            <a:ext cx="144000"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32" name="TextBox 31"/>
          <p:cNvSpPr txBox="1"/>
          <p:nvPr/>
        </p:nvSpPr>
        <p:spPr>
          <a:xfrm>
            <a:off x="100575" y="3390043"/>
            <a:ext cx="8964000" cy="292388"/>
          </a:xfrm>
          <a:prstGeom prst="rect">
            <a:avLst/>
          </a:prstGeom>
          <a:noFill/>
        </p:spPr>
        <p:txBody>
          <a:bodyPr wrap="square" rtlCol="0">
            <a:spAutoFit/>
          </a:bodyPr>
          <a:lstStyle/>
          <a:p>
            <a:pPr defTabSz="457200">
              <a:defRPr/>
            </a:pPr>
            <a:r>
              <a:rPr lang="en-US" sz="1300" b="1" dirty="0">
                <a:latin typeface="Georgia" panose="02040502050405020303" pitchFamily="18" charset="0"/>
              </a:rPr>
              <a:t>Appropriate support is needed to mitigate harm and address trauma and vulnerability</a:t>
            </a:r>
          </a:p>
        </p:txBody>
      </p:sp>
      <p:sp>
        <p:nvSpPr>
          <p:cNvPr id="33" name="Rectangle 32"/>
          <p:cNvSpPr/>
          <p:nvPr/>
        </p:nvSpPr>
        <p:spPr>
          <a:xfrm>
            <a:off x="20420" y="3356237"/>
            <a:ext cx="144000"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38" name="TextBox 37"/>
          <p:cNvSpPr txBox="1"/>
          <p:nvPr/>
        </p:nvSpPr>
        <p:spPr>
          <a:xfrm>
            <a:off x="225136" y="914304"/>
            <a:ext cx="8633114" cy="400110"/>
          </a:xfrm>
          <a:prstGeom prst="rect">
            <a:avLst/>
          </a:prstGeom>
          <a:noFill/>
        </p:spPr>
        <p:txBody>
          <a:bodyPr wrap="square" rtlCol="0">
            <a:spAutoFit/>
          </a:bodyPr>
          <a:lstStyle/>
          <a:p>
            <a:pPr defTabSz="457200">
              <a:defRPr/>
            </a:pPr>
            <a:r>
              <a:rPr lang="en-US" sz="1000" b="1" dirty="0">
                <a:latin typeface="Georgia" panose="02040502050405020303" pitchFamily="18" charset="0"/>
              </a:rPr>
              <a:t>There is a very high prevalence of emotional, behavioural and mental health problems, especially </a:t>
            </a:r>
            <a:r>
              <a:rPr lang="en-US" sz="1000" b="1" dirty="0" smtClean="0">
                <a:latin typeface="Georgia" panose="02040502050405020303" pitchFamily="18" charset="0"/>
              </a:rPr>
              <a:t>in those </a:t>
            </a:r>
            <a:r>
              <a:rPr lang="en-US" sz="1000" b="1" dirty="0">
                <a:latin typeface="Georgia" panose="02040502050405020303" pitchFamily="18" charset="0"/>
              </a:rPr>
              <a:t>who come into contact with the </a:t>
            </a:r>
            <a:r>
              <a:rPr lang="en-US" sz="1000" b="1" dirty="0" smtClean="0">
                <a:latin typeface="Georgia" panose="02040502050405020303" pitchFamily="18" charset="0"/>
              </a:rPr>
              <a:t>Care </a:t>
            </a:r>
            <a:r>
              <a:rPr lang="en-US" sz="1000" b="1" dirty="0">
                <a:latin typeface="Georgia" panose="02040502050405020303" pitchFamily="18" charset="0"/>
              </a:rPr>
              <a:t>and </a:t>
            </a:r>
            <a:r>
              <a:rPr lang="en-US" sz="1000" b="1" dirty="0" smtClean="0">
                <a:latin typeface="Georgia" panose="02040502050405020303" pitchFamily="18" charset="0"/>
              </a:rPr>
              <a:t>Protection </a:t>
            </a:r>
            <a:r>
              <a:rPr lang="en-US" sz="1000" b="1" dirty="0">
                <a:latin typeface="Georgia" panose="02040502050405020303" pitchFamily="18" charset="0"/>
              </a:rPr>
              <a:t>and </a:t>
            </a:r>
            <a:r>
              <a:rPr lang="en-US" sz="1000" b="1" dirty="0" smtClean="0">
                <a:latin typeface="Georgia" panose="02040502050405020303" pitchFamily="18" charset="0"/>
              </a:rPr>
              <a:t>Youth Justice </a:t>
            </a:r>
            <a:r>
              <a:rPr lang="en-US" sz="1000" b="1" dirty="0">
                <a:latin typeface="Georgia" panose="02040502050405020303" pitchFamily="18" charset="0"/>
              </a:rPr>
              <a:t>systems</a:t>
            </a:r>
            <a:endParaRPr lang="en-NZ" sz="1000" b="1" dirty="0">
              <a:latin typeface="Georgia" panose="02040502050405020303" pitchFamily="18" charset="0"/>
            </a:endParaRPr>
          </a:p>
        </p:txBody>
      </p:sp>
      <p:sp>
        <p:nvSpPr>
          <p:cNvPr id="42" name="TextBox 41"/>
          <p:cNvSpPr txBox="1"/>
          <p:nvPr/>
        </p:nvSpPr>
        <p:spPr>
          <a:xfrm>
            <a:off x="100575" y="5353194"/>
            <a:ext cx="4134707"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i="0" u="none" strike="noStrike" cap="none" spc="0" normalizeH="0" baseline="0">
                <a:ln>
                  <a:noFill/>
                </a:ln>
                <a:solidFill>
                  <a:schemeClr val="bg1"/>
                </a:solidFill>
                <a:effectLst/>
                <a:uLnTx/>
                <a:uFillTx/>
                <a:latin typeface="Georgia" panose="02040502050405020303" pitchFamily="18" charset="0"/>
              </a:defRPr>
            </a:lvl1pPr>
          </a:lstStyle>
          <a:p>
            <a:pPr lvl="0"/>
            <a:r>
              <a:rPr lang="mi-NZ" sz="1300" b="1" dirty="0">
                <a:solidFill>
                  <a:schemeClr val="tx1"/>
                </a:solidFill>
              </a:rPr>
              <a:t>Māori are </a:t>
            </a:r>
            <a:r>
              <a:rPr lang="mi-NZ" sz="1300" b="1" dirty="0" smtClean="0">
                <a:solidFill>
                  <a:schemeClr val="tx1"/>
                </a:solidFill>
              </a:rPr>
              <a:t>overrepresented</a:t>
            </a:r>
            <a:endParaRPr lang="en-NZ" sz="1300" b="1" dirty="0">
              <a:solidFill>
                <a:schemeClr val="tx1"/>
              </a:solidFill>
            </a:endParaRPr>
          </a:p>
        </p:txBody>
      </p:sp>
      <p:sp>
        <p:nvSpPr>
          <p:cNvPr id="85" name="Rectangle 84"/>
          <p:cNvSpPr/>
          <p:nvPr/>
        </p:nvSpPr>
        <p:spPr>
          <a:xfrm>
            <a:off x="111723" y="965136"/>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88" name="TextBox 87"/>
          <p:cNvSpPr txBox="1"/>
          <p:nvPr/>
        </p:nvSpPr>
        <p:spPr>
          <a:xfrm>
            <a:off x="225136" y="3886826"/>
            <a:ext cx="4552263" cy="246221"/>
          </a:xfrm>
          <a:prstGeom prst="rect">
            <a:avLst/>
          </a:prstGeom>
          <a:noFill/>
        </p:spPr>
        <p:txBody>
          <a:bodyPr wrap="square" rtlCol="0">
            <a:spAutoFit/>
          </a:bodyPr>
          <a:lstStyle/>
          <a:p>
            <a:pPr>
              <a:spcAft>
                <a:spcPts val="600"/>
              </a:spcAft>
            </a:pPr>
            <a:r>
              <a:rPr lang="en-US" sz="1000" b="1" dirty="0">
                <a:latin typeface="Georgia" panose="02040502050405020303" pitchFamily="18" charset="0"/>
              </a:rPr>
              <a:t>Poor parental mental health is a common issue</a:t>
            </a:r>
            <a:endParaRPr lang="en-NZ" sz="1000" b="1" dirty="0">
              <a:latin typeface="Georgia" panose="02040502050405020303" pitchFamily="18" charset="0"/>
            </a:endParaRPr>
          </a:p>
        </p:txBody>
      </p:sp>
      <p:sp>
        <p:nvSpPr>
          <p:cNvPr id="89" name="Rectangle 88"/>
          <p:cNvSpPr/>
          <p:nvPr/>
        </p:nvSpPr>
        <p:spPr>
          <a:xfrm>
            <a:off x="111723" y="3845325"/>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 name="Rectangle 1"/>
          <p:cNvSpPr/>
          <p:nvPr/>
        </p:nvSpPr>
        <p:spPr>
          <a:xfrm>
            <a:off x="144000" y="5678575"/>
            <a:ext cx="4356710" cy="830997"/>
          </a:xfrm>
          <a:prstGeom prst="rect">
            <a:avLst/>
          </a:prstGeom>
        </p:spPr>
        <p:txBody>
          <a:bodyPr wrap="square">
            <a:spAutoFit/>
          </a:bodyPr>
          <a:lstStyle/>
          <a:p>
            <a:pPr marL="171450" indent="-171450">
              <a:buFont typeface="Wingdings" panose="05000000000000000000" pitchFamily="2" charset="2"/>
              <a:buChar char="Ø"/>
            </a:pPr>
            <a:r>
              <a:rPr lang="en-NZ" sz="1200" dirty="0"/>
              <a:t>Currently around </a:t>
            </a:r>
            <a:r>
              <a:rPr lang="en-NZ" sz="1200" b="1" dirty="0"/>
              <a:t>230,000 </a:t>
            </a:r>
            <a:r>
              <a:rPr lang="en-NZ" sz="1200" dirty="0"/>
              <a:t>children and young people under age 18 may experience </a:t>
            </a:r>
            <a:r>
              <a:rPr lang="en-NZ" sz="1200" dirty="0" smtClean="0"/>
              <a:t>vulnerability at </a:t>
            </a:r>
            <a:r>
              <a:rPr lang="en-NZ" sz="1200" dirty="0"/>
              <a:t>some point during their childhood, and around </a:t>
            </a:r>
            <a:r>
              <a:rPr lang="en-NZ" sz="1200" b="1" dirty="0"/>
              <a:t>six out of 10 </a:t>
            </a:r>
            <a:r>
              <a:rPr lang="en-NZ" sz="1200" dirty="0"/>
              <a:t>of this group are likely to be </a:t>
            </a:r>
            <a:r>
              <a:rPr lang="en-NZ" sz="1200" dirty="0" smtClean="0"/>
              <a:t>Māori.</a:t>
            </a:r>
            <a:r>
              <a:rPr lang="en-NZ" sz="1200" baseline="30000" dirty="0" smtClean="0"/>
              <a:t>4</a:t>
            </a:r>
            <a:endParaRPr lang="en-NZ" sz="1200" baseline="30000" dirty="0"/>
          </a:p>
        </p:txBody>
      </p:sp>
      <p:sp>
        <p:nvSpPr>
          <p:cNvPr id="8" name="Rectangle 7"/>
          <p:cNvSpPr/>
          <p:nvPr/>
        </p:nvSpPr>
        <p:spPr>
          <a:xfrm>
            <a:off x="225136" y="4217798"/>
            <a:ext cx="4244987" cy="830997"/>
          </a:xfrm>
          <a:prstGeom prst="rect">
            <a:avLst/>
          </a:prstGeom>
        </p:spPr>
        <p:txBody>
          <a:bodyPr wrap="square">
            <a:spAutoFit/>
          </a:bodyPr>
          <a:lstStyle/>
          <a:p>
            <a:pPr marL="171450" indent="-171450">
              <a:buFont typeface="Wingdings" panose="05000000000000000000" pitchFamily="2" charset="2"/>
              <a:buChar char="Ø"/>
            </a:pPr>
            <a:r>
              <a:rPr lang="en-NZ" sz="1200" dirty="0"/>
              <a:t>A recent survey of young people in residences aged between 12 to 18 </a:t>
            </a:r>
            <a:r>
              <a:rPr lang="en-NZ" sz="1200" dirty="0" smtClean="0"/>
              <a:t>years </a:t>
            </a:r>
            <a:r>
              <a:rPr lang="en-NZ" sz="1200" dirty="0"/>
              <a:t>found that </a:t>
            </a:r>
            <a:r>
              <a:rPr lang="en-NZ" sz="1200" b="1" dirty="0"/>
              <a:t>67%</a:t>
            </a:r>
            <a:r>
              <a:rPr lang="en-NZ" sz="1200" dirty="0"/>
              <a:t> had parents with alcohol and other drug issues and </a:t>
            </a:r>
            <a:r>
              <a:rPr lang="en-NZ" sz="1200" b="1" dirty="0"/>
              <a:t>54%</a:t>
            </a:r>
            <a:r>
              <a:rPr lang="en-NZ" sz="1200" dirty="0"/>
              <a:t> of the girls had a parent with a mental health condition.</a:t>
            </a:r>
            <a:r>
              <a:rPr lang="en-NZ" sz="1200" baseline="30000" dirty="0" smtClean="0"/>
              <a:t>3</a:t>
            </a:r>
            <a:endParaRPr lang="en-NZ" sz="1200" baseline="30000" dirty="0"/>
          </a:p>
        </p:txBody>
      </p:sp>
      <p:graphicFrame>
        <p:nvGraphicFramePr>
          <p:cNvPr id="9" name="Table 8"/>
          <p:cNvGraphicFramePr>
            <a:graphicFrameLocks noGrp="1"/>
          </p:cNvGraphicFramePr>
          <p:nvPr>
            <p:extLst>
              <p:ext uri="{D42A27DB-BD31-4B8C-83A1-F6EECF244321}">
                <p14:modId xmlns:p14="http://schemas.microsoft.com/office/powerpoint/2010/main" val="2545601415"/>
              </p:ext>
            </p:extLst>
          </p:nvPr>
        </p:nvGraphicFramePr>
        <p:xfrm>
          <a:off x="288380" y="1445408"/>
          <a:ext cx="4814298" cy="1590318"/>
        </p:xfrm>
        <a:graphic>
          <a:graphicData uri="http://schemas.openxmlformats.org/drawingml/2006/table">
            <a:tbl>
              <a:tblPr firstRow="1" firstCol="1" bandRow="1">
                <a:tableStyleId>{5C22544A-7EE6-4342-B048-85BDC9FD1C3A}</a:tableStyleId>
              </a:tblPr>
              <a:tblGrid>
                <a:gridCol w="3740029"/>
                <a:gridCol w="1074269"/>
              </a:tblGrid>
              <a:tr h="243344">
                <a:tc gridSpan="2">
                  <a:txBody>
                    <a:bodyPr/>
                    <a:lstStyle/>
                    <a:p>
                      <a:pPr>
                        <a:lnSpc>
                          <a:spcPct val="115000"/>
                        </a:lnSpc>
                        <a:spcAft>
                          <a:spcPts val="0"/>
                        </a:spcAft>
                      </a:pPr>
                      <a:r>
                        <a:rPr lang="en-US" sz="1000" dirty="0" smtClean="0">
                          <a:effectLst/>
                          <a:latin typeface="+mn-lt"/>
                          <a:ea typeface="Calibri"/>
                          <a:cs typeface="Times New Roman"/>
                        </a:rPr>
                        <a:t>Health related needs of children at</a:t>
                      </a:r>
                      <a:r>
                        <a:rPr lang="en-US" sz="1000" baseline="0" dirty="0" smtClean="0">
                          <a:effectLst/>
                          <a:latin typeface="+mn-lt"/>
                          <a:ea typeface="Calibri"/>
                          <a:cs typeface="Times New Roman"/>
                        </a:rPr>
                        <a:t> </a:t>
                      </a:r>
                      <a:r>
                        <a:rPr lang="en-US" sz="1000" dirty="0" smtClean="0">
                          <a:effectLst/>
                          <a:latin typeface="+mn-lt"/>
                          <a:ea typeface="Calibri"/>
                          <a:cs typeface="Times New Roman"/>
                        </a:rPr>
                        <a:t>risk of entering care from </a:t>
                      </a:r>
                      <a:r>
                        <a:rPr lang="mi-NZ" sz="1000" dirty="0" smtClean="0">
                          <a:effectLst/>
                          <a:latin typeface="Calibri"/>
                          <a:ea typeface="Calibri"/>
                          <a:cs typeface="Times New Roman"/>
                        </a:rPr>
                        <a:t>1 July – 31 Dec 2016</a:t>
                      </a:r>
                      <a:r>
                        <a:rPr lang="mi-NZ" sz="1000" baseline="30000" dirty="0" smtClean="0">
                          <a:effectLst/>
                          <a:latin typeface="Calibri"/>
                          <a:ea typeface="Calibri"/>
                          <a:cs typeface="Times New Roman"/>
                        </a:rPr>
                        <a:t>1</a:t>
                      </a:r>
                      <a:endParaRPr lang="en-NZ" sz="1000" baseline="30000" dirty="0">
                        <a:effectLst/>
                        <a:latin typeface="Calibri"/>
                        <a:ea typeface="Calibri"/>
                        <a:cs typeface="Times New Roman"/>
                      </a:endParaRPr>
                    </a:p>
                  </a:txBody>
                  <a:tcPr marL="68580" marR="68580" marT="0" marB="0">
                    <a:solidFill>
                      <a:srgbClr val="45456F"/>
                    </a:solidFill>
                  </a:tcPr>
                </a:tc>
                <a:tc hMerge="1">
                  <a:txBody>
                    <a:bodyPr/>
                    <a:lstStyle/>
                    <a:p>
                      <a:pPr algn="ctr">
                        <a:lnSpc>
                          <a:spcPct val="115000"/>
                        </a:lnSpc>
                        <a:spcAft>
                          <a:spcPts val="0"/>
                        </a:spcAft>
                      </a:pPr>
                      <a:endParaRPr lang="en-NZ" sz="1100" dirty="0">
                        <a:effectLst/>
                        <a:latin typeface="Calibri"/>
                        <a:ea typeface="Calibri"/>
                        <a:cs typeface="Times New Roman"/>
                      </a:endParaRPr>
                    </a:p>
                  </a:txBody>
                  <a:tcPr marL="68580" marR="68580" marT="0" marB="0"/>
                </a:tc>
              </a:tr>
              <a:tr h="243344">
                <a:tc>
                  <a:txBody>
                    <a:bodyPr/>
                    <a:lstStyle/>
                    <a:p>
                      <a:pPr>
                        <a:lnSpc>
                          <a:spcPct val="115000"/>
                        </a:lnSpc>
                        <a:spcAft>
                          <a:spcPts val="0"/>
                        </a:spcAft>
                      </a:pPr>
                      <a:r>
                        <a:rPr lang="en-NZ" sz="1000" b="1" dirty="0">
                          <a:solidFill>
                            <a:schemeClr val="tx1"/>
                          </a:solidFill>
                          <a:effectLst/>
                        </a:rPr>
                        <a:t>Health needs identified through Gateway </a:t>
                      </a:r>
                      <a:r>
                        <a:rPr lang="en-NZ" sz="1000" b="1" dirty="0" smtClean="0">
                          <a:solidFill>
                            <a:schemeClr val="tx1"/>
                          </a:solidFill>
                          <a:effectLst/>
                        </a:rPr>
                        <a:t>Assessments </a:t>
                      </a:r>
                      <a:endParaRPr lang="en-NZ" sz="1100" b="1" dirty="0">
                        <a:solidFill>
                          <a:schemeClr val="tx1"/>
                        </a:solidFill>
                        <a:effectLst/>
                        <a:latin typeface="Calibri"/>
                        <a:ea typeface="Calibri"/>
                        <a:cs typeface="Times New Roman"/>
                      </a:endParaRPr>
                    </a:p>
                  </a:txBody>
                  <a:tcPr marL="68580" marR="68580" marT="0" marB="0">
                    <a:solidFill>
                      <a:srgbClr val="D3D3E3"/>
                    </a:solidFill>
                  </a:tcPr>
                </a:tc>
                <a:tc>
                  <a:txBody>
                    <a:bodyPr/>
                    <a:lstStyle/>
                    <a:p>
                      <a:pPr algn="ctr">
                        <a:lnSpc>
                          <a:spcPct val="115000"/>
                        </a:lnSpc>
                        <a:spcAft>
                          <a:spcPts val="0"/>
                        </a:spcAft>
                      </a:pPr>
                      <a:r>
                        <a:rPr lang="en-NZ" sz="1000" b="1" dirty="0">
                          <a:solidFill>
                            <a:schemeClr val="tx1"/>
                          </a:solidFill>
                          <a:effectLst/>
                        </a:rPr>
                        <a:t>% </a:t>
                      </a:r>
                      <a:r>
                        <a:rPr lang="en-NZ" sz="1000" b="1" dirty="0" smtClean="0">
                          <a:solidFill>
                            <a:schemeClr val="tx1"/>
                          </a:solidFill>
                          <a:effectLst/>
                        </a:rPr>
                        <a:t>type </a:t>
                      </a:r>
                      <a:r>
                        <a:rPr lang="en-NZ" sz="1000" b="1" dirty="0">
                          <a:solidFill>
                            <a:schemeClr val="tx1"/>
                          </a:solidFill>
                          <a:effectLst/>
                        </a:rPr>
                        <a:t>of need</a:t>
                      </a:r>
                      <a:endParaRPr lang="en-NZ" sz="1100" b="1" dirty="0">
                        <a:solidFill>
                          <a:schemeClr val="tx1"/>
                        </a:solidFill>
                        <a:effectLst/>
                        <a:latin typeface="Calibri"/>
                        <a:ea typeface="Calibri"/>
                        <a:cs typeface="Times New Roman"/>
                      </a:endParaRPr>
                    </a:p>
                  </a:txBody>
                  <a:tcPr marL="68580" marR="68580" marT="0" marB="0">
                    <a:solidFill>
                      <a:srgbClr val="D3D3E3"/>
                    </a:solidFill>
                  </a:tcPr>
                </a:tc>
              </a:tr>
              <a:tr h="180975">
                <a:tc>
                  <a:txBody>
                    <a:bodyPr/>
                    <a:lstStyle/>
                    <a:p>
                      <a:pPr>
                        <a:lnSpc>
                          <a:spcPct val="115000"/>
                        </a:lnSpc>
                        <a:spcAft>
                          <a:spcPts val="0"/>
                        </a:spcAft>
                      </a:pPr>
                      <a:r>
                        <a:rPr lang="en-NZ" sz="1000" b="0" dirty="0">
                          <a:solidFill>
                            <a:schemeClr val="tx1"/>
                          </a:solidFill>
                          <a:effectLst/>
                        </a:rPr>
                        <a:t>Mental health, behavioural, emotional and adolescent concerns</a:t>
                      </a:r>
                      <a:endParaRPr lang="en-NZ" sz="1100" b="0" dirty="0">
                        <a:solidFill>
                          <a:schemeClr val="tx1"/>
                        </a:solidFill>
                        <a:effectLst/>
                        <a:latin typeface="Calibri"/>
                        <a:ea typeface="Calibri"/>
                        <a:cs typeface="Times New Roman"/>
                      </a:endParaRPr>
                    </a:p>
                  </a:txBody>
                  <a:tcPr marL="68580" marR="68580" marT="0" marB="0">
                    <a:solidFill>
                      <a:srgbClr val="D3D3E3"/>
                    </a:solidFill>
                  </a:tcPr>
                </a:tc>
                <a:tc>
                  <a:txBody>
                    <a:bodyPr/>
                    <a:lstStyle/>
                    <a:p>
                      <a:pPr algn="ctr">
                        <a:lnSpc>
                          <a:spcPct val="115000"/>
                        </a:lnSpc>
                        <a:spcAft>
                          <a:spcPts val="0"/>
                        </a:spcAft>
                      </a:pPr>
                      <a:r>
                        <a:rPr lang="en-NZ" sz="1000" dirty="0">
                          <a:solidFill>
                            <a:schemeClr val="tx1"/>
                          </a:solidFill>
                          <a:effectLst/>
                        </a:rPr>
                        <a:t>74%</a:t>
                      </a:r>
                      <a:endParaRPr lang="en-NZ" sz="1100" dirty="0">
                        <a:solidFill>
                          <a:schemeClr val="tx1"/>
                        </a:solidFill>
                        <a:effectLst/>
                        <a:latin typeface="Calibri"/>
                        <a:ea typeface="Calibri"/>
                        <a:cs typeface="Times New Roman"/>
                      </a:endParaRPr>
                    </a:p>
                  </a:txBody>
                  <a:tcPr marL="68580" marR="68580" marT="0" marB="0">
                    <a:solidFill>
                      <a:srgbClr val="D3D3E3"/>
                    </a:solidFill>
                  </a:tcPr>
                </a:tc>
              </a:tr>
              <a:tr h="198755">
                <a:tc>
                  <a:txBody>
                    <a:bodyPr/>
                    <a:lstStyle/>
                    <a:p>
                      <a:pPr>
                        <a:lnSpc>
                          <a:spcPct val="115000"/>
                        </a:lnSpc>
                        <a:spcAft>
                          <a:spcPts val="0"/>
                        </a:spcAft>
                      </a:pPr>
                      <a:r>
                        <a:rPr lang="en-NZ" sz="1000" b="0" dirty="0">
                          <a:solidFill>
                            <a:schemeClr val="tx1"/>
                          </a:solidFill>
                          <a:effectLst/>
                        </a:rPr>
                        <a:t>Primary health concern </a:t>
                      </a:r>
                      <a:endParaRPr lang="en-NZ" sz="1100" b="0" dirty="0">
                        <a:solidFill>
                          <a:schemeClr val="tx1"/>
                        </a:solidFill>
                        <a:effectLst/>
                        <a:latin typeface="Calibri"/>
                        <a:ea typeface="Calibri"/>
                        <a:cs typeface="Times New Roman"/>
                      </a:endParaRPr>
                    </a:p>
                  </a:txBody>
                  <a:tcPr marL="68580" marR="68580" marT="0" marB="0">
                    <a:solidFill>
                      <a:srgbClr val="D3D3E3"/>
                    </a:solidFill>
                  </a:tcPr>
                </a:tc>
                <a:tc>
                  <a:txBody>
                    <a:bodyPr/>
                    <a:lstStyle/>
                    <a:p>
                      <a:pPr algn="ctr">
                        <a:lnSpc>
                          <a:spcPct val="115000"/>
                        </a:lnSpc>
                        <a:spcAft>
                          <a:spcPts val="0"/>
                        </a:spcAft>
                      </a:pPr>
                      <a:r>
                        <a:rPr lang="en-NZ" sz="1000" dirty="0">
                          <a:solidFill>
                            <a:schemeClr val="tx1"/>
                          </a:solidFill>
                          <a:effectLst/>
                        </a:rPr>
                        <a:t>50%</a:t>
                      </a:r>
                      <a:endParaRPr lang="en-NZ" sz="1100" dirty="0">
                        <a:solidFill>
                          <a:schemeClr val="tx1"/>
                        </a:solidFill>
                        <a:effectLst/>
                        <a:latin typeface="Calibri"/>
                        <a:ea typeface="Calibri"/>
                        <a:cs typeface="Times New Roman"/>
                      </a:endParaRPr>
                    </a:p>
                  </a:txBody>
                  <a:tcPr marL="68580" marR="68580" marT="0" marB="0">
                    <a:solidFill>
                      <a:srgbClr val="D3D3E3"/>
                    </a:solidFill>
                  </a:tcPr>
                </a:tc>
              </a:tr>
              <a:tr h="180975">
                <a:tc>
                  <a:txBody>
                    <a:bodyPr/>
                    <a:lstStyle/>
                    <a:p>
                      <a:pPr>
                        <a:lnSpc>
                          <a:spcPct val="115000"/>
                        </a:lnSpc>
                        <a:spcAft>
                          <a:spcPts val="0"/>
                        </a:spcAft>
                      </a:pPr>
                      <a:r>
                        <a:rPr lang="en-NZ" sz="1000" b="0" dirty="0">
                          <a:solidFill>
                            <a:schemeClr val="tx1"/>
                          </a:solidFill>
                          <a:effectLst/>
                        </a:rPr>
                        <a:t>Physical health </a:t>
                      </a:r>
                      <a:r>
                        <a:rPr lang="en-NZ" sz="1000" b="0" dirty="0" smtClean="0">
                          <a:solidFill>
                            <a:schemeClr val="tx1"/>
                          </a:solidFill>
                          <a:effectLst/>
                        </a:rPr>
                        <a:t>– not primary</a:t>
                      </a:r>
                      <a:endParaRPr lang="en-NZ" sz="1100" b="0" dirty="0">
                        <a:solidFill>
                          <a:schemeClr val="tx1"/>
                        </a:solidFill>
                        <a:effectLst/>
                        <a:latin typeface="Calibri"/>
                        <a:ea typeface="Calibri"/>
                        <a:cs typeface="Times New Roman"/>
                      </a:endParaRPr>
                    </a:p>
                  </a:txBody>
                  <a:tcPr marL="68580" marR="68580" marT="0" marB="0">
                    <a:solidFill>
                      <a:srgbClr val="D3D3E3"/>
                    </a:solidFill>
                  </a:tcPr>
                </a:tc>
                <a:tc>
                  <a:txBody>
                    <a:bodyPr/>
                    <a:lstStyle/>
                    <a:p>
                      <a:pPr algn="ctr">
                        <a:lnSpc>
                          <a:spcPct val="115000"/>
                        </a:lnSpc>
                        <a:spcAft>
                          <a:spcPts val="0"/>
                        </a:spcAft>
                      </a:pPr>
                      <a:r>
                        <a:rPr lang="en-NZ" sz="1000" dirty="0">
                          <a:solidFill>
                            <a:schemeClr val="tx1"/>
                          </a:solidFill>
                          <a:effectLst/>
                        </a:rPr>
                        <a:t>38%</a:t>
                      </a:r>
                      <a:endParaRPr lang="en-NZ" sz="1100" dirty="0">
                        <a:solidFill>
                          <a:schemeClr val="tx1"/>
                        </a:solidFill>
                        <a:effectLst/>
                        <a:latin typeface="Calibri"/>
                        <a:ea typeface="Calibri"/>
                        <a:cs typeface="Times New Roman"/>
                      </a:endParaRPr>
                    </a:p>
                  </a:txBody>
                  <a:tcPr marL="68580" marR="68580" marT="0" marB="0">
                    <a:solidFill>
                      <a:srgbClr val="D3D3E3"/>
                    </a:solidFill>
                  </a:tcPr>
                </a:tc>
              </a:tr>
              <a:tr h="180975">
                <a:tc>
                  <a:txBody>
                    <a:bodyPr/>
                    <a:lstStyle/>
                    <a:p>
                      <a:pPr>
                        <a:lnSpc>
                          <a:spcPct val="115000"/>
                        </a:lnSpc>
                        <a:spcAft>
                          <a:spcPts val="0"/>
                        </a:spcAft>
                      </a:pPr>
                      <a:r>
                        <a:rPr lang="en-NZ" sz="1000" b="0" dirty="0">
                          <a:solidFill>
                            <a:schemeClr val="tx1"/>
                          </a:solidFill>
                          <a:effectLst/>
                        </a:rPr>
                        <a:t>Dental</a:t>
                      </a:r>
                      <a:endParaRPr lang="en-NZ" sz="1100" b="0" dirty="0">
                        <a:solidFill>
                          <a:schemeClr val="tx1"/>
                        </a:solidFill>
                        <a:effectLst/>
                        <a:latin typeface="Calibri"/>
                        <a:ea typeface="Calibri"/>
                        <a:cs typeface="Times New Roman"/>
                      </a:endParaRPr>
                    </a:p>
                  </a:txBody>
                  <a:tcPr marL="68580" marR="68580" marT="0" marB="0">
                    <a:solidFill>
                      <a:srgbClr val="D3D3E3"/>
                    </a:solidFill>
                  </a:tcPr>
                </a:tc>
                <a:tc>
                  <a:txBody>
                    <a:bodyPr/>
                    <a:lstStyle/>
                    <a:p>
                      <a:pPr algn="ctr">
                        <a:lnSpc>
                          <a:spcPct val="115000"/>
                        </a:lnSpc>
                        <a:spcAft>
                          <a:spcPts val="0"/>
                        </a:spcAft>
                      </a:pPr>
                      <a:r>
                        <a:rPr lang="en-NZ" sz="1000" dirty="0">
                          <a:solidFill>
                            <a:schemeClr val="tx1"/>
                          </a:solidFill>
                          <a:effectLst/>
                        </a:rPr>
                        <a:t>37%</a:t>
                      </a:r>
                      <a:endParaRPr lang="en-NZ" sz="1100" dirty="0">
                        <a:solidFill>
                          <a:schemeClr val="tx1"/>
                        </a:solidFill>
                        <a:effectLst/>
                        <a:latin typeface="Calibri"/>
                        <a:ea typeface="Calibri"/>
                        <a:cs typeface="Times New Roman"/>
                      </a:endParaRPr>
                    </a:p>
                  </a:txBody>
                  <a:tcPr marL="68580" marR="68580" marT="0" marB="0">
                    <a:solidFill>
                      <a:srgbClr val="D3D3E3"/>
                    </a:solidFill>
                  </a:tcPr>
                </a:tc>
              </a:tr>
              <a:tr h="180975">
                <a:tc>
                  <a:txBody>
                    <a:bodyPr/>
                    <a:lstStyle/>
                    <a:p>
                      <a:pPr>
                        <a:lnSpc>
                          <a:spcPct val="115000"/>
                        </a:lnSpc>
                        <a:spcAft>
                          <a:spcPts val="0"/>
                        </a:spcAft>
                      </a:pPr>
                      <a:r>
                        <a:rPr lang="en-NZ" sz="1000" b="0" dirty="0">
                          <a:solidFill>
                            <a:schemeClr val="tx1"/>
                          </a:solidFill>
                          <a:effectLst/>
                        </a:rPr>
                        <a:t>Hearing</a:t>
                      </a:r>
                      <a:endParaRPr lang="en-NZ" sz="1100" b="0" dirty="0">
                        <a:solidFill>
                          <a:schemeClr val="tx1"/>
                        </a:solidFill>
                        <a:effectLst/>
                        <a:latin typeface="Calibri"/>
                        <a:ea typeface="Calibri"/>
                        <a:cs typeface="Times New Roman"/>
                      </a:endParaRPr>
                    </a:p>
                  </a:txBody>
                  <a:tcPr marL="68580" marR="68580" marT="0" marB="0">
                    <a:solidFill>
                      <a:srgbClr val="D3D3E3"/>
                    </a:solidFill>
                  </a:tcPr>
                </a:tc>
                <a:tc>
                  <a:txBody>
                    <a:bodyPr/>
                    <a:lstStyle/>
                    <a:p>
                      <a:pPr algn="ctr">
                        <a:lnSpc>
                          <a:spcPct val="115000"/>
                        </a:lnSpc>
                        <a:spcAft>
                          <a:spcPts val="0"/>
                        </a:spcAft>
                      </a:pPr>
                      <a:r>
                        <a:rPr lang="en-NZ" sz="1000" dirty="0">
                          <a:solidFill>
                            <a:schemeClr val="tx1"/>
                          </a:solidFill>
                          <a:effectLst/>
                        </a:rPr>
                        <a:t>16%</a:t>
                      </a:r>
                      <a:endParaRPr lang="en-NZ" sz="1100" dirty="0">
                        <a:solidFill>
                          <a:schemeClr val="tx1"/>
                        </a:solidFill>
                        <a:effectLst/>
                        <a:latin typeface="Calibri"/>
                        <a:ea typeface="Calibri"/>
                        <a:cs typeface="Times New Roman"/>
                      </a:endParaRPr>
                    </a:p>
                  </a:txBody>
                  <a:tcPr marL="68580" marR="68580" marT="0" marB="0">
                    <a:solidFill>
                      <a:srgbClr val="D3D3E3"/>
                    </a:solidFill>
                  </a:tcPr>
                </a:tc>
              </a:tr>
              <a:tr h="180975">
                <a:tc>
                  <a:txBody>
                    <a:bodyPr/>
                    <a:lstStyle/>
                    <a:p>
                      <a:pPr>
                        <a:lnSpc>
                          <a:spcPct val="115000"/>
                        </a:lnSpc>
                        <a:spcAft>
                          <a:spcPts val="0"/>
                        </a:spcAft>
                      </a:pPr>
                      <a:r>
                        <a:rPr lang="en-NZ" sz="1000" b="0" dirty="0">
                          <a:solidFill>
                            <a:schemeClr val="tx1"/>
                          </a:solidFill>
                          <a:effectLst/>
                        </a:rPr>
                        <a:t>Neurodevelopmental, learning, </a:t>
                      </a:r>
                      <a:r>
                        <a:rPr lang="en-NZ" sz="1000" b="0" dirty="0" smtClean="0">
                          <a:solidFill>
                            <a:schemeClr val="tx1"/>
                          </a:solidFill>
                          <a:effectLst/>
                        </a:rPr>
                        <a:t>delay</a:t>
                      </a:r>
                      <a:r>
                        <a:rPr lang="en-NZ" sz="1000" b="0" dirty="0">
                          <a:solidFill>
                            <a:schemeClr val="tx1"/>
                          </a:solidFill>
                          <a:effectLst/>
                        </a:rPr>
                        <a:t>, speech and language</a:t>
                      </a:r>
                      <a:endParaRPr lang="en-NZ" sz="1100" b="0" dirty="0">
                        <a:solidFill>
                          <a:schemeClr val="tx1"/>
                        </a:solidFill>
                        <a:effectLst/>
                        <a:latin typeface="Calibri"/>
                        <a:ea typeface="Calibri"/>
                        <a:cs typeface="Times New Roman"/>
                      </a:endParaRPr>
                    </a:p>
                  </a:txBody>
                  <a:tcPr marL="68580" marR="68580" marT="0" marB="0">
                    <a:solidFill>
                      <a:srgbClr val="D3D3E3"/>
                    </a:solidFill>
                  </a:tcPr>
                </a:tc>
                <a:tc>
                  <a:txBody>
                    <a:bodyPr/>
                    <a:lstStyle/>
                    <a:p>
                      <a:pPr algn="ctr">
                        <a:lnSpc>
                          <a:spcPct val="115000"/>
                        </a:lnSpc>
                        <a:spcAft>
                          <a:spcPts val="0"/>
                        </a:spcAft>
                      </a:pPr>
                      <a:r>
                        <a:rPr lang="en-NZ" sz="1000" dirty="0">
                          <a:solidFill>
                            <a:schemeClr val="tx1"/>
                          </a:solidFill>
                          <a:effectLst/>
                        </a:rPr>
                        <a:t>16%</a:t>
                      </a:r>
                      <a:endParaRPr lang="en-NZ" sz="1100" dirty="0">
                        <a:solidFill>
                          <a:schemeClr val="tx1"/>
                        </a:solidFill>
                        <a:effectLst/>
                        <a:latin typeface="Calibri"/>
                        <a:ea typeface="Calibri"/>
                        <a:cs typeface="Times New Roman"/>
                      </a:endParaRPr>
                    </a:p>
                  </a:txBody>
                  <a:tcPr marL="68580" marR="68580" marT="0" marB="0">
                    <a:solidFill>
                      <a:srgbClr val="D3D3E3"/>
                    </a:solidFill>
                  </a:tcPr>
                </a:tc>
              </a:tr>
            </a:tbl>
          </a:graphicData>
        </a:graphic>
      </p:graphicFrame>
      <p:sp>
        <p:nvSpPr>
          <p:cNvPr id="15" name="Rectangle 14"/>
          <p:cNvSpPr/>
          <p:nvPr/>
        </p:nvSpPr>
        <p:spPr>
          <a:xfrm>
            <a:off x="5232539" y="1548070"/>
            <a:ext cx="3664580" cy="1384995"/>
          </a:xfrm>
          <a:prstGeom prst="rect">
            <a:avLst/>
          </a:prstGeom>
        </p:spPr>
        <p:txBody>
          <a:bodyPr wrap="square">
            <a:spAutoFit/>
          </a:bodyPr>
          <a:lstStyle/>
          <a:p>
            <a:pPr marL="171450" indent="-171450">
              <a:buFont typeface="Wingdings" panose="05000000000000000000" pitchFamily="2" charset="2"/>
              <a:buChar char="Ø"/>
            </a:pPr>
            <a:r>
              <a:rPr lang="en-US" sz="1200" dirty="0"/>
              <a:t>Treasury analysis showed that by 15 years old, three out of every 10 of those who were notified to Child, Youth and </a:t>
            </a:r>
            <a:r>
              <a:rPr lang="en-US" sz="1200" dirty="0" smtClean="0"/>
              <a:t>Family, </a:t>
            </a:r>
            <a:r>
              <a:rPr lang="en-US" sz="1200" dirty="0"/>
              <a:t>and nearly five out of every 10 who are placed in care, have identified mental health issues, compared to two out of every </a:t>
            </a:r>
            <a:r>
              <a:rPr lang="en-US" sz="1200" dirty="0" smtClean="0"/>
              <a:t>10 of </a:t>
            </a:r>
            <a:r>
              <a:rPr lang="en-US" sz="1200" dirty="0"/>
              <a:t>those who do not have contact with Child, Youth and Family.</a:t>
            </a:r>
            <a:r>
              <a:rPr lang="en-NZ" sz="1200" baseline="30000" dirty="0" smtClean="0"/>
              <a:t>2</a:t>
            </a:r>
            <a:r>
              <a:rPr lang="en-NZ" sz="1200" dirty="0" smtClean="0"/>
              <a:t> </a:t>
            </a:r>
          </a:p>
        </p:txBody>
      </p:sp>
      <p:sp>
        <p:nvSpPr>
          <p:cNvPr id="68" name="Rectangle 67"/>
          <p:cNvSpPr/>
          <p:nvPr/>
        </p:nvSpPr>
        <p:spPr>
          <a:xfrm>
            <a:off x="20420" y="5319388"/>
            <a:ext cx="144000"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73" name="Rectangle 72"/>
          <p:cNvSpPr/>
          <p:nvPr/>
        </p:nvSpPr>
        <p:spPr>
          <a:xfrm>
            <a:off x="4769880" y="3886775"/>
            <a:ext cx="132883" cy="54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7" name="TextBox 26"/>
          <p:cNvSpPr txBox="1"/>
          <p:nvPr/>
        </p:nvSpPr>
        <p:spPr>
          <a:xfrm>
            <a:off x="4887468" y="3879776"/>
            <a:ext cx="4200814" cy="553998"/>
          </a:xfrm>
          <a:prstGeom prst="rect">
            <a:avLst/>
          </a:prstGeom>
          <a:noFill/>
        </p:spPr>
        <p:txBody>
          <a:bodyPr wrap="square" rtlCol="0">
            <a:spAutoFit/>
          </a:bodyPr>
          <a:lstStyle/>
          <a:p>
            <a:pPr>
              <a:spcAft>
                <a:spcPts val="600"/>
              </a:spcAft>
            </a:pPr>
            <a:r>
              <a:rPr lang="mi-NZ" sz="1000" b="1" dirty="0">
                <a:latin typeface="Georgia" panose="02040502050405020303" pitchFamily="18" charset="0"/>
              </a:rPr>
              <a:t>Access to clinical mental health services is inconsistent, and availability of services does not always match the identified need</a:t>
            </a:r>
          </a:p>
        </p:txBody>
      </p:sp>
      <p:sp>
        <p:nvSpPr>
          <p:cNvPr id="28" name="Rectangle 27"/>
          <p:cNvSpPr/>
          <p:nvPr/>
        </p:nvSpPr>
        <p:spPr>
          <a:xfrm>
            <a:off x="4887468" y="4530518"/>
            <a:ext cx="4244987" cy="1200329"/>
          </a:xfrm>
          <a:prstGeom prst="rect">
            <a:avLst/>
          </a:prstGeom>
        </p:spPr>
        <p:txBody>
          <a:bodyPr wrap="square">
            <a:spAutoFit/>
          </a:bodyPr>
          <a:lstStyle/>
          <a:p>
            <a:pPr marL="171450" indent="-171450">
              <a:spcAft>
                <a:spcPts val="600"/>
              </a:spcAft>
              <a:buFont typeface="Wingdings" panose="05000000000000000000" pitchFamily="2" charset="2"/>
              <a:buChar char="Ø"/>
            </a:pPr>
            <a:r>
              <a:rPr lang="mi-NZ" sz="1200" dirty="0"/>
              <a:t>Early support (where a threshhold for statutory intervention is not met</a:t>
            </a:r>
            <a:r>
              <a:rPr lang="mi-NZ" sz="1200" dirty="0" smtClean="0"/>
              <a:t>) </a:t>
            </a:r>
            <a:r>
              <a:rPr lang="mi-NZ" sz="1200" dirty="0"/>
              <a:t>will be critical to support prevention and early intervention goals for MVCOT. Using existing </a:t>
            </a:r>
            <a:r>
              <a:rPr lang="mi-NZ" sz="1200" dirty="0" smtClean="0"/>
              <a:t>cross-agency </a:t>
            </a:r>
            <a:r>
              <a:rPr lang="mi-NZ" sz="1200" dirty="0"/>
              <a:t>services such as Gateway Assessments and identifying supports during transitions are important points of intervention</a:t>
            </a:r>
            <a:r>
              <a:rPr lang="mi-NZ" sz="1200" dirty="0" smtClean="0"/>
              <a:t>.</a:t>
            </a:r>
            <a:endParaRPr lang="en-NZ" sz="1200" dirty="0"/>
          </a:p>
        </p:txBody>
      </p:sp>
    </p:spTree>
    <p:extLst>
      <p:ext uri="{BB962C8B-B14F-4D97-AF65-F5344CB8AC3E}">
        <p14:creationId xmlns:p14="http://schemas.microsoft.com/office/powerpoint/2010/main" val="2793482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495457"/>
            <a:ext cx="4649638" cy="2691442"/>
            <a:chOff x="4517081" y="2793541"/>
            <a:chExt cx="4511616" cy="2625149"/>
          </a:xfrm>
        </p:grpSpPr>
        <p:pic>
          <p:nvPicPr>
            <p:cNvPr id="28" name="Picture 2"/>
            <p:cNvPicPr>
              <a:picLocks noChangeAspect="1" noChangeArrowheads="1"/>
            </p:cNvPicPr>
            <p:nvPr/>
          </p:nvPicPr>
          <p:blipFill>
            <a:blip r:embed="rId2" cstate="print"/>
            <a:srcRect b="12743"/>
            <a:stretch>
              <a:fillRect/>
            </a:stretch>
          </p:blipFill>
          <p:spPr bwMode="auto">
            <a:xfrm>
              <a:off x="4517081" y="2997880"/>
              <a:ext cx="1114425" cy="975820"/>
            </a:xfrm>
            <a:prstGeom prst="rect">
              <a:avLst/>
            </a:prstGeom>
            <a:noFill/>
            <a:ln w="9525">
              <a:noFill/>
              <a:miter lim="800000"/>
              <a:headEnd/>
              <a:tailEnd/>
            </a:ln>
          </p:spPr>
        </p:pic>
        <p:pic>
          <p:nvPicPr>
            <p:cNvPr id="14" name="Picture 2" descr="H:\MH\Evidence\42.PNG"/>
            <p:cNvPicPr>
              <a:picLocks noChangeAspect="1" noChangeArrowheads="1"/>
            </p:cNvPicPr>
            <p:nvPr/>
          </p:nvPicPr>
          <p:blipFill>
            <a:blip r:embed="rId3" cstate="print"/>
            <a:srcRect/>
            <a:stretch>
              <a:fillRect/>
            </a:stretch>
          </p:blipFill>
          <p:spPr bwMode="auto">
            <a:xfrm>
              <a:off x="5446311" y="2793541"/>
              <a:ext cx="3582386" cy="2625149"/>
            </a:xfrm>
            <a:prstGeom prst="rect">
              <a:avLst/>
            </a:prstGeom>
            <a:noFill/>
          </p:spPr>
        </p:pic>
      </p:grpSp>
      <p:sp>
        <p:nvSpPr>
          <p:cNvPr id="40" name="TextBox 39"/>
          <p:cNvSpPr txBox="1"/>
          <p:nvPr/>
        </p:nvSpPr>
        <p:spPr>
          <a:xfrm>
            <a:off x="360000" y="0"/>
            <a:ext cx="7903467"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Education</a:t>
            </a:r>
            <a:endParaRPr lang="en-US" sz="2000" b="1" dirty="0">
              <a:solidFill>
                <a:srgbClr val="232338"/>
              </a:solidFill>
              <a:latin typeface="Georgia" panose="02040502050405020303" pitchFamily="18" charset="0"/>
            </a:endParaRPr>
          </a:p>
        </p:txBody>
      </p:sp>
      <p:sp>
        <p:nvSpPr>
          <p:cNvPr id="41" name="Rectangle 40"/>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Georgia" panose="02040502050405020303" pitchFamily="18" charset="0"/>
              </a:rPr>
              <a:t>4</a:t>
            </a:r>
            <a:endParaRPr lang="en-NZ" b="1" dirty="0">
              <a:latin typeface="Georgia" panose="02040502050405020303" pitchFamily="18" charset="0"/>
            </a:endParaRPr>
          </a:p>
        </p:txBody>
      </p:sp>
      <p:sp>
        <p:nvSpPr>
          <p:cNvPr id="12" name="Rectangle 11"/>
          <p:cNvSpPr/>
          <p:nvPr/>
        </p:nvSpPr>
        <p:spPr>
          <a:xfrm>
            <a:off x="0" y="404579"/>
            <a:ext cx="144000" cy="288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 name="TextBox 15"/>
          <p:cNvSpPr txBox="1"/>
          <p:nvPr/>
        </p:nvSpPr>
        <p:spPr>
          <a:xfrm>
            <a:off x="5236234" y="766040"/>
            <a:ext cx="3907766" cy="415498"/>
          </a:xfrm>
          <a:prstGeom prst="rect">
            <a:avLst/>
          </a:prstGeom>
          <a:noFill/>
        </p:spPr>
        <p:txBody>
          <a:bodyPr wrap="square" rtlCol="0">
            <a:spAutoFit/>
          </a:bodyPr>
          <a:lstStyle/>
          <a:p>
            <a:pPr defTabSz="457200">
              <a:defRPr/>
            </a:pPr>
            <a:r>
              <a:rPr lang="en-NZ" sz="1000" b="1" dirty="0" smtClean="0">
                <a:latin typeface="Georgia" pitchFamily="18" charset="0"/>
              </a:rPr>
              <a:t>Half of all lifetime cases of mental illness start by age 14 and three quarters of all lifetime cases start by 24</a:t>
            </a:r>
            <a:r>
              <a:rPr lang="en-NZ" sz="1000" b="1" baseline="30000" dirty="0" smtClean="0">
                <a:latin typeface="Georgia" pitchFamily="18" charset="0"/>
              </a:rPr>
              <a:t>1,2</a:t>
            </a:r>
            <a:endParaRPr lang="en-NZ" sz="1000" b="1" baseline="30000" dirty="0">
              <a:latin typeface="Georgia" pitchFamily="18" charset="0"/>
            </a:endParaRPr>
          </a:p>
        </p:txBody>
      </p:sp>
      <p:grpSp>
        <p:nvGrpSpPr>
          <p:cNvPr id="2" name="Group 1"/>
          <p:cNvGrpSpPr/>
          <p:nvPr/>
        </p:nvGrpSpPr>
        <p:grpSpPr>
          <a:xfrm>
            <a:off x="5273842" y="1264097"/>
            <a:ext cx="3554083" cy="1747957"/>
            <a:chOff x="72000" y="1296349"/>
            <a:chExt cx="3528716" cy="1971920"/>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 y="1339086"/>
              <a:ext cx="3528716" cy="1929183"/>
            </a:xfrm>
            <a:prstGeom prst="rect">
              <a:avLst/>
            </a:prstGeom>
            <a:solidFill>
              <a:srgbClr val="369DA5"/>
            </a:solidFill>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398" y="1296349"/>
              <a:ext cx="1229773" cy="635771"/>
            </a:xfrm>
            <a:prstGeom prst="rect">
              <a:avLst/>
            </a:prstGeom>
            <a:solidFill>
              <a:srgbClr val="3E3F57"/>
            </a:solidFill>
          </p:spPr>
        </p:pic>
      </p:grpSp>
      <p:sp>
        <p:nvSpPr>
          <p:cNvPr id="19" name="TextBox 18"/>
          <p:cNvSpPr txBox="1"/>
          <p:nvPr/>
        </p:nvSpPr>
        <p:spPr>
          <a:xfrm>
            <a:off x="87061" y="766040"/>
            <a:ext cx="5115464" cy="415498"/>
          </a:xfrm>
          <a:prstGeom prst="rect">
            <a:avLst/>
          </a:prstGeom>
          <a:noFill/>
        </p:spPr>
        <p:txBody>
          <a:bodyPr wrap="square" rtlCol="0">
            <a:spAutoFit/>
          </a:bodyPr>
          <a:lstStyle/>
          <a:p>
            <a:pPr defTabSz="457200">
              <a:defRPr/>
            </a:pPr>
            <a:r>
              <a:rPr lang="en-NZ" sz="1000" b="1" dirty="0">
                <a:latin typeface="Georgia" pitchFamily="18" charset="0"/>
              </a:rPr>
              <a:t>The majority of New Zealand children and young people feel safe, supported and have a sense of belonging at school.</a:t>
            </a:r>
          </a:p>
        </p:txBody>
      </p:sp>
      <p:sp>
        <p:nvSpPr>
          <p:cNvPr id="21" name="Rectangle 20"/>
          <p:cNvSpPr/>
          <p:nvPr/>
        </p:nvSpPr>
        <p:spPr>
          <a:xfrm>
            <a:off x="3703120" y="2506966"/>
            <a:ext cx="3410197" cy="646331"/>
          </a:xfrm>
          <a:prstGeom prst="rect">
            <a:avLst/>
          </a:prstGeom>
        </p:spPr>
        <p:txBody>
          <a:bodyPr wrap="square">
            <a:spAutoFit/>
          </a:bodyPr>
          <a:lstStyle/>
          <a:p>
            <a:endParaRPr lang="en-NZ" sz="1200" b="1" dirty="0" smtClean="0"/>
          </a:p>
          <a:p>
            <a:endParaRPr lang="en-NZ" sz="1200" b="1" dirty="0" smtClean="0"/>
          </a:p>
          <a:p>
            <a:endParaRPr lang="en-NZ" sz="1200" b="1" dirty="0"/>
          </a:p>
        </p:txBody>
      </p:sp>
      <p:sp>
        <p:nvSpPr>
          <p:cNvPr id="22" name="Rectangle 21"/>
          <p:cNvSpPr/>
          <p:nvPr/>
        </p:nvSpPr>
        <p:spPr>
          <a:xfrm>
            <a:off x="4708585" y="4257071"/>
            <a:ext cx="4435415" cy="2400657"/>
          </a:xfrm>
          <a:prstGeom prst="rect">
            <a:avLst/>
          </a:prstGeom>
        </p:spPr>
        <p:txBody>
          <a:bodyPr wrap="square">
            <a:spAutoFit/>
          </a:bodyPr>
          <a:lstStyle/>
          <a:p>
            <a:pPr marL="228600" indent="-228600">
              <a:spcAft>
                <a:spcPts val="600"/>
              </a:spcAft>
            </a:pPr>
            <a:r>
              <a:rPr lang="en-NZ" sz="1000" b="1" dirty="0" smtClean="0"/>
              <a:t>Potential improvements within the education system may include:</a:t>
            </a:r>
          </a:p>
          <a:p>
            <a:pPr marL="228600" indent="-228600">
              <a:spcAft>
                <a:spcPts val="600"/>
              </a:spcAft>
              <a:buFont typeface="+mj-lt"/>
              <a:buAutoNum type="arabicPeriod"/>
            </a:pPr>
            <a:r>
              <a:rPr lang="en-NZ" sz="1000" dirty="0" smtClean="0"/>
              <a:t>Further efforts to reduce bullying and to strengthen early childhood education and school cultures.</a:t>
            </a:r>
          </a:p>
          <a:p>
            <a:pPr marL="228600" indent="-228600">
              <a:spcAft>
                <a:spcPts val="600"/>
              </a:spcAft>
              <a:buFont typeface="+mj-lt"/>
              <a:buAutoNum type="arabicPeriod"/>
            </a:pPr>
            <a:r>
              <a:rPr lang="en-NZ" sz="1000" dirty="0" smtClean="0"/>
              <a:t>Increased focus on the effective development of social and emotional skills, including resilience and health/wellbeing, of children and young people. </a:t>
            </a:r>
          </a:p>
          <a:p>
            <a:pPr marL="228600" indent="-228600">
              <a:spcAft>
                <a:spcPts val="600"/>
              </a:spcAft>
              <a:buFont typeface="+mj-lt"/>
              <a:buAutoNum type="arabicPeriod"/>
            </a:pPr>
            <a:r>
              <a:rPr lang="en-NZ" sz="1000" dirty="0" smtClean="0"/>
              <a:t>Better assessments of all children and young people at key points. We could make changes to timing and expand the coverage of B4 school checks and HEEADSSS assessments as well as introducing new, earlier, targeted assessments for those identified as high risk. </a:t>
            </a:r>
          </a:p>
          <a:p>
            <a:pPr marL="228600" indent="-228600">
              <a:spcAft>
                <a:spcPts val="600"/>
              </a:spcAft>
              <a:buFont typeface="+mj-lt"/>
              <a:buAutoNum type="arabicPeriod"/>
            </a:pPr>
            <a:r>
              <a:rPr lang="en-NZ" sz="1000" dirty="0" smtClean="0"/>
              <a:t>Improve referrals and access to the right support and treatment, at the right time, both early in life and early in the course of any presenting problems – look at expanding school-based health services and exploring other multidisciplinary approaches.  </a:t>
            </a:r>
          </a:p>
        </p:txBody>
      </p:sp>
      <p:sp>
        <p:nvSpPr>
          <p:cNvPr id="25" name="TextBox 24"/>
          <p:cNvSpPr txBox="1"/>
          <p:nvPr/>
        </p:nvSpPr>
        <p:spPr>
          <a:xfrm>
            <a:off x="154795" y="6442502"/>
            <a:ext cx="4310339" cy="415498"/>
          </a:xfrm>
          <a:prstGeom prst="rect">
            <a:avLst/>
          </a:prstGeom>
          <a:noFill/>
        </p:spPr>
        <p:txBody>
          <a:bodyPr wrap="square" rtlCol="0">
            <a:spAutoFit/>
          </a:bodyPr>
          <a:lstStyle/>
          <a:p>
            <a:pPr marL="180000" indent="-180000">
              <a:buFont typeface="Wingdings" pitchFamily="2" charset="2"/>
              <a:buChar char="Ø"/>
            </a:pPr>
            <a:r>
              <a:rPr lang="en-NZ" sz="1000" dirty="0"/>
              <a:t>We have effective measures that could be utilised more widely, such as B4 </a:t>
            </a:r>
            <a:r>
              <a:rPr lang="en-NZ" sz="1000" dirty="0" smtClean="0"/>
              <a:t>school </a:t>
            </a:r>
            <a:r>
              <a:rPr lang="en-NZ" sz="1000" dirty="0"/>
              <a:t>c</a:t>
            </a:r>
            <a:r>
              <a:rPr lang="en-NZ" sz="1000" dirty="0" smtClean="0"/>
              <a:t>hecks </a:t>
            </a:r>
            <a:r>
              <a:rPr lang="en-NZ" sz="1000" dirty="0"/>
              <a:t>and HEEADSSS assessments.</a:t>
            </a:r>
          </a:p>
        </p:txBody>
      </p:sp>
      <p:sp>
        <p:nvSpPr>
          <p:cNvPr id="26" name="TextBox 25"/>
          <p:cNvSpPr txBox="1"/>
          <p:nvPr/>
        </p:nvSpPr>
        <p:spPr>
          <a:xfrm>
            <a:off x="154795" y="2824088"/>
            <a:ext cx="3986683" cy="784830"/>
          </a:xfrm>
          <a:prstGeom prst="rect">
            <a:avLst/>
          </a:prstGeom>
          <a:noFill/>
        </p:spPr>
        <p:txBody>
          <a:bodyPr wrap="square" rtlCol="0">
            <a:spAutoFit/>
          </a:bodyPr>
          <a:lstStyle/>
          <a:p>
            <a:pPr marL="180000" indent="-180000">
              <a:spcAft>
                <a:spcPts val="600"/>
              </a:spcAft>
              <a:buFont typeface="Wingdings" pitchFamily="2" charset="2"/>
              <a:buChar char="Ø"/>
              <a:tabLst>
                <a:tab pos="5200650" algn="l"/>
                <a:tab pos="5557838" algn="l"/>
                <a:tab pos="5735638" algn="l"/>
              </a:tabLst>
            </a:pPr>
            <a:r>
              <a:rPr lang="en-NZ" sz="1000" b="1" i="1" dirty="0"/>
              <a:t>38% of female and 23% of male students reported feeling down or depressed for at least two weeks in a row over the last 12 months.</a:t>
            </a:r>
            <a:r>
              <a:rPr lang="en-NZ" sz="1000" b="1" i="1" baseline="30000" dirty="0"/>
              <a:t>4</a:t>
            </a:r>
          </a:p>
          <a:p>
            <a:pPr marL="180000" indent="-180000">
              <a:spcAft>
                <a:spcPts val="600"/>
              </a:spcAft>
              <a:buFont typeface="Wingdings" pitchFamily="2" charset="2"/>
              <a:buChar char="Ø"/>
              <a:tabLst>
                <a:tab pos="5200650" algn="l"/>
                <a:tab pos="5557838" algn="l"/>
                <a:tab pos="5735638" algn="l"/>
              </a:tabLst>
            </a:pPr>
            <a:r>
              <a:rPr lang="en-NZ" sz="1000" b="1" i="1" dirty="0"/>
              <a:t>For around 1 in 10 children, being bullied or picked on has been a consistent experience since they were 2 years old.</a:t>
            </a:r>
            <a:r>
              <a:rPr lang="en-NZ" sz="1000" b="1" i="1" baseline="30000" dirty="0"/>
              <a:t>5</a:t>
            </a:r>
          </a:p>
        </p:txBody>
      </p:sp>
      <p:sp>
        <p:nvSpPr>
          <p:cNvPr id="3" name="Rectangle 2"/>
          <p:cNvSpPr/>
          <p:nvPr/>
        </p:nvSpPr>
        <p:spPr>
          <a:xfrm>
            <a:off x="87061" y="6225844"/>
            <a:ext cx="4721593" cy="253916"/>
          </a:xfrm>
          <a:prstGeom prst="rect">
            <a:avLst/>
          </a:prstGeom>
        </p:spPr>
        <p:txBody>
          <a:bodyPr wrap="square">
            <a:spAutoFit/>
          </a:bodyPr>
          <a:lstStyle/>
          <a:p>
            <a:pPr defTabSz="457200">
              <a:defRPr/>
            </a:pPr>
            <a:r>
              <a:rPr lang="en-NZ" sz="1000" b="1" dirty="0">
                <a:latin typeface="Georgia" panose="02040502050405020303" pitchFamily="18" charset="0"/>
              </a:rPr>
              <a:t>Early assessment is essential to help prevent mental health </a:t>
            </a:r>
            <a:r>
              <a:rPr lang="en-NZ" sz="1000" b="1" dirty="0" smtClean="0">
                <a:latin typeface="Georgia" panose="02040502050405020303" pitchFamily="18" charset="0"/>
              </a:rPr>
              <a:t>issues</a:t>
            </a:r>
            <a:endParaRPr lang="en-NZ" sz="1000" b="1" dirty="0">
              <a:latin typeface="Georgia" panose="02040502050405020303" pitchFamily="18" charset="0"/>
            </a:endParaRPr>
          </a:p>
        </p:txBody>
      </p:sp>
      <p:sp>
        <p:nvSpPr>
          <p:cNvPr id="33" name="Rectangle 32"/>
          <p:cNvSpPr/>
          <p:nvPr/>
        </p:nvSpPr>
        <p:spPr>
          <a:xfrm>
            <a:off x="0" y="6200321"/>
            <a:ext cx="144000" cy="28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Rectangle 30"/>
          <p:cNvSpPr/>
          <p:nvPr/>
        </p:nvSpPr>
        <p:spPr>
          <a:xfrm>
            <a:off x="4380461" y="3115235"/>
            <a:ext cx="144000" cy="100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Rectangle 31"/>
          <p:cNvSpPr/>
          <p:nvPr/>
        </p:nvSpPr>
        <p:spPr>
          <a:xfrm>
            <a:off x="5129842" y="793789"/>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TextBox 33"/>
          <p:cNvSpPr txBox="1"/>
          <p:nvPr/>
        </p:nvSpPr>
        <p:spPr>
          <a:xfrm>
            <a:off x="108233" y="410080"/>
            <a:ext cx="8860199" cy="276999"/>
          </a:xfrm>
          <a:prstGeom prst="rect">
            <a:avLst/>
          </a:prstGeom>
          <a:noFill/>
        </p:spPr>
        <p:txBody>
          <a:bodyPr wrap="square" rtlCol="0">
            <a:spAutoFit/>
          </a:bodyPr>
          <a:lstStyle/>
          <a:p>
            <a:r>
              <a:rPr lang="en-US" sz="1200" b="1" dirty="0" smtClean="0">
                <a:latin typeface="Georgia" panose="02040502050405020303" pitchFamily="18" charset="0"/>
              </a:rPr>
              <a:t>We need to intervene early to identify and prevent poor mental health in childhood and later in life </a:t>
            </a:r>
            <a:endParaRPr lang="en-US" sz="2000" b="1" dirty="0">
              <a:solidFill>
                <a:srgbClr val="232338"/>
              </a:solidFill>
              <a:latin typeface="Georgia" panose="02040502050405020303" pitchFamily="18" charset="0"/>
            </a:endParaRPr>
          </a:p>
        </p:txBody>
      </p:sp>
      <p:sp>
        <p:nvSpPr>
          <p:cNvPr id="36" name="Rectangle 35"/>
          <p:cNvSpPr/>
          <p:nvPr/>
        </p:nvSpPr>
        <p:spPr>
          <a:xfrm>
            <a:off x="0" y="793789"/>
            <a:ext cx="144000" cy="36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7" name="TextBox 36"/>
          <p:cNvSpPr txBox="1"/>
          <p:nvPr/>
        </p:nvSpPr>
        <p:spPr>
          <a:xfrm>
            <a:off x="4494363" y="3088259"/>
            <a:ext cx="4649638" cy="1092607"/>
          </a:xfrm>
          <a:prstGeom prst="rect">
            <a:avLst/>
          </a:prstGeom>
          <a:noFill/>
        </p:spPr>
        <p:txBody>
          <a:bodyPr wrap="square" rtlCol="0">
            <a:spAutoFit/>
          </a:bodyPr>
          <a:lstStyle/>
          <a:p>
            <a:pPr>
              <a:spcAft>
                <a:spcPts val="600"/>
              </a:spcAft>
            </a:pPr>
            <a:r>
              <a:rPr lang="en-NZ" sz="1000" b="1" dirty="0" smtClean="0">
                <a:latin typeface="Georgia" panose="02040502050405020303" pitchFamily="18" charset="0"/>
              </a:rPr>
              <a:t>Ensuring that young people have strong engagement and success in their schooling, in safe and positive environments, is a key way to support positive mental health and wellbeing. </a:t>
            </a:r>
          </a:p>
          <a:p>
            <a:pPr>
              <a:spcAft>
                <a:spcPts val="600"/>
              </a:spcAft>
            </a:pPr>
            <a:r>
              <a:rPr lang="en-NZ" sz="1000" b="1" dirty="0" smtClean="0">
                <a:latin typeface="Georgia" panose="02040502050405020303" pitchFamily="18" charset="0"/>
              </a:rPr>
              <a:t>In addition, we need to make sure that we identify and meet specific mental health needs amongst students earlier and better, whether mild, moderate or severe. </a:t>
            </a:r>
            <a:endParaRPr lang="en-US" sz="1000" b="1" dirty="0">
              <a:latin typeface="Georgia" panose="02040502050405020303" pitchFamily="18" charset="0"/>
            </a:endParaRPr>
          </a:p>
        </p:txBody>
      </p:sp>
      <p:sp>
        <p:nvSpPr>
          <p:cNvPr id="44" name="TextBox 43"/>
          <p:cNvSpPr txBox="1"/>
          <p:nvPr/>
        </p:nvSpPr>
        <p:spPr>
          <a:xfrm>
            <a:off x="0" y="2190417"/>
            <a:ext cx="5129842" cy="553998"/>
          </a:xfrm>
          <a:prstGeom prst="rect">
            <a:avLst/>
          </a:prstGeom>
          <a:noFill/>
        </p:spPr>
        <p:txBody>
          <a:bodyPr wrap="square" rtlCol="0">
            <a:spAutoFit/>
          </a:bodyPr>
          <a:lstStyle/>
          <a:p>
            <a:pPr defTabSz="457200">
              <a:defRPr/>
            </a:pPr>
            <a:r>
              <a:rPr lang="en-NZ" sz="1000" b="1" dirty="0">
                <a:latin typeface="Georgia" pitchFamily="18" charset="0"/>
              </a:rPr>
              <a:t>However, our rates of bullying and other risk factors of poor mental health are worse than the OECD average. Some communities are particularly affected such as Māori, </a:t>
            </a:r>
            <a:r>
              <a:rPr lang="en-NZ" sz="1000" b="1" dirty="0" err="1">
                <a:latin typeface="Georgia" pitchFamily="18" charset="0"/>
              </a:rPr>
              <a:t>Pasifika</a:t>
            </a:r>
            <a:r>
              <a:rPr lang="en-NZ" sz="1000" b="1" dirty="0">
                <a:latin typeface="Georgia" pitchFamily="18" charset="0"/>
              </a:rPr>
              <a:t> and those that identify as LGBTQIA.</a:t>
            </a:r>
            <a:r>
              <a:rPr lang="en-NZ" sz="1000" b="1" baseline="30000" dirty="0">
                <a:latin typeface="Georgia" pitchFamily="18" charset="0"/>
              </a:rPr>
              <a:t>3</a:t>
            </a:r>
          </a:p>
        </p:txBody>
      </p:sp>
      <p:sp>
        <p:nvSpPr>
          <p:cNvPr id="45" name="TextBox 44"/>
          <p:cNvSpPr txBox="1"/>
          <p:nvPr/>
        </p:nvSpPr>
        <p:spPr>
          <a:xfrm>
            <a:off x="154795" y="1144279"/>
            <a:ext cx="4330461" cy="1015663"/>
          </a:xfrm>
          <a:prstGeom prst="rect">
            <a:avLst/>
          </a:prstGeom>
          <a:noFill/>
        </p:spPr>
        <p:txBody>
          <a:bodyPr wrap="square" rtlCol="0">
            <a:spAutoFit/>
          </a:bodyPr>
          <a:lstStyle/>
          <a:p>
            <a:pPr lvl="0"/>
            <a:r>
              <a:rPr lang="en-NZ" sz="1000" dirty="0"/>
              <a:t>Current supports include:</a:t>
            </a:r>
          </a:p>
          <a:p>
            <a:pPr marL="180000" lvl="0" indent="-180000">
              <a:buFont typeface="Wingdings" pitchFamily="2" charset="2"/>
              <a:buChar char="Ø"/>
            </a:pPr>
            <a:r>
              <a:rPr lang="en-NZ" sz="1000" dirty="0" smtClean="0"/>
              <a:t>Key competencies and health/wellbeing strands of curricula</a:t>
            </a:r>
          </a:p>
          <a:p>
            <a:pPr marL="180000" lvl="0" indent="-180000">
              <a:buFont typeface="Wingdings" pitchFamily="2" charset="2"/>
              <a:buChar char="Ø"/>
            </a:pPr>
            <a:r>
              <a:rPr lang="en-NZ" sz="1000" dirty="0" smtClean="0"/>
              <a:t>PB4L, including programmes under the Youth Mental Health initiative</a:t>
            </a:r>
          </a:p>
          <a:p>
            <a:pPr marL="180000" lvl="0" indent="-180000">
              <a:buFont typeface="Wingdings" pitchFamily="2" charset="2"/>
              <a:buChar char="Ø"/>
            </a:pPr>
            <a:r>
              <a:rPr lang="en-NZ" sz="1000" dirty="0" smtClean="0"/>
              <a:t>Specialist support for behaviour issues and conduct disorder</a:t>
            </a:r>
          </a:p>
          <a:p>
            <a:pPr marL="180000" lvl="0" indent="-180000">
              <a:buFont typeface="Wingdings" pitchFamily="2" charset="2"/>
              <a:buChar char="Ø"/>
            </a:pPr>
            <a:r>
              <a:rPr lang="en-NZ" sz="1000" dirty="0" smtClean="0"/>
              <a:t>Guidance counsellors in high schools</a:t>
            </a:r>
          </a:p>
          <a:p>
            <a:pPr marL="180000" lvl="0" indent="-180000">
              <a:buFont typeface="Wingdings" pitchFamily="2" charset="2"/>
              <a:buChar char="Ø"/>
            </a:pPr>
            <a:r>
              <a:rPr lang="en-NZ" sz="1000" dirty="0" smtClean="0"/>
              <a:t>School based health services</a:t>
            </a:r>
          </a:p>
        </p:txBody>
      </p:sp>
    </p:spTree>
    <p:extLst>
      <p:ext uri="{BB962C8B-B14F-4D97-AF65-F5344CB8AC3E}">
        <p14:creationId xmlns:p14="http://schemas.microsoft.com/office/powerpoint/2010/main" val="292011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60000" y="15111"/>
            <a:ext cx="7937333"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Welfare </a:t>
            </a:r>
            <a:endParaRPr lang="en-US" sz="2000" b="1" dirty="0">
              <a:solidFill>
                <a:srgbClr val="232338"/>
              </a:solidFill>
              <a:latin typeface="Georgia" panose="02040502050405020303" pitchFamily="18" charset="0"/>
            </a:endParaRPr>
          </a:p>
        </p:txBody>
      </p:sp>
      <p:sp>
        <p:nvSpPr>
          <p:cNvPr id="36" name="Rectangle 35"/>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latin typeface="Georgia" panose="02040502050405020303" pitchFamily="18" charset="0"/>
              </a:rPr>
              <a:t>5</a:t>
            </a:r>
          </a:p>
        </p:txBody>
      </p:sp>
      <p:sp>
        <p:nvSpPr>
          <p:cNvPr id="46" name="TextBox 45"/>
          <p:cNvSpPr txBox="1"/>
          <p:nvPr/>
        </p:nvSpPr>
        <p:spPr>
          <a:xfrm>
            <a:off x="140904" y="455504"/>
            <a:ext cx="8981911" cy="292388"/>
          </a:xfrm>
          <a:prstGeom prst="rect">
            <a:avLst/>
          </a:prstGeom>
          <a:noFill/>
        </p:spPr>
        <p:txBody>
          <a:bodyPr wrap="square" rtlCol="0">
            <a:spAutoFit/>
          </a:bodyPr>
          <a:lstStyle/>
          <a:p>
            <a:pPr lvl="0" defTabSz="457200">
              <a:defRPr/>
            </a:pPr>
            <a:r>
              <a:rPr lang="en-NZ" sz="1300" b="1" dirty="0" smtClean="0">
                <a:latin typeface="Georgia" panose="02040502050405020303" pitchFamily="18" charset="0"/>
              </a:rPr>
              <a:t>There is a strong association between unemployment and poor mental health</a:t>
            </a:r>
            <a:endParaRPr lang="en-NZ" sz="1300" b="1" dirty="0">
              <a:latin typeface="Georgia" panose="02040502050405020303" pitchFamily="18" charset="0"/>
            </a:endParaRPr>
          </a:p>
        </p:txBody>
      </p:sp>
      <p:sp>
        <p:nvSpPr>
          <p:cNvPr id="47" name="Rectangle 46"/>
          <p:cNvSpPr/>
          <p:nvPr/>
        </p:nvSpPr>
        <p:spPr>
          <a:xfrm>
            <a:off x="0" y="489434"/>
            <a:ext cx="144000" cy="324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Rectangle 47"/>
          <p:cNvSpPr/>
          <p:nvPr/>
        </p:nvSpPr>
        <p:spPr>
          <a:xfrm>
            <a:off x="-6125" y="898240"/>
            <a:ext cx="144000" cy="900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Rectangle 49"/>
          <p:cNvSpPr/>
          <p:nvPr/>
        </p:nvSpPr>
        <p:spPr>
          <a:xfrm>
            <a:off x="180000" y="898240"/>
            <a:ext cx="6661067" cy="892552"/>
          </a:xfrm>
          <a:prstGeom prst="rect">
            <a:avLst/>
          </a:prstGeom>
        </p:spPr>
        <p:txBody>
          <a:bodyPr wrap="square">
            <a:spAutoFit/>
          </a:bodyPr>
          <a:lstStyle/>
          <a:p>
            <a:pPr>
              <a:spcAft>
                <a:spcPts val="600"/>
              </a:spcAft>
            </a:pPr>
            <a:r>
              <a:rPr lang="en-US" sz="1100" b="0" i="0" u="none" strike="noStrike" baseline="0" dirty="0" smtClean="0">
                <a:latin typeface="Calibri" panose="020F0502020204030204" pitchFamily="34" charset="0"/>
              </a:rPr>
              <a:t>People with mental health conditions</a:t>
            </a:r>
            <a:r>
              <a:rPr lang="en-US" sz="1100" b="0" i="0" u="none" strike="noStrike" dirty="0" smtClean="0">
                <a:latin typeface="Calibri" panose="020F0502020204030204" pitchFamily="34" charset="0"/>
              </a:rPr>
              <a:t> have worse employment outcomes than others, including other disabled people</a:t>
            </a:r>
            <a:r>
              <a:rPr lang="en-US" sz="1100" b="0" i="0" u="none" strike="noStrike" baseline="0" dirty="0" smtClean="0">
                <a:latin typeface="Calibri" panose="020F0502020204030204" pitchFamily="34" charset="0"/>
              </a:rPr>
              <a:t>. </a:t>
            </a:r>
            <a:r>
              <a:rPr lang="en-US" sz="1100" dirty="0" smtClean="0">
                <a:latin typeface="Calibri" panose="020F0502020204030204" pitchFamily="34" charset="0"/>
              </a:rPr>
              <a:t>MSD has not had much success improving employment outcomes for mental health clients: </a:t>
            </a:r>
          </a:p>
          <a:p>
            <a:pPr marL="285750" indent="-285750">
              <a:spcAft>
                <a:spcPts val="600"/>
              </a:spcAft>
              <a:buFont typeface="Wingdings" panose="05000000000000000000" pitchFamily="2" charset="2"/>
              <a:buChar char="Ø"/>
            </a:pPr>
            <a:r>
              <a:rPr lang="en-US" sz="1400" b="1" dirty="0" smtClean="0">
                <a:latin typeface="Calibri" panose="020F0502020204030204" pitchFamily="34" charset="0"/>
              </a:rPr>
              <a:t>Over 40% (approx. 57,600) </a:t>
            </a:r>
            <a:r>
              <a:rPr lang="en-US" sz="1100" dirty="0" smtClean="0">
                <a:latin typeface="Calibri" panose="020F0502020204030204" pitchFamily="34" charset="0"/>
              </a:rPr>
              <a:t>of all health and disability benefit recipients’ primary health barrier to work is mental illness.</a:t>
            </a:r>
            <a:r>
              <a:rPr lang="en-US" sz="1100" baseline="30000" dirty="0" smtClean="0">
                <a:latin typeface="Calibri" panose="020F0502020204030204" pitchFamily="34" charset="0"/>
              </a:rPr>
              <a:t>1</a:t>
            </a:r>
            <a:endParaRPr lang="en-NZ" sz="1100" baseline="30000" dirty="0">
              <a:latin typeface="Calibri" panose="020F0502020204030204" pitchFamily="34" charset="0"/>
            </a:endParaRPr>
          </a:p>
        </p:txBody>
      </p:sp>
      <p:sp>
        <p:nvSpPr>
          <p:cNvPr id="52" name="Rectangle 51"/>
          <p:cNvSpPr/>
          <p:nvPr/>
        </p:nvSpPr>
        <p:spPr>
          <a:xfrm>
            <a:off x="7427159" y="582601"/>
            <a:ext cx="585417" cy="430887"/>
          </a:xfrm>
          <a:prstGeom prst="rect">
            <a:avLst/>
          </a:prstGeom>
        </p:spPr>
        <p:txBody>
          <a:bodyPr wrap="none">
            <a:spAutoFit/>
          </a:bodyPr>
          <a:lstStyle/>
          <a:p>
            <a:pPr algn="ctr"/>
            <a:r>
              <a:rPr lang="en-NZ" sz="1100" dirty="0" smtClean="0">
                <a:latin typeface="Georgia" panose="02040502050405020303" pitchFamily="18" charset="0"/>
              </a:rPr>
              <a:t>$11.1</a:t>
            </a:r>
          </a:p>
          <a:p>
            <a:pPr algn="ctr"/>
            <a:r>
              <a:rPr lang="en-NZ" sz="1100" b="0" i="0" u="none" strike="noStrike" baseline="0" dirty="0" smtClean="0">
                <a:latin typeface="Georgia" panose="02040502050405020303" pitchFamily="18" charset="0"/>
              </a:rPr>
              <a:t>billion</a:t>
            </a:r>
          </a:p>
        </p:txBody>
      </p:sp>
      <p:sp>
        <p:nvSpPr>
          <p:cNvPr id="53" name="Rectangle 52"/>
          <p:cNvSpPr/>
          <p:nvPr/>
        </p:nvSpPr>
        <p:spPr>
          <a:xfrm>
            <a:off x="7001732" y="912033"/>
            <a:ext cx="1539935" cy="415498"/>
          </a:xfrm>
          <a:prstGeom prst="rect">
            <a:avLst/>
          </a:prstGeom>
        </p:spPr>
        <p:txBody>
          <a:bodyPr wrap="square">
            <a:spAutoFit/>
          </a:bodyPr>
          <a:lstStyle/>
          <a:p>
            <a:pPr algn="ctr">
              <a:spcAft>
                <a:spcPts val="600"/>
              </a:spcAft>
            </a:pPr>
            <a:r>
              <a:rPr lang="en-US" sz="1050" dirty="0" smtClean="0">
                <a:latin typeface="Calibri" panose="020F0502020204030204" pitchFamily="34" charset="0"/>
              </a:rPr>
              <a:t>Estimated total lifetime welfare liability.</a:t>
            </a:r>
            <a:r>
              <a:rPr lang="en-US" sz="1050" baseline="30000" dirty="0" smtClean="0">
                <a:latin typeface="Calibri" panose="020F0502020204030204" pitchFamily="34" charset="0"/>
              </a:rPr>
              <a:t>2</a:t>
            </a:r>
            <a:endParaRPr lang="en-US" sz="1050" b="0" i="0" u="none" strike="noStrike" baseline="30000" dirty="0" smtClean="0">
              <a:latin typeface="Calibri" panose="020F0502020204030204" pitchFamily="34" charset="0"/>
            </a:endParaRPr>
          </a:p>
        </p:txBody>
      </p:sp>
      <p:sp>
        <p:nvSpPr>
          <p:cNvPr id="54" name="Rectangle 53"/>
          <p:cNvSpPr/>
          <p:nvPr/>
        </p:nvSpPr>
        <p:spPr>
          <a:xfrm>
            <a:off x="7478990" y="1482800"/>
            <a:ext cx="585417" cy="430887"/>
          </a:xfrm>
          <a:prstGeom prst="rect">
            <a:avLst/>
          </a:prstGeom>
        </p:spPr>
        <p:txBody>
          <a:bodyPr wrap="none">
            <a:spAutoFit/>
          </a:bodyPr>
          <a:lstStyle/>
          <a:p>
            <a:pPr algn="ctr"/>
            <a:r>
              <a:rPr lang="en-NZ" sz="1100" dirty="0" smtClean="0">
                <a:latin typeface="Georgia" panose="02040502050405020303" pitchFamily="18" charset="0"/>
              </a:rPr>
              <a:t>$1.5</a:t>
            </a:r>
          </a:p>
          <a:p>
            <a:pPr algn="ctr"/>
            <a:r>
              <a:rPr lang="en-NZ" sz="1100" b="0" i="0" u="none" strike="noStrike" baseline="0" dirty="0" smtClean="0">
                <a:latin typeface="Georgia" panose="02040502050405020303" pitchFamily="18" charset="0"/>
              </a:rPr>
              <a:t>billion</a:t>
            </a:r>
          </a:p>
        </p:txBody>
      </p:sp>
      <p:sp>
        <p:nvSpPr>
          <p:cNvPr id="55" name="Rectangle 54"/>
          <p:cNvSpPr/>
          <p:nvPr/>
        </p:nvSpPr>
        <p:spPr>
          <a:xfrm>
            <a:off x="7051441" y="1857133"/>
            <a:ext cx="1440516" cy="415498"/>
          </a:xfrm>
          <a:prstGeom prst="rect">
            <a:avLst/>
          </a:prstGeom>
        </p:spPr>
        <p:txBody>
          <a:bodyPr wrap="square">
            <a:spAutoFit/>
          </a:bodyPr>
          <a:lstStyle/>
          <a:p>
            <a:pPr algn="ctr">
              <a:spcAft>
                <a:spcPts val="600"/>
              </a:spcAft>
            </a:pPr>
            <a:r>
              <a:rPr lang="en-US" sz="1050" dirty="0" smtClean="0">
                <a:latin typeface="Calibri" panose="020F0502020204030204" pitchFamily="34" charset="0"/>
              </a:rPr>
              <a:t>Estimated total annual cost across agencies.</a:t>
            </a:r>
            <a:r>
              <a:rPr lang="en-US" sz="1050" baseline="30000" dirty="0" smtClean="0">
                <a:latin typeface="Calibri" panose="020F0502020204030204" pitchFamily="34" charset="0"/>
              </a:rPr>
              <a:t>3</a:t>
            </a:r>
            <a:endParaRPr lang="en-US" sz="1050" b="0" i="0" u="none" strike="noStrike" baseline="30000" dirty="0" smtClean="0">
              <a:latin typeface="Calibri" panose="020F0502020204030204" pitchFamily="34" charset="0"/>
            </a:endParaRPr>
          </a:p>
        </p:txBody>
      </p:sp>
      <p:sp>
        <p:nvSpPr>
          <p:cNvPr id="75" name="TextBox 74"/>
          <p:cNvSpPr txBox="1"/>
          <p:nvPr/>
        </p:nvSpPr>
        <p:spPr>
          <a:xfrm>
            <a:off x="140904" y="2080536"/>
            <a:ext cx="5654529" cy="292388"/>
          </a:xfrm>
          <a:prstGeom prst="rect">
            <a:avLst/>
          </a:prstGeom>
          <a:noFill/>
        </p:spPr>
        <p:txBody>
          <a:bodyPr wrap="square" rtlCol="0">
            <a:spAutoFit/>
          </a:bodyPr>
          <a:lstStyle/>
          <a:p>
            <a:pPr lvl="0" defTabSz="457200">
              <a:defRPr/>
            </a:pPr>
            <a:r>
              <a:rPr lang="en-US" sz="1300" b="1" dirty="0">
                <a:latin typeface="Georgia" panose="02040502050405020303" pitchFamily="18" charset="0"/>
              </a:rPr>
              <a:t>This client group has almost doubled since </a:t>
            </a:r>
            <a:r>
              <a:rPr lang="en-US" sz="1300" b="1" dirty="0" smtClean="0">
                <a:latin typeface="Georgia" panose="02040502050405020303" pitchFamily="18" charset="0"/>
              </a:rPr>
              <a:t>2000</a:t>
            </a:r>
            <a:endParaRPr lang="en-US" sz="1300" b="1" dirty="0">
              <a:latin typeface="Georgia" panose="02040502050405020303" pitchFamily="18" charset="0"/>
            </a:endParaRPr>
          </a:p>
        </p:txBody>
      </p:sp>
      <p:sp>
        <p:nvSpPr>
          <p:cNvPr id="76" name="Rectangle 75"/>
          <p:cNvSpPr/>
          <p:nvPr/>
        </p:nvSpPr>
        <p:spPr>
          <a:xfrm>
            <a:off x="0" y="2104422"/>
            <a:ext cx="144000"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2" name="Rectangle 81"/>
          <p:cNvSpPr/>
          <p:nvPr/>
        </p:nvSpPr>
        <p:spPr>
          <a:xfrm>
            <a:off x="4227417" y="3751856"/>
            <a:ext cx="4916583" cy="815608"/>
          </a:xfrm>
          <a:prstGeom prst="rect">
            <a:avLst/>
          </a:prstGeom>
        </p:spPr>
        <p:txBody>
          <a:bodyPr wrap="square">
            <a:spAutoFit/>
          </a:bodyPr>
          <a:lstStyle/>
          <a:p>
            <a:pPr>
              <a:spcAft>
                <a:spcPts val="600"/>
              </a:spcAft>
            </a:pPr>
            <a:r>
              <a:rPr lang="en-US" sz="1100" dirty="0" smtClean="0">
                <a:latin typeface="Calibri" panose="020F0502020204030204" pitchFamily="34" charset="0"/>
              </a:rPr>
              <a:t>This is likely an underestimate of benefit recipients with mental illness, e.g. a further </a:t>
            </a:r>
            <a:r>
              <a:rPr lang="en-US" sz="1400" b="1" dirty="0">
                <a:latin typeface="Calibri" panose="020F0502020204030204" pitchFamily="34" charset="0"/>
              </a:rPr>
              <a:t>25,300</a:t>
            </a:r>
            <a:r>
              <a:rPr lang="en-US" sz="1100" dirty="0">
                <a:latin typeface="Calibri" panose="020F0502020204030204" pitchFamily="34" charset="0"/>
              </a:rPr>
              <a:t> beneficiaries (not receiving income support due to mental illness or addiction) accessed mental health and addictions services within the last two </a:t>
            </a:r>
            <a:r>
              <a:rPr lang="en-US" sz="1100" dirty="0" smtClean="0">
                <a:latin typeface="Calibri" panose="020F0502020204030204" pitchFamily="34" charset="0"/>
              </a:rPr>
              <a:t>years.</a:t>
            </a:r>
            <a:r>
              <a:rPr lang="en-US" sz="1100" baseline="30000" dirty="0">
                <a:latin typeface="Calibri" panose="020F0502020204030204" pitchFamily="34" charset="0"/>
              </a:rPr>
              <a:t>5</a:t>
            </a:r>
          </a:p>
        </p:txBody>
      </p:sp>
      <p:sp>
        <p:nvSpPr>
          <p:cNvPr id="88" name="Rectangle 87"/>
          <p:cNvSpPr/>
          <p:nvPr/>
        </p:nvSpPr>
        <p:spPr>
          <a:xfrm>
            <a:off x="4208855" y="2816899"/>
            <a:ext cx="4935145" cy="661720"/>
          </a:xfrm>
          <a:prstGeom prst="rect">
            <a:avLst/>
          </a:prstGeom>
        </p:spPr>
        <p:txBody>
          <a:bodyPr wrap="square">
            <a:spAutoFit/>
          </a:bodyPr>
          <a:lstStyle/>
          <a:p>
            <a:pPr>
              <a:spcAft>
                <a:spcPts val="600"/>
              </a:spcAft>
            </a:pPr>
            <a:r>
              <a:rPr lang="en-US" sz="1100" dirty="0">
                <a:latin typeface="Calibri" panose="020F0502020204030204" pitchFamily="34" charset="0"/>
              </a:rPr>
              <a:t>Since 2000, the number of </a:t>
            </a:r>
            <a:r>
              <a:rPr lang="en-US" sz="1100" dirty="0" smtClean="0">
                <a:latin typeface="Calibri" panose="020F0502020204030204" pitchFamily="34" charset="0"/>
              </a:rPr>
              <a:t>clients </a:t>
            </a:r>
            <a:r>
              <a:rPr lang="en-US" sz="1100" dirty="0">
                <a:latin typeface="Calibri" panose="020F0502020204030204" pitchFamily="34" charset="0"/>
              </a:rPr>
              <a:t>with a mental </a:t>
            </a:r>
            <a:r>
              <a:rPr lang="en-US" sz="1100" dirty="0" smtClean="0">
                <a:latin typeface="Calibri" panose="020F0502020204030204" pitchFamily="34" charset="0"/>
              </a:rPr>
              <a:t>illness as </a:t>
            </a:r>
            <a:r>
              <a:rPr lang="en-US" sz="1100" dirty="0">
                <a:latin typeface="Calibri" panose="020F0502020204030204" pitchFamily="34" charset="0"/>
              </a:rPr>
              <a:t>the primary health barrier to work has </a:t>
            </a:r>
            <a:r>
              <a:rPr lang="en-US" sz="1400" b="1" dirty="0" smtClean="0">
                <a:latin typeface="Calibri" panose="020F0502020204030204" pitchFamily="34" charset="0"/>
              </a:rPr>
              <a:t>risen by approximately 31,000</a:t>
            </a:r>
            <a:r>
              <a:rPr lang="en-US" sz="1100" b="1" dirty="0" smtClean="0">
                <a:latin typeface="Calibri" panose="020F0502020204030204" pitchFamily="34" charset="0"/>
              </a:rPr>
              <a:t> </a:t>
            </a:r>
            <a:r>
              <a:rPr lang="en-US" sz="1100" dirty="0" smtClean="0">
                <a:latin typeface="Calibri" panose="020F0502020204030204" pitchFamily="34" charset="0"/>
              </a:rPr>
              <a:t>to </a:t>
            </a:r>
            <a:r>
              <a:rPr lang="en-US" sz="1100" dirty="0">
                <a:latin typeface="Calibri" panose="020F0502020204030204" pitchFamily="34" charset="0"/>
              </a:rPr>
              <a:t>about 60,000 </a:t>
            </a:r>
            <a:r>
              <a:rPr lang="en-US" sz="1100" dirty="0" smtClean="0">
                <a:latin typeface="Calibri" panose="020F0502020204030204" pitchFamily="34" charset="0"/>
              </a:rPr>
              <a:t>people</a:t>
            </a:r>
            <a:r>
              <a:rPr lang="en-US" sz="1100" dirty="0">
                <a:latin typeface="Calibri" panose="020F0502020204030204" pitchFamily="34" charset="0"/>
              </a:rPr>
              <a:t> </a:t>
            </a:r>
            <a:r>
              <a:rPr lang="en-US" sz="1100" dirty="0" smtClean="0">
                <a:latin typeface="Calibri" panose="020F0502020204030204" pitchFamily="34" charset="0"/>
              </a:rPr>
              <a:t>which equates to about $5.5 billion increase.</a:t>
            </a:r>
            <a:r>
              <a:rPr lang="en-US" sz="1100" baseline="30000" dirty="0">
                <a:latin typeface="Calibri" panose="020F0502020204030204" pitchFamily="34" charset="0"/>
              </a:rPr>
              <a:t>4</a:t>
            </a:r>
          </a:p>
        </p:txBody>
      </p:sp>
      <p:pic>
        <p:nvPicPr>
          <p:cNvPr id="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72924"/>
            <a:ext cx="3777940" cy="229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Rectangle 91"/>
          <p:cNvSpPr/>
          <p:nvPr/>
        </p:nvSpPr>
        <p:spPr>
          <a:xfrm>
            <a:off x="4049125" y="2767147"/>
            <a:ext cx="144000" cy="792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3" name="Rectangle 92"/>
          <p:cNvSpPr/>
          <p:nvPr/>
        </p:nvSpPr>
        <p:spPr>
          <a:xfrm>
            <a:off x="4049125" y="3763660"/>
            <a:ext cx="144000" cy="792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4" name="TextBox 93"/>
          <p:cNvSpPr txBox="1"/>
          <p:nvPr/>
        </p:nvSpPr>
        <p:spPr>
          <a:xfrm>
            <a:off x="140904" y="5004440"/>
            <a:ext cx="8981911" cy="492443"/>
          </a:xfrm>
          <a:prstGeom prst="rect">
            <a:avLst/>
          </a:prstGeom>
          <a:noFill/>
        </p:spPr>
        <p:txBody>
          <a:bodyPr wrap="square" rtlCol="0">
            <a:spAutoFit/>
          </a:bodyPr>
          <a:lstStyle/>
          <a:p>
            <a:pPr lvl="0" defTabSz="457200">
              <a:defRPr/>
            </a:pPr>
            <a:r>
              <a:rPr lang="en-US" sz="1300" b="1" dirty="0" smtClean="0">
                <a:latin typeface="Georgia" panose="02040502050405020303" pitchFamily="18" charset="0"/>
              </a:rPr>
              <a:t>Young </a:t>
            </a:r>
            <a:r>
              <a:rPr lang="en-US" sz="1300" b="1" dirty="0">
                <a:latin typeface="Georgia" panose="02040502050405020303" pitchFamily="18" charset="0"/>
              </a:rPr>
              <a:t>people </a:t>
            </a:r>
            <a:r>
              <a:rPr lang="en-US" sz="1300" b="1" dirty="0" smtClean="0">
                <a:latin typeface="Georgia" panose="02040502050405020303" pitchFamily="18" charset="0"/>
              </a:rPr>
              <a:t>(12-24) with </a:t>
            </a:r>
            <a:r>
              <a:rPr lang="en-US" sz="1300" b="1" dirty="0">
                <a:latin typeface="Georgia" panose="02040502050405020303" pitchFamily="18" charset="0"/>
              </a:rPr>
              <a:t>mild to moderate mental health </a:t>
            </a:r>
            <a:r>
              <a:rPr lang="en-US" sz="1300" b="1" dirty="0" smtClean="0">
                <a:latin typeface="Georgia" panose="02040502050405020303" pitchFamily="18" charset="0"/>
              </a:rPr>
              <a:t>issues are </a:t>
            </a:r>
            <a:r>
              <a:rPr lang="en-US" sz="1300" b="1" dirty="0">
                <a:latin typeface="Georgia" panose="02040502050405020303" pitchFamily="18" charset="0"/>
              </a:rPr>
              <a:t>three times more likely to be benefit </a:t>
            </a:r>
            <a:r>
              <a:rPr lang="en-US" sz="1300" b="1" dirty="0" smtClean="0">
                <a:latin typeface="Georgia" panose="02040502050405020303" pitchFamily="18" charset="0"/>
              </a:rPr>
              <a:t>dependent</a:t>
            </a:r>
            <a:r>
              <a:rPr lang="en-US" sz="1300" b="1" baseline="30000" dirty="0">
                <a:latin typeface="Georgia" panose="02040502050405020303" pitchFamily="18" charset="0"/>
              </a:rPr>
              <a:t>6</a:t>
            </a:r>
            <a:endParaRPr lang="en-NZ" sz="1300" b="1" baseline="30000" dirty="0">
              <a:latin typeface="Georgia" panose="02040502050405020303" pitchFamily="18" charset="0"/>
            </a:endParaRPr>
          </a:p>
        </p:txBody>
      </p:sp>
      <p:sp>
        <p:nvSpPr>
          <p:cNvPr id="95" name="Rectangle 94"/>
          <p:cNvSpPr/>
          <p:nvPr/>
        </p:nvSpPr>
        <p:spPr>
          <a:xfrm>
            <a:off x="2072468" y="5622897"/>
            <a:ext cx="1440000" cy="1044000"/>
          </a:xfrm>
          <a:prstGeom prst="rect">
            <a:avLst/>
          </a:prstGeom>
          <a:noFill/>
          <a:ln w="12700">
            <a:solidFill>
              <a:srgbClr val="232338"/>
            </a:solidFill>
            <a:prstDash val="dash"/>
          </a:ln>
        </p:spPr>
        <p:txBody>
          <a:bodyPr wrap="square" anchor="ctr">
            <a:noAutofit/>
          </a:bodyPr>
          <a:lstStyle/>
          <a:p>
            <a:pPr lvl="0" algn="ctr"/>
            <a:r>
              <a:rPr lang="en-GB" sz="1100" b="1" dirty="0" smtClean="0">
                <a:latin typeface="Calibri" panose="020F0502020204030204" pitchFamily="34" charset="0"/>
              </a:rPr>
              <a:t>Twice</a:t>
            </a:r>
            <a:r>
              <a:rPr lang="en-GB" sz="1100" dirty="0" smtClean="0">
                <a:latin typeface="Calibri" panose="020F0502020204030204" pitchFamily="34" charset="0"/>
              </a:rPr>
              <a:t> </a:t>
            </a:r>
            <a:r>
              <a:rPr lang="en-GB" sz="1100" dirty="0">
                <a:latin typeface="Calibri" panose="020F0502020204030204" pitchFamily="34" charset="0"/>
              </a:rPr>
              <a:t>as likely to have no qualifications as youth with no mental health condition</a:t>
            </a:r>
            <a:endParaRPr lang="en-NZ" sz="1100" dirty="0">
              <a:latin typeface="Calibri" panose="020F0502020204030204" pitchFamily="34" charset="0"/>
            </a:endParaRPr>
          </a:p>
        </p:txBody>
      </p:sp>
      <p:sp>
        <p:nvSpPr>
          <p:cNvPr id="96" name="Rectangle 95"/>
          <p:cNvSpPr/>
          <p:nvPr/>
        </p:nvSpPr>
        <p:spPr>
          <a:xfrm>
            <a:off x="5629972" y="5622897"/>
            <a:ext cx="1440000" cy="1044000"/>
          </a:xfrm>
          <a:prstGeom prst="rect">
            <a:avLst/>
          </a:prstGeom>
          <a:noFill/>
          <a:ln w="12700">
            <a:solidFill>
              <a:srgbClr val="232338"/>
            </a:solidFill>
            <a:prstDash val="dash"/>
          </a:ln>
        </p:spPr>
        <p:txBody>
          <a:bodyPr wrap="square" anchor="ctr">
            <a:noAutofit/>
          </a:bodyPr>
          <a:lstStyle/>
          <a:p>
            <a:pPr lvl="0" algn="ctr"/>
            <a:r>
              <a:rPr lang="en-GB" sz="1100" b="1" dirty="0" smtClean="0">
                <a:latin typeface="Calibri" panose="020F0502020204030204" pitchFamily="34" charset="0"/>
              </a:rPr>
              <a:t>Twice</a:t>
            </a:r>
            <a:r>
              <a:rPr lang="en-GB" sz="1100" dirty="0" smtClean="0">
                <a:latin typeface="Calibri" panose="020F0502020204030204" pitchFamily="34" charset="0"/>
              </a:rPr>
              <a:t> </a:t>
            </a:r>
            <a:r>
              <a:rPr lang="en-GB" sz="1100" dirty="0">
                <a:latin typeface="Calibri" panose="020F0502020204030204" pitchFamily="34" charset="0"/>
              </a:rPr>
              <a:t>as likely to have children as compared to the total youth population</a:t>
            </a:r>
            <a:endParaRPr lang="en-NZ" sz="1100" dirty="0">
              <a:latin typeface="Calibri" panose="020F0502020204030204" pitchFamily="34" charset="0"/>
            </a:endParaRPr>
          </a:p>
        </p:txBody>
      </p:sp>
      <p:sp>
        <p:nvSpPr>
          <p:cNvPr id="97" name="Rectangle 96"/>
          <p:cNvSpPr/>
          <p:nvPr/>
        </p:nvSpPr>
        <p:spPr>
          <a:xfrm>
            <a:off x="7408725" y="5622897"/>
            <a:ext cx="1440000" cy="1044000"/>
          </a:xfrm>
          <a:prstGeom prst="rect">
            <a:avLst/>
          </a:prstGeom>
          <a:noFill/>
          <a:ln w="12700">
            <a:solidFill>
              <a:srgbClr val="232338"/>
            </a:solidFill>
            <a:prstDash val="dash"/>
          </a:ln>
        </p:spPr>
        <p:txBody>
          <a:bodyPr wrap="square" anchor="ctr">
            <a:noAutofit/>
          </a:bodyPr>
          <a:lstStyle/>
          <a:p>
            <a:pPr lvl="0" algn="ctr"/>
            <a:r>
              <a:rPr lang="en-GB" sz="1100" b="1" dirty="0" smtClean="0">
                <a:latin typeface="Calibri" panose="020F0502020204030204" pitchFamily="34" charset="0"/>
              </a:rPr>
              <a:t>14% </a:t>
            </a:r>
            <a:r>
              <a:rPr lang="en-GB" sz="1100" dirty="0" smtClean="0">
                <a:latin typeface="Calibri" panose="020F0502020204030204" pitchFamily="34" charset="0"/>
              </a:rPr>
              <a:t>have </a:t>
            </a:r>
            <a:r>
              <a:rPr lang="en-GB" sz="1100" dirty="0">
                <a:latin typeface="Calibri" panose="020F0502020204030204" pitchFamily="34" charset="0"/>
              </a:rPr>
              <a:t>a significant Corrections sentence compared to </a:t>
            </a:r>
            <a:r>
              <a:rPr lang="en-GB" sz="1100" b="1" dirty="0" smtClean="0">
                <a:latin typeface="Calibri" panose="020F0502020204030204" pitchFamily="34" charset="0"/>
              </a:rPr>
              <a:t>1% </a:t>
            </a:r>
            <a:r>
              <a:rPr lang="en-GB" sz="1100" dirty="0" smtClean="0">
                <a:latin typeface="Calibri" panose="020F0502020204030204" pitchFamily="34" charset="0"/>
              </a:rPr>
              <a:t>for </a:t>
            </a:r>
            <a:r>
              <a:rPr lang="en-GB" sz="1100" dirty="0">
                <a:latin typeface="Calibri" panose="020F0502020204030204" pitchFamily="34" charset="0"/>
              </a:rPr>
              <a:t>those with no mental health condition</a:t>
            </a:r>
            <a:endParaRPr lang="en-NZ" sz="1100" dirty="0">
              <a:latin typeface="Calibri" panose="020F0502020204030204" pitchFamily="34" charset="0"/>
            </a:endParaRPr>
          </a:p>
        </p:txBody>
      </p:sp>
      <p:sp>
        <p:nvSpPr>
          <p:cNvPr id="98" name="Rectangle 97"/>
          <p:cNvSpPr/>
          <p:nvPr/>
        </p:nvSpPr>
        <p:spPr>
          <a:xfrm>
            <a:off x="-1" y="5070662"/>
            <a:ext cx="168951"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1" name="Rectangle 100"/>
          <p:cNvSpPr/>
          <p:nvPr/>
        </p:nvSpPr>
        <p:spPr>
          <a:xfrm>
            <a:off x="293715" y="5622897"/>
            <a:ext cx="1440000" cy="1044000"/>
          </a:xfrm>
          <a:prstGeom prst="rect">
            <a:avLst/>
          </a:prstGeom>
          <a:noFill/>
          <a:ln w="12700">
            <a:solidFill>
              <a:srgbClr val="232338"/>
            </a:solidFill>
            <a:prstDash val="dash"/>
          </a:ln>
        </p:spPr>
        <p:txBody>
          <a:bodyPr wrap="square" anchor="ctr">
            <a:noAutofit/>
          </a:bodyPr>
          <a:lstStyle/>
          <a:p>
            <a:pPr lvl="0" algn="ctr"/>
            <a:r>
              <a:rPr lang="en-GB" sz="1100" b="1" dirty="0" smtClean="0">
                <a:latin typeface="Calibri" panose="020F0502020204030204" pitchFamily="34" charset="0"/>
              </a:rPr>
              <a:t>15% </a:t>
            </a:r>
            <a:r>
              <a:rPr lang="en-GB" sz="1100" dirty="0" smtClean="0">
                <a:latin typeface="Calibri" panose="020F0502020204030204" pitchFamily="34" charset="0"/>
              </a:rPr>
              <a:t>get their main income from work compared to </a:t>
            </a:r>
            <a:r>
              <a:rPr lang="en-GB" sz="1100" b="1" dirty="0" smtClean="0">
                <a:latin typeface="Calibri" panose="020F0502020204030204" pitchFamily="34" charset="0"/>
              </a:rPr>
              <a:t>60%</a:t>
            </a:r>
            <a:r>
              <a:rPr lang="en-GB" sz="1100" dirty="0" smtClean="0">
                <a:latin typeface="Calibri" panose="020F0502020204030204" pitchFamily="34" charset="0"/>
              </a:rPr>
              <a:t> of the total youth population</a:t>
            </a:r>
            <a:endParaRPr lang="en-NZ" sz="1100" dirty="0">
              <a:latin typeface="Calibri" panose="020F0502020204030204" pitchFamily="34" charset="0"/>
            </a:endParaRPr>
          </a:p>
        </p:txBody>
      </p:sp>
      <p:sp>
        <p:nvSpPr>
          <p:cNvPr id="103" name="Rectangle 102"/>
          <p:cNvSpPr/>
          <p:nvPr/>
        </p:nvSpPr>
        <p:spPr>
          <a:xfrm>
            <a:off x="3851220" y="5622897"/>
            <a:ext cx="1440000" cy="1044000"/>
          </a:xfrm>
          <a:prstGeom prst="rect">
            <a:avLst/>
          </a:prstGeom>
          <a:noFill/>
          <a:ln w="12700">
            <a:solidFill>
              <a:srgbClr val="232338"/>
            </a:solidFill>
            <a:prstDash val="dash"/>
          </a:ln>
        </p:spPr>
        <p:txBody>
          <a:bodyPr wrap="square" anchor="ctr">
            <a:noAutofit/>
          </a:bodyPr>
          <a:lstStyle/>
          <a:p>
            <a:pPr lvl="0" algn="ctr"/>
            <a:r>
              <a:rPr lang="en-GB" sz="1100" dirty="0">
                <a:latin typeface="Calibri" panose="020F0502020204030204" pitchFamily="34" charset="0"/>
              </a:rPr>
              <a:t>Have a </a:t>
            </a:r>
            <a:r>
              <a:rPr lang="en-GB" sz="1100" b="1" dirty="0" smtClean="0">
                <a:latin typeface="Calibri" panose="020F0502020204030204" pitchFamily="34" charset="0"/>
              </a:rPr>
              <a:t>41%</a:t>
            </a:r>
            <a:r>
              <a:rPr lang="en-GB" sz="1100" dirty="0" smtClean="0">
                <a:latin typeface="Calibri" panose="020F0502020204030204" pitchFamily="34" charset="0"/>
              </a:rPr>
              <a:t> finding </a:t>
            </a:r>
            <a:r>
              <a:rPr lang="en-GB" sz="1100" dirty="0">
                <a:latin typeface="Calibri" panose="020F0502020204030204" pitchFamily="34" charset="0"/>
              </a:rPr>
              <a:t>of reported abused compared to </a:t>
            </a:r>
            <a:r>
              <a:rPr lang="en-GB" sz="1100" b="1" dirty="0" smtClean="0">
                <a:latin typeface="Calibri" panose="020F0502020204030204" pitchFamily="34" charset="0"/>
              </a:rPr>
              <a:t>7%</a:t>
            </a:r>
            <a:r>
              <a:rPr lang="en-GB" sz="1100" dirty="0" smtClean="0">
                <a:latin typeface="Calibri" panose="020F0502020204030204" pitchFamily="34" charset="0"/>
              </a:rPr>
              <a:t> of </a:t>
            </a:r>
            <a:r>
              <a:rPr lang="en-GB" sz="1100" dirty="0">
                <a:latin typeface="Calibri" panose="020F0502020204030204" pitchFamily="34" charset="0"/>
              </a:rPr>
              <a:t>the total youth </a:t>
            </a:r>
            <a:r>
              <a:rPr lang="en-GB" sz="1100" dirty="0" smtClean="0">
                <a:latin typeface="Calibri" panose="020F0502020204030204" pitchFamily="34" charset="0"/>
              </a:rPr>
              <a:t>population</a:t>
            </a:r>
            <a:endParaRPr lang="en-NZ" sz="1100" dirty="0">
              <a:latin typeface="Calibri" panose="020F0502020204030204" pitchFamily="34" charset="0"/>
            </a:endParaRPr>
          </a:p>
        </p:txBody>
      </p:sp>
    </p:spTree>
    <p:extLst>
      <p:ext uri="{BB962C8B-B14F-4D97-AF65-F5344CB8AC3E}">
        <p14:creationId xmlns:p14="http://schemas.microsoft.com/office/powerpoint/2010/main" val="216728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60001" y="0"/>
            <a:ext cx="7920400"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Housing</a:t>
            </a:r>
            <a:endParaRPr lang="en-US" sz="2000" b="1" dirty="0">
              <a:solidFill>
                <a:srgbClr val="232338"/>
              </a:solidFill>
              <a:latin typeface="Georgia" panose="02040502050405020303" pitchFamily="18" charset="0"/>
            </a:endParaRPr>
          </a:p>
        </p:txBody>
      </p:sp>
      <p:sp>
        <p:nvSpPr>
          <p:cNvPr id="36" name="Rectangle 35"/>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latin typeface="Georgia" panose="02040502050405020303" pitchFamily="18" charset="0"/>
              </a:rPr>
              <a:t>6</a:t>
            </a:r>
          </a:p>
        </p:txBody>
      </p:sp>
      <p:grpSp>
        <p:nvGrpSpPr>
          <p:cNvPr id="14" name="Group 13"/>
          <p:cNvGrpSpPr/>
          <p:nvPr/>
        </p:nvGrpSpPr>
        <p:grpSpPr>
          <a:xfrm>
            <a:off x="0" y="463210"/>
            <a:ext cx="9085006" cy="300249"/>
            <a:chOff x="0" y="463210"/>
            <a:chExt cx="9085006" cy="300249"/>
          </a:xfrm>
        </p:grpSpPr>
        <p:sp>
          <p:nvSpPr>
            <p:cNvPr id="38" name="TextBox 37"/>
            <p:cNvSpPr txBox="1"/>
            <p:nvPr/>
          </p:nvSpPr>
          <p:spPr>
            <a:xfrm>
              <a:off x="102141" y="467140"/>
              <a:ext cx="8982865" cy="292388"/>
            </a:xfrm>
            <a:prstGeom prst="rect">
              <a:avLst/>
            </a:prstGeom>
            <a:noFill/>
          </p:spPr>
          <p:txBody>
            <a:bodyPr wrap="square" rtlCol="0">
              <a:spAutoFit/>
            </a:bodyPr>
            <a:lstStyle/>
            <a:p>
              <a:pPr lvl="0" defTabSz="457200">
                <a:defRPr/>
              </a:pPr>
              <a:r>
                <a:rPr lang="en-NZ" sz="1300" b="1" dirty="0" smtClean="0">
                  <a:latin typeface="Georgia" panose="02040502050405020303" pitchFamily="18" charset="0"/>
                </a:rPr>
                <a:t>There is a significant association between poor mental health and a need for housing support</a:t>
              </a:r>
              <a:r>
                <a:rPr lang="en-NZ" sz="1300" b="1" baseline="50000" dirty="0" smtClean="0">
                  <a:latin typeface="Georgia" panose="02040502050405020303" pitchFamily="18" charset="0"/>
                </a:rPr>
                <a:t>1</a:t>
              </a:r>
              <a:r>
                <a:rPr lang="en-NZ" sz="1300" b="1" dirty="0" smtClean="0">
                  <a:latin typeface="Georgia" panose="02040502050405020303" pitchFamily="18" charset="0"/>
                </a:rPr>
                <a:t>…</a:t>
              </a:r>
              <a:endParaRPr lang="en-NZ" sz="1300" b="1" dirty="0">
                <a:latin typeface="Georgia" panose="02040502050405020303" pitchFamily="18" charset="0"/>
              </a:endParaRPr>
            </a:p>
          </p:txBody>
        </p:sp>
        <p:sp>
          <p:nvSpPr>
            <p:cNvPr id="39" name="Rectangle 38"/>
            <p:cNvSpPr/>
            <p:nvPr/>
          </p:nvSpPr>
          <p:spPr>
            <a:xfrm>
              <a:off x="0" y="463210"/>
              <a:ext cx="143071" cy="300249"/>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3" name="Group 2"/>
          <p:cNvGrpSpPr/>
          <p:nvPr/>
        </p:nvGrpSpPr>
        <p:grpSpPr>
          <a:xfrm>
            <a:off x="211667" y="919922"/>
            <a:ext cx="5209682" cy="492443"/>
            <a:chOff x="211667" y="947701"/>
            <a:chExt cx="5209682" cy="492443"/>
          </a:xfrm>
        </p:grpSpPr>
        <p:sp>
          <p:nvSpPr>
            <p:cNvPr id="43" name="Rectangle 42"/>
            <p:cNvSpPr/>
            <p:nvPr/>
          </p:nvSpPr>
          <p:spPr>
            <a:xfrm>
              <a:off x="381349" y="947701"/>
              <a:ext cx="5040000" cy="492443"/>
            </a:xfrm>
            <a:prstGeom prst="rect">
              <a:avLst/>
            </a:prstGeom>
          </p:spPr>
          <p:txBody>
            <a:bodyPr wrap="square">
              <a:spAutoFit/>
            </a:bodyPr>
            <a:lstStyle/>
            <a:p>
              <a:pPr>
                <a:spcAft>
                  <a:spcPts val="600"/>
                </a:spcAft>
              </a:pPr>
              <a:r>
                <a:rPr lang="en-US" sz="1400" b="1" i="0" u="none" strike="noStrike" baseline="0" dirty="0" smtClean="0">
                  <a:latin typeface="Calibri" panose="020F0502020204030204" pitchFamily="34" charset="0"/>
                </a:rPr>
                <a:t>25%</a:t>
              </a:r>
              <a:r>
                <a:rPr lang="en-US" sz="1400" b="1" i="0" u="none" strike="noStrike" dirty="0" smtClean="0">
                  <a:latin typeface="Calibri" panose="020F0502020204030204" pitchFamily="34" charset="0"/>
                </a:rPr>
                <a:t> of primary applicants </a:t>
              </a:r>
              <a:r>
                <a:rPr lang="en-US" sz="1200" b="0" i="0" u="none" strike="noStrike" dirty="0" smtClean="0">
                  <a:latin typeface="Calibri" panose="020F0502020204030204" pitchFamily="34" charset="0"/>
                </a:rPr>
                <a:t>on the social housing register disclose they have a common or significant mental health condition. </a:t>
              </a:r>
              <a:endParaRPr lang="en-US" sz="1200" b="0" i="0" u="none" strike="noStrike" baseline="0" dirty="0" smtClean="0">
                <a:latin typeface="Calibri" panose="020F0502020204030204" pitchFamily="34" charset="0"/>
              </a:endParaRPr>
            </a:p>
          </p:txBody>
        </p:sp>
        <p:sp>
          <p:nvSpPr>
            <p:cNvPr id="44" name="Rectangle 43"/>
            <p:cNvSpPr/>
            <p:nvPr/>
          </p:nvSpPr>
          <p:spPr>
            <a:xfrm>
              <a:off x="211667" y="956658"/>
              <a:ext cx="143071" cy="474528"/>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11" name="Group 10"/>
          <p:cNvGrpSpPr/>
          <p:nvPr/>
        </p:nvGrpSpPr>
        <p:grpSpPr>
          <a:xfrm>
            <a:off x="211667" y="4447997"/>
            <a:ext cx="8619065" cy="523220"/>
            <a:chOff x="211667" y="4212696"/>
            <a:chExt cx="8619065" cy="523220"/>
          </a:xfrm>
        </p:grpSpPr>
        <p:sp>
          <p:nvSpPr>
            <p:cNvPr id="8" name="Rectangle 7"/>
            <p:cNvSpPr/>
            <p:nvPr/>
          </p:nvSpPr>
          <p:spPr>
            <a:xfrm>
              <a:off x="381349" y="4212696"/>
              <a:ext cx="8449383" cy="523220"/>
            </a:xfrm>
            <a:prstGeom prst="rect">
              <a:avLst/>
            </a:prstGeom>
          </p:spPr>
          <p:txBody>
            <a:bodyPr wrap="square">
              <a:spAutoFit/>
            </a:bodyPr>
            <a:lstStyle/>
            <a:p>
              <a:pPr>
                <a:spcAft>
                  <a:spcPts val="600"/>
                </a:spcAft>
              </a:pPr>
              <a:r>
                <a:rPr lang="en-US" sz="1200" dirty="0"/>
                <a:t>R</a:t>
              </a:r>
              <a:r>
                <a:rPr lang="en-US" sz="1200" dirty="0" smtClean="0"/>
                <a:t>ates of hospitalisation </a:t>
              </a:r>
              <a:r>
                <a:rPr lang="en-US" sz="1200" dirty="0"/>
                <a:t>for mental and </a:t>
              </a:r>
              <a:r>
                <a:rPr lang="en-US" sz="1200" dirty="0" smtClean="0"/>
                <a:t>behavioral </a:t>
              </a:r>
              <a:r>
                <a:rPr lang="en-US" sz="1200" dirty="0"/>
                <a:t>disorders decline by about </a:t>
              </a:r>
              <a:r>
                <a:rPr lang="en-US" sz="1400" b="1" dirty="0" smtClean="0">
                  <a:latin typeface="Calibri" panose="020F0502020204030204" pitchFamily="34" charset="0"/>
                </a:rPr>
                <a:t>20</a:t>
              </a:r>
              <a:r>
                <a:rPr lang="en-US" sz="1600" b="1" dirty="0" smtClean="0">
                  <a:latin typeface="Calibri" panose="020F0502020204030204" pitchFamily="34" charset="0"/>
                </a:rPr>
                <a:t>%</a:t>
              </a:r>
              <a:r>
                <a:rPr lang="en-US" sz="1400" b="1" dirty="0" smtClean="0">
                  <a:latin typeface="Calibri" panose="020F0502020204030204" pitchFamily="34" charset="0"/>
                </a:rPr>
                <a:t> </a:t>
              </a:r>
              <a:r>
                <a:rPr lang="en-US" sz="1200" dirty="0" smtClean="0"/>
                <a:t>following </a:t>
              </a:r>
              <a:r>
                <a:rPr lang="en-US" sz="1200" dirty="0"/>
                <a:t>placement in social housing and are sustained for at least two years after </a:t>
              </a:r>
              <a:r>
                <a:rPr lang="en-US" sz="1200" dirty="0" smtClean="0"/>
                <a:t>placement.</a:t>
              </a:r>
              <a:r>
                <a:rPr lang="en-US" sz="1200" baseline="30000" dirty="0" smtClean="0"/>
                <a:t>2</a:t>
              </a:r>
            </a:p>
          </p:txBody>
        </p:sp>
        <p:sp>
          <p:nvSpPr>
            <p:cNvPr id="191" name="Rectangle 190"/>
            <p:cNvSpPr/>
            <p:nvPr/>
          </p:nvSpPr>
          <p:spPr>
            <a:xfrm>
              <a:off x="211667" y="4261513"/>
              <a:ext cx="144000" cy="425586"/>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15" name="Group 14"/>
          <p:cNvGrpSpPr/>
          <p:nvPr/>
        </p:nvGrpSpPr>
        <p:grpSpPr>
          <a:xfrm>
            <a:off x="0" y="3826525"/>
            <a:ext cx="6744649" cy="465009"/>
            <a:chOff x="0" y="3598346"/>
            <a:chExt cx="6744649" cy="465009"/>
          </a:xfrm>
        </p:grpSpPr>
        <p:sp>
          <p:nvSpPr>
            <p:cNvPr id="83" name="TextBox 82"/>
            <p:cNvSpPr txBox="1"/>
            <p:nvPr/>
          </p:nvSpPr>
          <p:spPr>
            <a:xfrm>
              <a:off x="102141" y="3684656"/>
              <a:ext cx="6642508" cy="292388"/>
            </a:xfrm>
            <a:prstGeom prst="rect">
              <a:avLst/>
            </a:prstGeom>
            <a:noFill/>
          </p:spPr>
          <p:txBody>
            <a:bodyPr wrap="square" rtlCol="0">
              <a:spAutoFit/>
            </a:bodyPr>
            <a:lstStyle/>
            <a:p>
              <a:pPr lvl="0" defTabSz="457200">
                <a:defRPr/>
              </a:pPr>
              <a:r>
                <a:rPr lang="en-US" sz="1300" b="1" dirty="0" smtClean="0">
                  <a:latin typeface="Georgia" panose="02040502050405020303" pitchFamily="18" charset="0"/>
                </a:rPr>
                <a:t>… and stable housing situations can help improve mental health</a:t>
              </a:r>
              <a:endParaRPr lang="en-NZ" sz="1300" b="1" dirty="0">
                <a:latin typeface="Georgia" panose="02040502050405020303" pitchFamily="18" charset="0"/>
              </a:endParaRPr>
            </a:p>
          </p:txBody>
        </p:sp>
        <p:sp>
          <p:nvSpPr>
            <p:cNvPr id="84" name="Rectangle 83"/>
            <p:cNvSpPr/>
            <p:nvPr/>
          </p:nvSpPr>
          <p:spPr>
            <a:xfrm>
              <a:off x="0" y="3598346"/>
              <a:ext cx="144000" cy="465009"/>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7" name="Group 6"/>
          <p:cNvGrpSpPr/>
          <p:nvPr/>
        </p:nvGrpSpPr>
        <p:grpSpPr>
          <a:xfrm>
            <a:off x="211667" y="1568828"/>
            <a:ext cx="5209681" cy="495610"/>
            <a:chOff x="211667" y="1628465"/>
            <a:chExt cx="5209681" cy="495610"/>
          </a:xfrm>
        </p:grpSpPr>
        <p:sp>
          <p:nvSpPr>
            <p:cNvPr id="49" name="Rectangle 48"/>
            <p:cNvSpPr/>
            <p:nvPr/>
          </p:nvSpPr>
          <p:spPr>
            <a:xfrm>
              <a:off x="211667" y="1656075"/>
              <a:ext cx="143071" cy="46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0" name="Rectangle 59"/>
            <p:cNvSpPr/>
            <p:nvPr/>
          </p:nvSpPr>
          <p:spPr>
            <a:xfrm>
              <a:off x="381348" y="1628465"/>
              <a:ext cx="5040000" cy="492443"/>
            </a:xfrm>
            <a:prstGeom prst="rect">
              <a:avLst/>
            </a:prstGeom>
          </p:spPr>
          <p:txBody>
            <a:bodyPr wrap="square">
              <a:spAutoFit/>
            </a:bodyPr>
            <a:lstStyle/>
            <a:p>
              <a:pPr>
                <a:spcAft>
                  <a:spcPts val="600"/>
                </a:spcAft>
              </a:pPr>
              <a:r>
                <a:rPr lang="en-US" sz="1200" dirty="0" smtClean="0"/>
                <a:t>Rates </a:t>
              </a:r>
              <a:r>
                <a:rPr lang="en-US" sz="1200" dirty="0"/>
                <a:t>of hospitalisation for severe mental illness are approximately </a:t>
              </a:r>
              <a:r>
                <a:rPr lang="en-US" sz="1400" b="1" dirty="0">
                  <a:latin typeface="Calibri" panose="020F0502020204030204" pitchFamily="34" charset="0"/>
                </a:rPr>
                <a:t>3x higher </a:t>
              </a:r>
              <a:r>
                <a:rPr lang="en-US" sz="1200" dirty="0" smtClean="0"/>
                <a:t>for </a:t>
              </a:r>
              <a:r>
                <a:rPr lang="en-US" sz="1200" dirty="0"/>
                <a:t>social </a:t>
              </a:r>
              <a:r>
                <a:rPr lang="en-US" sz="1200" dirty="0" smtClean="0"/>
                <a:t>housing tenants </a:t>
              </a:r>
              <a:r>
                <a:rPr lang="en-US" sz="1200" dirty="0"/>
                <a:t>than in the rest of the </a:t>
              </a:r>
              <a:r>
                <a:rPr lang="en-US" sz="1200" dirty="0" smtClean="0"/>
                <a:t>population.</a:t>
              </a:r>
              <a:endParaRPr lang="en-NZ" sz="1200" dirty="0">
                <a:latin typeface="Calibri" panose="020F0502020204030204" pitchFamily="34" charset="0"/>
              </a:endParaRPr>
            </a:p>
          </p:txBody>
        </p:sp>
      </p:grpSp>
      <p:grpSp>
        <p:nvGrpSpPr>
          <p:cNvPr id="9" name="Group 8"/>
          <p:cNvGrpSpPr/>
          <p:nvPr/>
        </p:nvGrpSpPr>
        <p:grpSpPr>
          <a:xfrm>
            <a:off x="211667" y="2248511"/>
            <a:ext cx="4801488" cy="678710"/>
            <a:chOff x="211667" y="2294267"/>
            <a:chExt cx="4801488" cy="678710"/>
          </a:xfrm>
        </p:grpSpPr>
        <p:sp>
          <p:nvSpPr>
            <p:cNvPr id="45" name="Rectangle 44"/>
            <p:cNvSpPr/>
            <p:nvPr/>
          </p:nvSpPr>
          <p:spPr>
            <a:xfrm>
              <a:off x="381349" y="2295869"/>
              <a:ext cx="4631806" cy="677108"/>
            </a:xfrm>
            <a:prstGeom prst="rect">
              <a:avLst/>
            </a:prstGeom>
          </p:spPr>
          <p:txBody>
            <a:bodyPr wrap="square">
              <a:spAutoFit/>
            </a:bodyPr>
            <a:lstStyle/>
            <a:p>
              <a:r>
                <a:rPr lang="en-US" sz="1400" b="1" dirty="0">
                  <a:latin typeface="Calibri" panose="020F0502020204030204" pitchFamily="34" charset="0"/>
                </a:rPr>
                <a:t>Approximately </a:t>
              </a:r>
              <a:r>
                <a:rPr lang="en-US" sz="1400" b="1" dirty="0" smtClean="0">
                  <a:latin typeface="Calibri" panose="020F0502020204030204" pitchFamily="34" charset="0"/>
                </a:rPr>
                <a:t>6,700 </a:t>
              </a:r>
              <a:r>
                <a:rPr lang="en-US" sz="1200" dirty="0" smtClean="0">
                  <a:latin typeface="Calibri" panose="020F0502020204030204" pitchFamily="34" charset="0"/>
                </a:rPr>
                <a:t>social housing tenants receive Supported Living Payment or Jobseeker Support Health and Disability because their primary health barrier </a:t>
              </a:r>
              <a:r>
                <a:rPr lang="en-US" sz="1200" dirty="0">
                  <a:latin typeface="Calibri" panose="020F0502020204030204" pitchFamily="34" charset="0"/>
                </a:rPr>
                <a:t>to </a:t>
              </a:r>
              <a:r>
                <a:rPr lang="en-US" sz="1200" dirty="0" smtClean="0">
                  <a:latin typeface="Calibri" panose="020F0502020204030204" pitchFamily="34" charset="0"/>
                </a:rPr>
                <a:t>working is mental illness or addiction.</a:t>
              </a:r>
              <a:endParaRPr lang="en-NZ" sz="1200" dirty="0">
                <a:latin typeface="Calibri" panose="020F0502020204030204" pitchFamily="34" charset="0"/>
              </a:endParaRPr>
            </a:p>
          </p:txBody>
        </p:sp>
        <p:sp>
          <p:nvSpPr>
            <p:cNvPr id="61" name="Rectangle 60"/>
            <p:cNvSpPr/>
            <p:nvPr/>
          </p:nvSpPr>
          <p:spPr>
            <a:xfrm>
              <a:off x="211667" y="2294267"/>
              <a:ext cx="143071" cy="618757"/>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sp>
        <p:nvSpPr>
          <p:cNvPr id="2" name="Right Arrow 1"/>
          <p:cNvSpPr/>
          <p:nvPr/>
        </p:nvSpPr>
        <p:spPr>
          <a:xfrm>
            <a:off x="4897450" y="2456198"/>
            <a:ext cx="769725" cy="2019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2" name="Group 11"/>
          <p:cNvGrpSpPr/>
          <p:nvPr/>
        </p:nvGrpSpPr>
        <p:grpSpPr>
          <a:xfrm>
            <a:off x="211667" y="5127680"/>
            <a:ext cx="8424433" cy="383038"/>
            <a:chOff x="211667" y="4875311"/>
            <a:chExt cx="8424433" cy="383038"/>
          </a:xfrm>
        </p:grpSpPr>
        <p:sp>
          <p:nvSpPr>
            <p:cNvPr id="71" name="Rectangle 70"/>
            <p:cNvSpPr/>
            <p:nvPr/>
          </p:nvSpPr>
          <p:spPr>
            <a:xfrm>
              <a:off x="381349" y="4928331"/>
              <a:ext cx="8254751" cy="276999"/>
            </a:xfrm>
            <a:prstGeom prst="rect">
              <a:avLst/>
            </a:prstGeom>
          </p:spPr>
          <p:txBody>
            <a:bodyPr wrap="square">
              <a:spAutoFit/>
            </a:bodyPr>
            <a:lstStyle/>
            <a:p>
              <a:pPr>
                <a:spcAft>
                  <a:spcPts val="600"/>
                </a:spcAft>
              </a:pPr>
              <a:r>
                <a:rPr lang="en-US" sz="1200" dirty="0" smtClean="0"/>
                <a:t>Housing First has been shown to improve clinical and social outcomes for individuals with severe mental illness and addiction.</a:t>
              </a:r>
              <a:r>
                <a:rPr lang="en-US" sz="1200" baseline="30000" dirty="0" smtClean="0"/>
                <a:t>3-5</a:t>
              </a:r>
            </a:p>
          </p:txBody>
        </p:sp>
        <p:sp>
          <p:nvSpPr>
            <p:cNvPr id="72" name="Rectangle 71"/>
            <p:cNvSpPr/>
            <p:nvPr/>
          </p:nvSpPr>
          <p:spPr>
            <a:xfrm>
              <a:off x="211667" y="4875311"/>
              <a:ext cx="144000" cy="383038"/>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13" name="Group 12"/>
          <p:cNvGrpSpPr/>
          <p:nvPr/>
        </p:nvGrpSpPr>
        <p:grpSpPr>
          <a:xfrm>
            <a:off x="211667" y="5667178"/>
            <a:ext cx="8424433" cy="461665"/>
            <a:chOff x="211667" y="5514776"/>
            <a:chExt cx="8424433" cy="461665"/>
          </a:xfrm>
        </p:grpSpPr>
        <p:sp>
          <p:nvSpPr>
            <p:cNvPr id="68" name="Rectangle 67"/>
            <p:cNvSpPr/>
            <p:nvPr/>
          </p:nvSpPr>
          <p:spPr>
            <a:xfrm>
              <a:off x="211667" y="5540429"/>
              <a:ext cx="144000" cy="410358"/>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86" name="Rectangle 85"/>
            <p:cNvSpPr/>
            <p:nvPr/>
          </p:nvSpPr>
          <p:spPr>
            <a:xfrm>
              <a:off x="381349" y="5514776"/>
              <a:ext cx="8254751" cy="461665"/>
            </a:xfrm>
            <a:prstGeom prst="rect">
              <a:avLst/>
            </a:prstGeom>
          </p:spPr>
          <p:txBody>
            <a:bodyPr wrap="square">
              <a:spAutoFit/>
            </a:bodyPr>
            <a:lstStyle/>
            <a:p>
              <a:pPr>
                <a:spcAft>
                  <a:spcPts val="600"/>
                </a:spcAft>
              </a:pPr>
              <a:r>
                <a:rPr lang="en-US" sz="1200" dirty="0" smtClean="0"/>
                <a:t>The Strategy is an opportunity to develop integrated housing, employment and other services that are tailored to meet the needs of people with varying levels of severity and risk for mental illness.</a:t>
              </a:r>
            </a:p>
          </p:txBody>
        </p:sp>
      </p:grpSp>
      <p:grpSp>
        <p:nvGrpSpPr>
          <p:cNvPr id="6" name="Group 5"/>
          <p:cNvGrpSpPr/>
          <p:nvPr/>
        </p:nvGrpSpPr>
        <p:grpSpPr>
          <a:xfrm>
            <a:off x="5668434" y="2248507"/>
            <a:ext cx="2611967" cy="968367"/>
            <a:chOff x="6194032" y="2527907"/>
            <a:chExt cx="2611967" cy="968367"/>
          </a:xfrm>
        </p:grpSpPr>
        <p:sp>
          <p:nvSpPr>
            <p:cNvPr id="74" name="Rectangle 73"/>
            <p:cNvSpPr/>
            <p:nvPr/>
          </p:nvSpPr>
          <p:spPr>
            <a:xfrm>
              <a:off x="6194032" y="2984518"/>
              <a:ext cx="2611967" cy="430887"/>
            </a:xfrm>
            <a:prstGeom prst="rect">
              <a:avLst/>
            </a:prstGeom>
          </p:spPr>
          <p:txBody>
            <a:bodyPr wrap="square">
              <a:spAutoFit/>
            </a:bodyPr>
            <a:lstStyle/>
            <a:p>
              <a:pPr algn="ctr">
                <a:spcAft>
                  <a:spcPts val="600"/>
                </a:spcAft>
              </a:pPr>
              <a:r>
                <a:rPr lang="en-US" sz="1100" dirty="0">
                  <a:latin typeface="Georgia" panose="02040502050405020303" pitchFamily="18" charset="0"/>
                </a:rPr>
                <a:t>Estimated lifetime housing liability (including IRRS, AS, TAS)</a:t>
              </a:r>
            </a:p>
          </p:txBody>
        </p:sp>
        <p:grpSp>
          <p:nvGrpSpPr>
            <p:cNvPr id="4" name="Group 3"/>
            <p:cNvGrpSpPr/>
            <p:nvPr/>
          </p:nvGrpSpPr>
          <p:grpSpPr>
            <a:xfrm>
              <a:off x="6371389" y="2669579"/>
              <a:ext cx="2036553" cy="443014"/>
              <a:chOff x="6332275" y="2507654"/>
              <a:chExt cx="2036553" cy="443014"/>
            </a:xfrm>
          </p:grpSpPr>
          <p:sp>
            <p:nvSpPr>
              <p:cNvPr id="73" name="Rectangle 72"/>
              <p:cNvSpPr/>
              <p:nvPr/>
            </p:nvSpPr>
            <p:spPr>
              <a:xfrm>
                <a:off x="6332275" y="2507654"/>
                <a:ext cx="1229830" cy="430887"/>
              </a:xfrm>
              <a:prstGeom prst="rect">
                <a:avLst/>
              </a:prstGeom>
            </p:spPr>
            <p:txBody>
              <a:bodyPr wrap="square">
                <a:spAutoFit/>
              </a:bodyPr>
              <a:lstStyle/>
              <a:p>
                <a:pPr algn="ctr"/>
                <a:r>
                  <a:rPr lang="en-NZ" sz="1200" dirty="0" smtClean="0">
                    <a:latin typeface="Georgia" panose="02040502050405020303" pitchFamily="18" charset="0"/>
                  </a:rPr>
                  <a:t>$1.2 </a:t>
                </a:r>
                <a:r>
                  <a:rPr lang="en-NZ" sz="1000" i="0" u="none" strike="noStrike" baseline="0" dirty="0" smtClean="0">
                    <a:latin typeface="Georgia" panose="02040502050405020303" pitchFamily="18" charset="0"/>
                  </a:rPr>
                  <a:t>Billion</a:t>
                </a:r>
                <a:r>
                  <a:rPr lang="en-NZ" sz="900" i="0" u="none" strike="noStrike" baseline="0" dirty="0" smtClean="0">
                    <a:latin typeface="Georgia" panose="02040502050405020303" pitchFamily="18" charset="0"/>
                  </a:rPr>
                  <a:t> </a:t>
                </a:r>
                <a:r>
                  <a:rPr lang="en-NZ" sz="1000" i="0" u="none" strike="noStrike" baseline="0" dirty="0" smtClean="0">
                    <a:latin typeface="Georgia" panose="02040502050405020303" pitchFamily="18" charset="0"/>
                  </a:rPr>
                  <a:t>(total)</a:t>
                </a:r>
              </a:p>
            </p:txBody>
          </p:sp>
          <p:sp>
            <p:nvSpPr>
              <p:cNvPr id="65" name="Rectangle 64"/>
              <p:cNvSpPr/>
              <p:nvPr/>
            </p:nvSpPr>
            <p:spPr>
              <a:xfrm>
                <a:off x="7515710" y="2519781"/>
                <a:ext cx="853118" cy="430887"/>
              </a:xfrm>
              <a:prstGeom prst="rect">
                <a:avLst/>
              </a:prstGeom>
            </p:spPr>
            <p:txBody>
              <a:bodyPr wrap="none">
                <a:spAutoFit/>
              </a:bodyPr>
              <a:lstStyle/>
              <a:p>
                <a:pPr algn="ctr"/>
                <a:r>
                  <a:rPr lang="en-NZ" sz="1200" dirty="0" smtClean="0">
                    <a:latin typeface="Georgia" panose="02040502050405020303" pitchFamily="18" charset="0"/>
                  </a:rPr>
                  <a:t>$182,000</a:t>
                </a:r>
              </a:p>
              <a:p>
                <a:pPr algn="ctr"/>
                <a:r>
                  <a:rPr lang="en-NZ" sz="1000" dirty="0" smtClean="0">
                    <a:latin typeface="Georgia" panose="02040502050405020303" pitchFamily="18" charset="0"/>
                  </a:rPr>
                  <a:t>(individual)</a:t>
                </a:r>
                <a:endParaRPr lang="en-NZ" sz="1000" i="0" u="none" strike="noStrike" baseline="0" dirty="0" smtClean="0">
                  <a:latin typeface="Georgia" panose="02040502050405020303" pitchFamily="18" charset="0"/>
                </a:endParaRPr>
              </a:p>
            </p:txBody>
          </p:sp>
          <p:sp>
            <p:nvSpPr>
              <p:cNvPr id="67" name="Rectangle 66"/>
              <p:cNvSpPr/>
              <p:nvPr/>
            </p:nvSpPr>
            <p:spPr>
              <a:xfrm>
                <a:off x="7232128" y="2544923"/>
                <a:ext cx="464587" cy="338554"/>
              </a:xfrm>
              <a:prstGeom prst="rect">
                <a:avLst/>
              </a:prstGeom>
            </p:spPr>
            <p:txBody>
              <a:bodyPr wrap="square">
                <a:spAutoFit/>
              </a:bodyPr>
              <a:lstStyle/>
              <a:p>
                <a:pPr algn="ctr"/>
                <a:r>
                  <a:rPr lang="en-NZ" sz="1600" b="1" dirty="0">
                    <a:latin typeface="Georgia" panose="02040502050405020303" pitchFamily="18" charset="0"/>
                  </a:rPr>
                  <a:t>/</a:t>
                </a:r>
                <a:endParaRPr lang="en-NZ" sz="1600" b="1" i="0" u="none" strike="noStrike" baseline="0" dirty="0" smtClean="0">
                  <a:latin typeface="Georgia" panose="02040502050405020303" pitchFamily="18" charset="0"/>
                </a:endParaRPr>
              </a:p>
            </p:txBody>
          </p:sp>
        </p:grpSp>
        <p:sp>
          <p:nvSpPr>
            <p:cNvPr id="5" name="Rectangle 4"/>
            <p:cNvSpPr/>
            <p:nvPr/>
          </p:nvSpPr>
          <p:spPr>
            <a:xfrm>
              <a:off x="6371389" y="2527907"/>
              <a:ext cx="2264711" cy="968367"/>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grpSp>
      <p:grpSp>
        <p:nvGrpSpPr>
          <p:cNvPr id="10" name="Group 9"/>
          <p:cNvGrpSpPr/>
          <p:nvPr/>
        </p:nvGrpSpPr>
        <p:grpSpPr>
          <a:xfrm>
            <a:off x="211667" y="3023731"/>
            <a:ext cx="5209682" cy="646331"/>
            <a:chOff x="211667" y="2885023"/>
            <a:chExt cx="5209682" cy="646331"/>
          </a:xfrm>
        </p:grpSpPr>
        <p:sp>
          <p:nvSpPr>
            <p:cNvPr id="30" name="Rectangle 29"/>
            <p:cNvSpPr/>
            <p:nvPr/>
          </p:nvSpPr>
          <p:spPr>
            <a:xfrm>
              <a:off x="211667" y="2977356"/>
              <a:ext cx="143071" cy="461665"/>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32" name="Rectangle 31"/>
            <p:cNvSpPr/>
            <p:nvPr/>
          </p:nvSpPr>
          <p:spPr>
            <a:xfrm>
              <a:off x="381349" y="2885023"/>
              <a:ext cx="5040000" cy="646331"/>
            </a:xfrm>
            <a:prstGeom prst="rect">
              <a:avLst/>
            </a:prstGeom>
          </p:spPr>
          <p:txBody>
            <a:bodyPr wrap="square">
              <a:spAutoFit/>
            </a:bodyPr>
            <a:lstStyle/>
            <a:p>
              <a:r>
                <a:rPr lang="en-US" sz="1200" dirty="0" smtClean="0">
                  <a:latin typeface="Calibri" panose="020F0502020204030204" pitchFamily="34" charset="0"/>
                </a:rPr>
                <a:t>Better prevention and support for people with mental health conditions is likely to help people establish and sustain private market tenancies and reduce the long-term demand pressure on the housing support system.</a:t>
              </a:r>
              <a:endParaRPr lang="en-NZ" sz="1100" dirty="0">
                <a:latin typeface="Calibri" panose="020F0502020204030204" pitchFamily="34" charset="0"/>
              </a:endParaRPr>
            </a:p>
          </p:txBody>
        </p:sp>
      </p:grpSp>
    </p:spTree>
    <p:extLst>
      <p:ext uri="{BB962C8B-B14F-4D97-AF65-F5344CB8AC3E}">
        <p14:creationId xmlns:p14="http://schemas.microsoft.com/office/powerpoint/2010/main" val="234758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4984" y="453436"/>
            <a:ext cx="9038066" cy="276999"/>
          </a:xfrm>
          <a:prstGeom prst="rect">
            <a:avLst/>
          </a:prstGeom>
        </p:spPr>
        <p:txBody>
          <a:bodyPr wrap="square">
            <a:spAutoFit/>
          </a:bodyPr>
          <a:lstStyle/>
          <a:p>
            <a:r>
              <a:rPr lang="en-NZ" sz="1200" b="1" dirty="0">
                <a:latin typeface="Georgia" panose="02040502050405020303" pitchFamily="18" charset="0"/>
              </a:rPr>
              <a:t>The h</a:t>
            </a:r>
            <a:r>
              <a:rPr lang="en-NZ" sz="1200" b="1" dirty="0" smtClean="0">
                <a:latin typeface="Georgia" panose="02040502050405020303" pitchFamily="18" charset="0"/>
              </a:rPr>
              <a:t>ealth </a:t>
            </a:r>
            <a:r>
              <a:rPr lang="en-NZ" sz="1200" b="1" dirty="0">
                <a:latin typeface="Georgia" panose="02040502050405020303" pitchFamily="18" charset="0"/>
              </a:rPr>
              <a:t>system has historically focused on </a:t>
            </a:r>
            <a:r>
              <a:rPr lang="en-US" sz="1200" b="1" dirty="0">
                <a:latin typeface="Georgia" panose="02040502050405020303" pitchFamily="18" charset="0"/>
              </a:rPr>
              <a:t>meeting the needs of those with the most severe mental </a:t>
            </a:r>
            <a:r>
              <a:rPr lang="en-US" sz="1200" b="1" dirty="0" smtClean="0">
                <a:latin typeface="Georgia" panose="02040502050405020303" pitchFamily="18" charset="0"/>
              </a:rPr>
              <a:t>illness</a:t>
            </a:r>
            <a:endParaRPr lang="en-NZ" sz="1200" b="1" dirty="0">
              <a:latin typeface="Georgia" panose="02040502050405020303" pitchFamily="18" charset="0"/>
            </a:endParaRPr>
          </a:p>
        </p:txBody>
      </p:sp>
      <p:sp>
        <p:nvSpPr>
          <p:cNvPr id="57" name="Rectangle 56"/>
          <p:cNvSpPr/>
          <p:nvPr/>
        </p:nvSpPr>
        <p:spPr>
          <a:xfrm>
            <a:off x="4269" y="438464"/>
            <a:ext cx="144000" cy="324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 name="TextBox 39"/>
          <p:cNvSpPr txBox="1"/>
          <p:nvPr/>
        </p:nvSpPr>
        <p:spPr>
          <a:xfrm>
            <a:off x="360000" y="0"/>
            <a:ext cx="7979667" cy="400110"/>
          </a:xfrm>
          <a:prstGeom prst="rect">
            <a:avLst/>
          </a:prstGeom>
          <a:noFill/>
        </p:spPr>
        <p:txBody>
          <a:bodyPr wrap="square" rtlCol="0">
            <a:spAutoFit/>
          </a:bodyPr>
          <a:lstStyle/>
          <a:p>
            <a:r>
              <a:rPr lang="en-US" sz="2000" b="1" dirty="0" smtClean="0">
                <a:solidFill>
                  <a:srgbClr val="232338"/>
                </a:solidFill>
                <a:latin typeface="Georgia" panose="02040502050405020303" pitchFamily="18" charset="0"/>
              </a:rPr>
              <a:t>Health</a:t>
            </a:r>
            <a:endParaRPr lang="en-US" sz="2000" b="1" dirty="0">
              <a:solidFill>
                <a:srgbClr val="232338"/>
              </a:solidFill>
              <a:latin typeface="Georgia" panose="02040502050405020303" pitchFamily="18" charset="0"/>
            </a:endParaRPr>
          </a:p>
        </p:txBody>
      </p:sp>
      <p:sp>
        <p:nvSpPr>
          <p:cNvPr id="41" name="Rectangle 40"/>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latin typeface="Georgia" panose="02040502050405020303" pitchFamily="18" charset="0"/>
              </a:rPr>
              <a:t>7</a:t>
            </a:r>
          </a:p>
        </p:txBody>
      </p:sp>
      <p:graphicFrame>
        <p:nvGraphicFramePr>
          <p:cNvPr id="23" name="Chart 22"/>
          <p:cNvGraphicFramePr/>
          <p:nvPr>
            <p:extLst>
              <p:ext uri="{D42A27DB-BD31-4B8C-83A1-F6EECF244321}">
                <p14:modId xmlns:p14="http://schemas.microsoft.com/office/powerpoint/2010/main" val="2770744227"/>
              </p:ext>
            </p:extLst>
          </p:nvPr>
        </p:nvGraphicFramePr>
        <p:xfrm>
          <a:off x="0" y="724408"/>
          <a:ext cx="2226733" cy="2378853"/>
        </p:xfrm>
        <a:graphic>
          <a:graphicData uri="http://schemas.openxmlformats.org/drawingml/2006/chart">
            <c:chart xmlns:c="http://schemas.openxmlformats.org/drawingml/2006/chart" xmlns:r="http://schemas.openxmlformats.org/officeDocument/2006/relationships" r:id="rId2"/>
          </a:graphicData>
        </a:graphic>
      </p:graphicFrame>
      <p:sp>
        <p:nvSpPr>
          <p:cNvPr id="62" name="TextBox 61"/>
          <p:cNvSpPr txBox="1"/>
          <p:nvPr/>
        </p:nvSpPr>
        <p:spPr>
          <a:xfrm>
            <a:off x="-48258" y="751707"/>
            <a:ext cx="8041885" cy="261610"/>
          </a:xfrm>
          <a:prstGeom prst="rect">
            <a:avLst/>
          </a:prstGeom>
          <a:noFill/>
        </p:spPr>
        <p:txBody>
          <a:bodyPr wrap="square" rtlCol="0">
            <a:spAutoFit/>
          </a:bodyPr>
          <a:lstStyle/>
          <a:p>
            <a:r>
              <a:rPr lang="en-US" sz="1100" b="1" dirty="0" smtClean="0"/>
              <a:t>People </a:t>
            </a:r>
            <a:r>
              <a:rPr lang="en-US" sz="1100" b="1" dirty="0"/>
              <a:t>who accessed specialist </a:t>
            </a:r>
            <a:r>
              <a:rPr lang="en-US" sz="1100" b="1" dirty="0" smtClean="0"/>
              <a:t>&amp; </a:t>
            </a:r>
            <a:r>
              <a:rPr lang="en-US" sz="1100" b="1" dirty="0"/>
              <a:t>primary mental health services from 1 </a:t>
            </a:r>
            <a:r>
              <a:rPr lang="en-US" sz="1100" b="1" dirty="0" smtClean="0"/>
              <a:t>Jul 15 </a:t>
            </a:r>
            <a:r>
              <a:rPr lang="en-US" sz="1100" b="1" dirty="0"/>
              <a:t>to </a:t>
            </a:r>
            <a:r>
              <a:rPr lang="en-US" sz="1100" b="1" dirty="0" smtClean="0"/>
              <a:t>30 Jun 16</a:t>
            </a:r>
            <a:r>
              <a:rPr lang="en-NZ" sz="1100" baseline="30000" dirty="0" smtClean="0"/>
              <a:t>1</a:t>
            </a:r>
            <a:endParaRPr lang="en-NZ" sz="1100" baseline="30000" dirty="0"/>
          </a:p>
        </p:txBody>
      </p:sp>
      <p:sp>
        <p:nvSpPr>
          <p:cNvPr id="63" name="Rectangle 62"/>
          <p:cNvSpPr/>
          <p:nvPr/>
        </p:nvSpPr>
        <p:spPr>
          <a:xfrm>
            <a:off x="116314" y="3083847"/>
            <a:ext cx="3035299" cy="478387"/>
          </a:xfrm>
          <a:prstGeom prst="rect">
            <a:avLst/>
          </a:prstGeom>
          <a:noFill/>
          <a:ln w="28575">
            <a:noFill/>
            <a:prstDash val="sysDash"/>
          </a:ln>
        </p:spPr>
        <p:txBody>
          <a:bodyPr wrap="square" lIns="72000" tIns="36000" rIns="36000" bIns="72000" anchor="t" anchorCtr="0">
            <a:spAutoFit/>
          </a:bodyPr>
          <a:lstStyle/>
          <a:p>
            <a:pPr marL="0" lvl="1">
              <a:spcAft>
                <a:spcPts val="300"/>
              </a:spcAft>
              <a:tabLst>
                <a:tab pos="457209" algn="l"/>
                <a:tab pos="457209" algn="l"/>
              </a:tabLst>
            </a:pPr>
            <a:r>
              <a:rPr lang="en-NZ" sz="1200" b="1" dirty="0" smtClean="0">
                <a:latin typeface="Georgia" panose="02040502050405020303" pitchFamily="18" charset="0"/>
              </a:rPr>
              <a:t>New Zealanders experience a range of mental health conditions</a:t>
            </a:r>
            <a:endParaRPr lang="en-NZ" sz="1300" b="1" baseline="30000" dirty="0" smtClean="0">
              <a:latin typeface="Georgia" panose="02040502050405020303" pitchFamily="18" charset="0"/>
            </a:endParaRPr>
          </a:p>
        </p:txBody>
      </p:sp>
      <p:sp>
        <p:nvSpPr>
          <p:cNvPr id="43" name="Rectangle 42"/>
          <p:cNvSpPr/>
          <p:nvPr/>
        </p:nvSpPr>
        <p:spPr>
          <a:xfrm>
            <a:off x="5312193" y="1018344"/>
            <a:ext cx="3831808" cy="1169551"/>
          </a:xfrm>
          <a:prstGeom prst="rect">
            <a:avLst/>
          </a:prstGeom>
        </p:spPr>
        <p:txBody>
          <a:bodyPr wrap="square">
            <a:spAutoFit/>
          </a:bodyPr>
          <a:lstStyle/>
          <a:p>
            <a:pPr>
              <a:spcAft>
                <a:spcPts val="600"/>
              </a:spcAft>
            </a:pPr>
            <a:r>
              <a:rPr lang="en-US" sz="1000" dirty="0" smtClean="0"/>
              <a:t>This indicates:</a:t>
            </a:r>
          </a:p>
          <a:p>
            <a:pPr marL="171450" indent="-171450">
              <a:spcAft>
                <a:spcPts val="600"/>
              </a:spcAft>
              <a:buFont typeface="Wingdings" panose="05000000000000000000" pitchFamily="2" charset="2"/>
              <a:buChar char="Ø"/>
            </a:pPr>
            <a:r>
              <a:rPr lang="en-US" sz="1000" dirty="0" smtClean="0"/>
              <a:t>Mental health services are mainly geared towards a small proportion of the population.</a:t>
            </a:r>
          </a:p>
          <a:p>
            <a:pPr marL="171450" indent="-171450">
              <a:spcAft>
                <a:spcPts val="600"/>
              </a:spcAft>
              <a:buFont typeface="Wingdings" panose="05000000000000000000" pitchFamily="2" charset="2"/>
              <a:buChar char="Ø"/>
            </a:pPr>
            <a:r>
              <a:rPr lang="en-US" sz="1000" dirty="0" smtClean="0"/>
              <a:t>A significant proportion of the population with mental health needs are only receiving pharmaceutical support through primary care interactions.</a:t>
            </a:r>
          </a:p>
        </p:txBody>
      </p:sp>
      <p:sp>
        <p:nvSpPr>
          <p:cNvPr id="44" name="Rectangle 43"/>
          <p:cNvSpPr/>
          <p:nvPr/>
        </p:nvSpPr>
        <p:spPr>
          <a:xfrm>
            <a:off x="5175824" y="1019286"/>
            <a:ext cx="144000" cy="1116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p>
        </p:txBody>
      </p:sp>
      <p:sp>
        <p:nvSpPr>
          <p:cNvPr id="65" name="Rectangle 64"/>
          <p:cNvSpPr/>
          <p:nvPr/>
        </p:nvSpPr>
        <p:spPr>
          <a:xfrm>
            <a:off x="5275968" y="2358428"/>
            <a:ext cx="3868031" cy="553998"/>
          </a:xfrm>
          <a:prstGeom prst="rect">
            <a:avLst/>
          </a:prstGeom>
        </p:spPr>
        <p:txBody>
          <a:bodyPr wrap="square">
            <a:spAutoFit/>
          </a:bodyPr>
          <a:lstStyle/>
          <a:p>
            <a:r>
              <a:rPr lang="en-NZ" sz="1000" dirty="0" smtClean="0"/>
              <a:t>There is likely unmet mental health need in the 84% of the population who </a:t>
            </a:r>
            <a:r>
              <a:rPr lang="en-US" sz="1000" dirty="0"/>
              <a:t>were not identified as having accessed mental health services or </a:t>
            </a:r>
            <a:r>
              <a:rPr lang="en-US" sz="1000" dirty="0" smtClean="0"/>
              <a:t>receiving </a:t>
            </a:r>
            <a:r>
              <a:rPr lang="en-US" sz="1000" dirty="0"/>
              <a:t>pharmaceuticals</a:t>
            </a:r>
            <a:r>
              <a:rPr lang="en-NZ" sz="1000" dirty="0" smtClean="0"/>
              <a:t>.</a:t>
            </a:r>
            <a:endParaRPr lang="en-NZ" sz="1000" dirty="0"/>
          </a:p>
        </p:txBody>
      </p:sp>
      <p:sp>
        <p:nvSpPr>
          <p:cNvPr id="96" name="Rectangle 95"/>
          <p:cNvSpPr/>
          <p:nvPr/>
        </p:nvSpPr>
        <p:spPr>
          <a:xfrm>
            <a:off x="2856180" y="6192850"/>
            <a:ext cx="5941216" cy="684803"/>
          </a:xfrm>
          <a:prstGeom prst="rect">
            <a:avLst/>
          </a:prstGeom>
        </p:spPr>
        <p:txBody>
          <a:bodyPr wrap="square">
            <a:spAutoFit/>
          </a:bodyPr>
          <a:lstStyle/>
          <a:p>
            <a:r>
              <a:rPr lang="en-US" sz="1200" b="1" i="0" u="none" strike="noStrike" baseline="0" dirty="0" smtClean="0">
                <a:latin typeface="Calibri" panose="020F0502020204030204" pitchFamily="34" charset="0"/>
              </a:rPr>
              <a:t>Over 9%</a:t>
            </a:r>
            <a:r>
              <a:rPr lang="en-US" sz="1600" b="1" i="0" u="none" strike="noStrike" baseline="0" dirty="0" smtClean="0">
                <a:latin typeface="Calibri" panose="020F0502020204030204" pitchFamily="34" charset="0"/>
              </a:rPr>
              <a:t> </a:t>
            </a:r>
            <a:r>
              <a:rPr lang="en-US" sz="1050" dirty="0" smtClean="0"/>
              <a:t>of </a:t>
            </a:r>
            <a:r>
              <a:rPr lang="en-US" sz="1050" dirty="0"/>
              <a:t>people with mental health conditions have one or more long-term health </a:t>
            </a:r>
            <a:r>
              <a:rPr lang="en-US" sz="1050" dirty="0" smtClean="0"/>
              <a:t>condition.</a:t>
            </a:r>
          </a:p>
          <a:p>
            <a:r>
              <a:rPr lang="en-US" sz="1050" dirty="0" smtClean="0"/>
              <a:t>In comparison, </a:t>
            </a:r>
            <a:r>
              <a:rPr lang="en-US" sz="1200" b="1" dirty="0">
                <a:latin typeface="Calibri" panose="020F0502020204030204" pitchFamily="34" charset="0"/>
              </a:rPr>
              <a:t>only 3% </a:t>
            </a:r>
            <a:r>
              <a:rPr lang="en-US" sz="1050" dirty="0" smtClean="0"/>
              <a:t>of people without mental health conditions have one or more long-term conditions.</a:t>
            </a:r>
          </a:p>
        </p:txBody>
      </p:sp>
      <p:sp>
        <p:nvSpPr>
          <p:cNvPr id="98" name="Rectangle 97"/>
          <p:cNvSpPr/>
          <p:nvPr/>
        </p:nvSpPr>
        <p:spPr>
          <a:xfrm>
            <a:off x="116314" y="6204408"/>
            <a:ext cx="2603497" cy="646331"/>
          </a:xfrm>
          <a:prstGeom prst="rect">
            <a:avLst/>
          </a:prstGeom>
        </p:spPr>
        <p:txBody>
          <a:bodyPr wrap="square">
            <a:spAutoFit/>
          </a:bodyPr>
          <a:lstStyle/>
          <a:p>
            <a:r>
              <a:rPr lang="en-NZ" sz="1200" b="1" dirty="0" smtClean="0">
                <a:latin typeface="Georgia" panose="02040502050405020303" pitchFamily="18" charset="0"/>
              </a:rPr>
              <a:t>Long-term conditions are more prevalent in people with mental health conditions</a:t>
            </a:r>
            <a:r>
              <a:rPr lang="en-NZ" sz="1200" b="1" baseline="50000" dirty="0" smtClean="0">
                <a:latin typeface="Georgia" panose="02040502050405020303" pitchFamily="18" charset="0"/>
              </a:rPr>
              <a:t>11</a:t>
            </a:r>
            <a:endParaRPr lang="en-NZ" sz="1200" b="1" baseline="50000" dirty="0">
              <a:latin typeface="Georgia" panose="02040502050405020303" pitchFamily="18" charset="0"/>
            </a:endParaRPr>
          </a:p>
        </p:txBody>
      </p:sp>
      <p:sp>
        <p:nvSpPr>
          <p:cNvPr id="99" name="Rectangle 98"/>
          <p:cNvSpPr/>
          <p:nvPr/>
        </p:nvSpPr>
        <p:spPr>
          <a:xfrm>
            <a:off x="0" y="6200683"/>
            <a:ext cx="144000" cy="648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Rectangle 37"/>
          <p:cNvSpPr/>
          <p:nvPr/>
        </p:nvSpPr>
        <p:spPr>
          <a:xfrm>
            <a:off x="5175824" y="2419427"/>
            <a:ext cx="136369" cy="432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2" name="Rectangle 41"/>
          <p:cNvSpPr/>
          <p:nvPr/>
        </p:nvSpPr>
        <p:spPr>
          <a:xfrm>
            <a:off x="2719811" y="6217619"/>
            <a:ext cx="136369" cy="64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NZ" dirty="0"/>
          </a:p>
        </p:txBody>
      </p:sp>
      <p:sp>
        <p:nvSpPr>
          <p:cNvPr id="28" name="Rectangle 27"/>
          <p:cNvSpPr/>
          <p:nvPr/>
        </p:nvSpPr>
        <p:spPr>
          <a:xfrm>
            <a:off x="3869267" y="3024579"/>
            <a:ext cx="5271772" cy="3240681"/>
          </a:xfrm>
          <a:prstGeom prst="rect">
            <a:avLst/>
          </a:prstGeom>
          <a:noFill/>
          <a:ln w="28575">
            <a:noFill/>
            <a:prstDash val="sysDash"/>
          </a:ln>
        </p:spPr>
        <p:txBody>
          <a:bodyPr wrap="square" lIns="72000" tIns="36000" rIns="36000" bIns="72000" anchor="t" anchorCtr="0">
            <a:spAutoFit/>
          </a:bodyPr>
          <a:lstStyle/>
          <a:p>
            <a:pPr marL="0" lvl="1">
              <a:spcAft>
                <a:spcPts val="300"/>
              </a:spcAft>
              <a:tabLst>
                <a:tab pos="457209" algn="l"/>
                <a:tab pos="457209" algn="l"/>
              </a:tabLst>
            </a:pPr>
            <a:r>
              <a:rPr lang="en-NZ" sz="1200" b="1" dirty="0">
                <a:latin typeface="Georgia" panose="02040502050405020303" pitchFamily="18" charset="0"/>
              </a:rPr>
              <a:t>Some population groups are over/under-represented mental health services </a:t>
            </a:r>
            <a:r>
              <a:rPr lang="en-NZ" sz="1200" b="1" dirty="0" smtClean="0">
                <a:latin typeface="Georgia" panose="02040502050405020303" pitchFamily="18" charset="0"/>
              </a:rPr>
              <a:t>users and continue to experience poorer mental health outcomes than others</a:t>
            </a:r>
            <a:endParaRPr lang="en-NZ" sz="1200" b="1" dirty="0"/>
          </a:p>
          <a:p>
            <a:pPr marL="180000" lvl="1" indent="-180000">
              <a:spcAft>
                <a:spcPts val="600"/>
              </a:spcAft>
              <a:buFont typeface="Wingdings" panose="05000000000000000000" pitchFamily="2" charset="2"/>
              <a:buChar char="Ø"/>
              <a:tabLst>
                <a:tab pos="457209" algn="l"/>
                <a:tab pos="457209" algn="l"/>
              </a:tabLst>
            </a:pPr>
            <a:r>
              <a:rPr lang="en-US" sz="1000" dirty="0"/>
              <a:t>Māori </a:t>
            </a:r>
            <a:r>
              <a:rPr lang="en-US" sz="1000" dirty="0" smtClean="0"/>
              <a:t>are overrepresented users of mental health services, with the exception of pharmaceutical use</a:t>
            </a:r>
            <a:r>
              <a:rPr lang="en-US" sz="1000" baseline="30000" dirty="0"/>
              <a:t>3</a:t>
            </a:r>
            <a:r>
              <a:rPr lang="en-US" sz="1000" dirty="0" smtClean="0"/>
              <a:t>; but after </a:t>
            </a:r>
            <a:r>
              <a:rPr lang="en-US" sz="1000" dirty="0"/>
              <a:t>accounting for sex, age, </a:t>
            </a:r>
            <a:r>
              <a:rPr lang="en-US" sz="1000" dirty="0" smtClean="0"/>
              <a:t>income </a:t>
            </a:r>
            <a:r>
              <a:rPr lang="en-US" sz="1000" dirty="0"/>
              <a:t>and education, Māori prevalence (</a:t>
            </a:r>
            <a:r>
              <a:rPr lang="en-US" sz="1000" b="1" dirty="0"/>
              <a:t>23.9%</a:t>
            </a:r>
            <a:r>
              <a:rPr lang="en-US" sz="1000" dirty="0"/>
              <a:t>) of any psychiatric disorder was significantly higher than those of European/Other </a:t>
            </a:r>
            <a:r>
              <a:rPr lang="en-US" sz="1000" dirty="0" smtClean="0"/>
              <a:t>descent (</a:t>
            </a:r>
            <a:r>
              <a:rPr lang="en-US" sz="1000" b="1" dirty="0" smtClean="0"/>
              <a:t>20.3</a:t>
            </a:r>
            <a:r>
              <a:rPr lang="en-US" sz="1000" b="1" dirty="0"/>
              <a:t>%</a:t>
            </a:r>
            <a:r>
              <a:rPr lang="en-US" sz="1000" dirty="0"/>
              <a:t>), with Pacific people similar to European/Other (</a:t>
            </a:r>
            <a:r>
              <a:rPr lang="en-US" sz="1000" b="1" dirty="0"/>
              <a:t>19.2</a:t>
            </a:r>
            <a:r>
              <a:rPr lang="en-US" sz="1000" b="1" dirty="0" smtClean="0"/>
              <a:t>%</a:t>
            </a:r>
            <a:r>
              <a:rPr lang="en-US" sz="1000" dirty="0" smtClean="0"/>
              <a:t>).</a:t>
            </a:r>
            <a:r>
              <a:rPr lang="en-US" sz="1000" baseline="30000" dirty="0" smtClean="0"/>
              <a:t>4,5</a:t>
            </a:r>
          </a:p>
          <a:p>
            <a:pPr marL="180000" lvl="1" indent="-180000">
              <a:spcAft>
                <a:spcPts val="600"/>
              </a:spcAft>
              <a:buFont typeface="Wingdings" panose="05000000000000000000" pitchFamily="2" charset="2"/>
              <a:buChar char="Ø"/>
              <a:tabLst>
                <a:tab pos="457209" algn="l"/>
                <a:tab pos="457209" algn="l"/>
              </a:tabLst>
            </a:pPr>
            <a:r>
              <a:rPr lang="en-US" sz="1000" dirty="0" smtClean="0"/>
              <a:t>Without adjusting for these confounding factors, Pacific people had a 12-month prevalence rate of </a:t>
            </a:r>
            <a:r>
              <a:rPr lang="en-US" sz="1000" b="1" dirty="0" smtClean="0"/>
              <a:t>25.0%.</a:t>
            </a:r>
            <a:r>
              <a:rPr lang="en-US" sz="1000" baseline="30000" dirty="0"/>
              <a:t> 6</a:t>
            </a:r>
            <a:endParaRPr lang="en-US" sz="1000" dirty="0" smtClean="0"/>
          </a:p>
          <a:p>
            <a:pPr marL="180000" lvl="1" indent="-180000">
              <a:spcAft>
                <a:spcPts val="600"/>
              </a:spcAft>
              <a:buFont typeface="Wingdings" panose="05000000000000000000" pitchFamily="2" charset="2"/>
              <a:buChar char="Ø"/>
              <a:tabLst>
                <a:tab pos="457209" algn="l"/>
                <a:tab pos="457209" algn="l"/>
              </a:tabLst>
            </a:pPr>
            <a:r>
              <a:rPr lang="en-US" sz="1000" dirty="0" smtClean="0"/>
              <a:t>Māori </a:t>
            </a:r>
            <a:r>
              <a:rPr lang="en-US" sz="1000" dirty="0"/>
              <a:t>are more likely to experience serious disorders and co-morbidities and have the highest 12-month prevalence of substance use </a:t>
            </a:r>
            <a:r>
              <a:rPr lang="en-US" sz="1000" dirty="0" smtClean="0"/>
              <a:t>disorders.</a:t>
            </a:r>
            <a:r>
              <a:rPr lang="en-US" sz="1000" baseline="30000" dirty="0"/>
              <a:t>7</a:t>
            </a:r>
          </a:p>
          <a:p>
            <a:pPr marL="180000" lvl="1" indent="-180000">
              <a:spcAft>
                <a:spcPts val="600"/>
              </a:spcAft>
              <a:buFont typeface="Wingdings" panose="05000000000000000000" pitchFamily="2" charset="2"/>
              <a:buChar char="Ø"/>
              <a:tabLst>
                <a:tab pos="457209" algn="l"/>
                <a:tab pos="457209" algn="l"/>
              </a:tabLst>
            </a:pPr>
            <a:r>
              <a:rPr lang="en-US" sz="1000" dirty="0" smtClean="0"/>
              <a:t>Pacific </a:t>
            </a:r>
            <a:r>
              <a:rPr lang="en-US" sz="1000" dirty="0"/>
              <a:t>young people are approximately </a:t>
            </a:r>
            <a:r>
              <a:rPr lang="en-US" sz="1000" dirty="0" smtClean="0"/>
              <a:t>three times more likely to have attempted suicide within in the previous 12 months than New Zealand European students.</a:t>
            </a:r>
            <a:r>
              <a:rPr lang="en-US" sz="1000" baseline="30000" dirty="0" smtClean="0"/>
              <a:t>8</a:t>
            </a:r>
            <a:endParaRPr lang="en-US" sz="1000" baseline="30000" dirty="0"/>
          </a:p>
          <a:p>
            <a:pPr marL="180000" lvl="1" indent="-180000">
              <a:spcAft>
                <a:spcPts val="600"/>
              </a:spcAft>
              <a:buFont typeface="Wingdings" panose="05000000000000000000" pitchFamily="2" charset="2"/>
              <a:buChar char="Ø"/>
              <a:tabLst>
                <a:tab pos="457209" algn="l"/>
                <a:tab pos="457209" algn="l"/>
              </a:tabLst>
            </a:pPr>
            <a:r>
              <a:rPr lang="en-US" sz="1000" dirty="0" smtClean="0"/>
              <a:t>The </a:t>
            </a:r>
            <a:r>
              <a:rPr lang="en-US" sz="1000" dirty="0"/>
              <a:t>prevalence of mental disorder in the past 12 months is higher in young people and those with lower income or education or living in more deprived </a:t>
            </a:r>
            <a:r>
              <a:rPr lang="en-US" sz="1000" dirty="0" smtClean="0"/>
              <a:t>areas.</a:t>
            </a:r>
            <a:r>
              <a:rPr lang="en-US" sz="1000" baseline="30000" dirty="0"/>
              <a:t>9</a:t>
            </a:r>
            <a:endParaRPr lang="en-US" sz="1000" baseline="30000" dirty="0" smtClean="0"/>
          </a:p>
          <a:p>
            <a:pPr marL="180000" lvl="1" indent="-180000">
              <a:spcAft>
                <a:spcPts val="600"/>
              </a:spcAft>
              <a:buFont typeface="Wingdings" panose="05000000000000000000" pitchFamily="2" charset="2"/>
              <a:buChar char="Ø"/>
              <a:tabLst>
                <a:tab pos="457209" algn="l"/>
                <a:tab pos="457209" algn="l"/>
              </a:tabLst>
            </a:pPr>
            <a:r>
              <a:rPr lang="en-NZ" sz="1000" dirty="0"/>
              <a:t>Service use is highest among young people, those in their late teens and </a:t>
            </a:r>
            <a:r>
              <a:rPr lang="en-NZ" sz="1000" dirty="0" smtClean="0"/>
              <a:t>20s, and increases with </a:t>
            </a:r>
            <a:r>
              <a:rPr lang="en-NZ" sz="1000" dirty="0"/>
              <a:t>the level of </a:t>
            </a:r>
            <a:r>
              <a:rPr lang="en-NZ" sz="1000" dirty="0" smtClean="0"/>
              <a:t>deprivation.</a:t>
            </a:r>
            <a:r>
              <a:rPr lang="en-US" sz="1000" baseline="30000" dirty="0"/>
              <a:t> </a:t>
            </a:r>
            <a:r>
              <a:rPr lang="en-US" sz="1000" baseline="30000" dirty="0" smtClean="0"/>
              <a:t>10</a:t>
            </a:r>
            <a:endParaRPr lang="en-NZ" sz="1000" dirty="0"/>
          </a:p>
        </p:txBody>
      </p:sp>
      <p:sp>
        <p:nvSpPr>
          <p:cNvPr id="29" name="Rectangle 28"/>
          <p:cNvSpPr/>
          <p:nvPr/>
        </p:nvSpPr>
        <p:spPr>
          <a:xfrm>
            <a:off x="3727347" y="3024579"/>
            <a:ext cx="144000" cy="576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520" dirty="0"/>
          </a:p>
        </p:txBody>
      </p:sp>
      <p:sp>
        <p:nvSpPr>
          <p:cNvPr id="33" name="Rectangle 32"/>
          <p:cNvSpPr/>
          <p:nvPr/>
        </p:nvSpPr>
        <p:spPr>
          <a:xfrm>
            <a:off x="-8470" y="3083847"/>
            <a:ext cx="144000"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520" dirty="0"/>
          </a:p>
        </p:txBody>
      </p:sp>
      <p:graphicFrame>
        <p:nvGraphicFramePr>
          <p:cNvPr id="2" name="Table 1"/>
          <p:cNvGraphicFramePr>
            <a:graphicFrameLocks noGrp="1"/>
          </p:cNvGraphicFramePr>
          <p:nvPr>
            <p:extLst>
              <p:ext uri="{D42A27DB-BD31-4B8C-83A1-F6EECF244321}">
                <p14:modId xmlns:p14="http://schemas.microsoft.com/office/powerpoint/2010/main" val="663171247"/>
              </p:ext>
            </p:extLst>
          </p:nvPr>
        </p:nvGraphicFramePr>
        <p:xfrm>
          <a:off x="34071" y="3801531"/>
          <a:ext cx="3117542" cy="2146800"/>
        </p:xfrm>
        <a:graphic>
          <a:graphicData uri="http://schemas.openxmlformats.org/drawingml/2006/table">
            <a:tbl>
              <a:tblPr firstRow="1" bandRow="1">
                <a:tableStyleId>{5940675A-B579-460E-94D1-54222C63F5DA}</a:tableStyleId>
              </a:tblPr>
              <a:tblGrid>
                <a:gridCol w="1166912"/>
                <a:gridCol w="951667"/>
                <a:gridCol w="998963"/>
              </a:tblGrid>
              <a:tr h="0">
                <a:tc>
                  <a:txBody>
                    <a:bodyPr/>
                    <a:lstStyle/>
                    <a:p>
                      <a:pPr>
                        <a:spcBef>
                          <a:spcPts val="200"/>
                        </a:spcBef>
                        <a:spcAft>
                          <a:spcPts val="200"/>
                        </a:spcAft>
                      </a:pPr>
                      <a:r>
                        <a:rPr lang="en-NZ" sz="800" b="1" dirty="0" smtClean="0">
                          <a:solidFill>
                            <a:schemeClr val="bg1"/>
                          </a:solidFill>
                        </a:rPr>
                        <a:t>Condition</a:t>
                      </a:r>
                      <a:r>
                        <a:rPr lang="en-NZ" sz="800" b="1" baseline="0" dirty="0" smtClean="0">
                          <a:solidFill>
                            <a:schemeClr val="bg1"/>
                          </a:solidFill>
                        </a:rPr>
                        <a:t> </a:t>
                      </a:r>
                      <a:endParaRPr lang="en-NZ" sz="800" b="1" dirty="0">
                        <a:solidFill>
                          <a:schemeClr val="bg1"/>
                        </a:solidFill>
                      </a:endParaRP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45456F"/>
                    </a:solidFill>
                  </a:tcPr>
                </a:tc>
                <a:tc>
                  <a:txBody>
                    <a:bodyPr/>
                    <a:lstStyle/>
                    <a:p>
                      <a:pPr>
                        <a:spcBef>
                          <a:spcPts val="200"/>
                        </a:spcBef>
                        <a:spcAft>
                          <a:spcPts val="200"/>
                        </a:spcAft>
                      </a:pPr>
                      <a:r>
                        <a:rPr lang="en-NZ" sz="800" b="1" dirty="0" smtClean="0">
                          <a:solidFill>
                            <a:schemeClr val="bg1"/>
                          </a:solidFill>
                        </a:rPr>
                        <a:t>Number of people</a:t>
                      </a:r>
                      <a:endParaRPr lang="en-NZ" sz="800" b="1" dirty="0">
                        <a:solidFill>
                          <a:schemeClr val="bg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45456F"/>
                    </a:solidFill>
                  </a:tcPr>
                </a:tc>
                <a:tc>
                  <a:txBody>
                    <a:bodyPr/>
                    <a:lstStyle/>
                    <a:p>
                      <a:pPr>
                        <a:spcBef>
                          <a:spcPts val="200"/>
                        </a:spcBef>
                        <a:spcAft>
                          <a:spcPts val="200"/>
                        </a:spcAft>
                      </a:pPr>
                      <a:r>
                        <a:rPr lang="en-NZ" sz="800" b="1" dirty="0" smtClean="0">
                          <a:solidFill>
                            <a:schemeClr val="bg1"/>
                          </a:solidFill>
                        </a:rPr>
                        <a:t>% of people</a:t>
                      </a:r>
                      <a:r>
                        <a:rPr lang="en-NZ" sz="800" b="1" baseline="0" dirty="0" smtClean="0">
                          <a:solidFill>
                            <a:schemeClr val="bg1"/>
                          </a:solidFill>
                        </a:rPr>
                        <a:t> with MH condition</a:t>
                      </a:r>
                      <a:endParaRPr lang="en-NZ" sz="800" b="1" dirty="0">
                        <a:solidFill>
                          <a:schemeClr val="bg1"/>
                        </a:solidFill>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45456F"/>
                    </a:solidFill>
                  </a:tcPr>
                </a:tc>
              </a:tr>
              <a:tr h="180000">
                <a:tc>
                  <a:txBody>
                    <a:bodyPr/>
                    <a:lstStyle/>
                    <a:p>
                      <a:pPr>
                        <a:spcBef>
                          <a:spcPts val="200"/>
                        </a:spcBef>
                        <a:spcAft>
                          <a:spcPts val="200"/>
                        </a:spcAft>
                      </a:pPr>
                      <a:r>
                        <a:rPr lang="en-NZ" sz="800" dirty="0">
                          <a:effectLst/>
                        </a:rPr>
                        <a:t>Mood and anxiety</a:t>
                      </a: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403,830</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60.9%</a:t>
                      </a:r>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000">
                <a:tc>
                  <a:txBody>
                    <a:bodyPr/>
                    <a:lstStyle/>
                    <a:p>
                      <a:pPr>
                        <a:spcBef>
                          <a:spcPts val="200"/>
                        </a:spcBef>
                        <a:spcAft>
                          <a:spcPts val="200"/>
                        </a:spcAft>
                      </a:pPr>
                      <a:r>
                        <a:rPr lang="en-NZ" sz="800" dirty="0" smtClean="0">
                          <a:effectLst/>
                        </a:rPr>
                        <a:t>Unspecified mental disorder</a:t>
                      </a:r>
                      <a:endParaRPr lang="en-NZ" sz="800" dirty="0">
                        <a:effectLst/>
                      </a:endParaRP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277,767</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41.9%</a:t>
                      </a:r>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000">
                <a:tc>
                  <a:txBody>
                    <a:bodyPr/>
                    <a:lstStyle/>
                    <a:p>
                      <a:pPr>
                        <a:spcBef>
                          <a:spcPts val="200"/>
                        </a:spcBef>
                        <a:spcAft>
                          <a:spcPts val="200"/>
                        </a:spcAft>
                      </a:pPr>
                      <a:r>
                        <a:rPr lang="en-NZ" sz="800" dirty="0">
                          <a:effectLst/>
                        </a:rPr>
                        <a:t>Substance use</a:t>
                      </a: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155,475</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23.5%</a:t>
                      </a:r>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000">
                <a:tc>
                  <a:txBody>
                    <a:bodyPr/>
                    <a:lstStyle/>
                    <a:p>
                      <a:pPr>
                        <a:spcBef>
                          <a:spcPts val="200"/>
                        </a:spcBef>
                        <a:spcAft>
                          <a:spcPts val="200"/>
                        </a:spcAft>
                      </a:pPr>
                      <a:r>
                        <a:rPr lang="en-NZ" sz="800" dirty="0">
                          <a:effectLst/>
                        </a:rPr>
                        <a:t>ADHD</a:t>
                      </a: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16,626</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2.5%</a:t>
                      </a:r>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000">
                <a:tc>
                  <a:txBody>
                    <a:bodyPr/>
                    <a:lstStyle/>
                    <a:p>
                      <a:pPr>
                        <a:spcBef>
                          <a:spcPts val="200"/>
                        </a:spcBef>
                        <a:spcAft>
                          <a:spcPts val="200"/>
                        </a:spcAft>
                      </a:pPr>
                      <a:r>
                        <a:rPr lang="en-NZ" sz="800" dirty="0">
                          <a:effectLst/>
                        </a:rPr>
                        <a:t>Psychotic</a:t>
                      </a: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16,143</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2.4%</a:t>
                      </a:r>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000">
                <a:tc>
                  <a:txBody>
                    <a:bodyPr/>
                    <a:lstStyle/>
                    <a:p>
                      <a:pPr>
                        <a:spcBef>
                          <a:spcPts val="200"/>
                        </a:spcBef>
                        <a:spcAft>
                          <a:spcPts val="200"/>
                        </a:spcAft>
                      </a:pPr>
                      <a:r>
                        <a:rPr lang="en-NZ" sz="800" dirty="0" smtClean="0">
                          <a:effectLst/>
                        </a:rPr>
                        <a:t>Eating disorder</a:t>
                      </a:r>
                      <a:endParaRPr lang="en-NZ" sz="800" dirty="0">
                        <a:effectLst/>
                      </a:endParaRP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1,545</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0.2%</a:t>
                      </a:r>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000">
                <a:tc>
                  <a:txBody>
                    <a:bodyPr/>
                    <a:lstStyle/>
                    <a:p>
                      <a:pPr>
                        <a:spcBef>
                          <a:spcPts val="200"/>
                        </a:spcBef>
                        <a:spcAft>
                          <a:spcPts val="200"/>
                        </a:spcAft>
                      </a:pPr>
                      <a:r>
                        <a:rPr lang="en-NZ" sz="800" dirty="0" smtClean="0">
                          <a:effectLst/>
                        </a:rPr>
                        <a:t>Personality disorder</a:t>
                      </a:r>
                      <a:endParaRPr lang="en-NZ" sz="800" dirty="0">
                        <a:effectLst/>
                      </a:endParaRP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1,251</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a:t>0.2%</a:t>
                      </a:r>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000">
                <a:tc>
                  <a:txBody>
                    <a:bodyPr/>
                    <a:lstStyle/>
                    <a:p>
                      <a:pPr>
                        <a:spcBef>
                          <a:spcPts val="200"/>
                        </a:spcBef>
                        <a:spcAft>
                          <a:spcPts val="200"/>
                        </a:spcAft>
                      </a:pPr>
                      <a:r>
                        <a:rPr lang="en-NZ" sz="800" dirty="0" smtClean="0">
                          <a:effectLst/>
                        </a:rPr>
                        <a:t>Other mental health condition</a:t>
                      </a:r>
                      <a:endParaRPr lang="en-NZ" sz="800" dirty="0">
                        <a:effectLst/>
                      </a:endParaRP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smtClean="0"/>
                        <a:t>753</a:t>
                      </a:r>
                      <a:endParaRPr lang="en-NZ" sz="800" dirty="0"/>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NZ" sz="800" dirty="0" smtClean="0"/>
                        <a:t>0.1%</a:t>
                      </a:r>
                      <a:endParaRPr lang="en-NZ" sz="800" dirty="0"/>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
                <a:tc gridSpan="2">
                  <a:txBody>
                    <a:bodyPr/>
                    <a:lstStyle/>
                    <a:p>
                      <a:pPr>
                        <a:spcBef>
                          <a:spcPts val="200"/>
                        </a:spcBef>
                        <a:spcAft>
                          <a:spcPts val="200"/>
                        </a:spcAft>
                      </a:pPr>
                      <a:r>
                        <a:rPr lang="en-NZ" sz="800" b="1" dirty="0" smtClean="0">
                          <a:effectLst/>
                        </a:rPr>
                        <a:t>People identified</a:t>
                      </a:r>
                      <a:r>
                        <a:rPr lang="en-NZ" sz="800" b="1" baseline="0" dirty="0" smtClean="0">
                          <a:effectLst/>
                        </a:rPr>
                        <a:t> as having a mental health condition</a:t>
                      </a:r>
                      <a:endParaRPr lang="en-NZ" sz="800" b="1" dirty="0">
                        <a:effectLst/>
                      </a:endParaRPr>
                    </a:p>
                  </a:txBody>
                  <a:tcPr marL="72000" marR="72000" marT="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hMerge="1">
                  <a:txBody>
                    <a:bodyPr/>
                    <a:lstStyle/>
                    <a:p>
                      <a:pPr algn="r">
                        <a:spcBef>
                          <a:spcPts val="200"/>
                        </a:spcBef>
                        <a:spcAft>
                          <a:spcPts val="200"/>
                        </a:spcAft>
                      </a:pPr>
                      <a:endParaRPr lang="en-NZ" sz="800" dirty="0"/>
                    </a:p>
                  </a:txBody>
                  <a:tcPr marL="72000" marR="72000" marT="0" marB="0" anchor="ctr"/>
                </a:tc>
                <a:tc>
                  <a:txBody>
                    <a:bodyPr/>
                    <a:lstStyle/>
                    <a:p>
                      <a:pPr algn="r">
                        <a:spcBef>
                          <a:spcPts val="200"/>
                        </a:spcBef>
                        <a:spcAft>
                          <a:spcPts val="200"/>
                        </a:spcAft>
                      </a:pPr>
                      <a:r>
                        <a:rPr lang="en-NZ" sz="800" b="1" dirty="0" smtClean="0"/>
                        <a:t>662,607</a:t>
                      </a:r>
                      <a:endParaRPr lang="en-NZ" sz="800" b="1" dirty="0"/>
                    </a:p>
                  </a:txBody>
                  <a:tcPr marL="72000" marR="72000"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r>
            </a:tbl>
          </a:graphicData>
        </a:graphic>
      </p:graphicFrame>
      <p:sp>
        <p:nvSpPr>
          <p:cNvPr id="34" name="TextBox 33"/>
          <p:cNvSpPr txBox="1"/>
          <p:nvPr/>
        </p:nvSpPr>
        <p:spPr>
          <a:xfrm>
            <a:off x="903" y="3564803"/>
            <a:ext cx="3150710" cy="261610"/>
          </a:xfrm>
          <a:prstGeom prst="rect">
            <a:avLst/>
          </a:prstGeom>
          <a:noFill/>
        </p:spPr>
        <p:txBody>
          <a:bodyPr wrap="square" rtlCol="0">
            <a:spAutoFit/>
          </a:bodyPr>
          <a:lstStyle/>
          <a:p>
            <a:r>
              <a:rPr lang="en-NZ" sz="1100" b="1" dirty="0" smtClean="0"/>
              <a:t>2014/15 conditions of mental health service users</a:t>
            </a:r>
            <a:r>
              <a:rPr lang="en-NZ" sz="1100" baseline="30000" dirty="0"/>
              <a:t>2</a:t>
            </a:r>
          </a:p>
        </p:txBody>
      </p:sp>
      <p:sp>
        <p:nvSpPr>
          <p:cNvPr id="3" name="Rectangle 2"/>
          <p:cNvSpPr/>
          <p:nvPr/>
        </p:nvSpPr>
        <p:spPr>
          <a:xfrm>
            <a:off x="-42338" y="5928098"/>
            <a:ext cx="3945470" cy="215444"/>
          </a:xfrm>
          <a:prstGeom prst="rect">
            <a:avLst/>
          </a:prstGeom>
        </p:spPr>
        <p:txBody>
          <a:bodyPr wrap="square">
            <a:spAutoFit/>
          </a:bodyPr>
          <a:lstStyle/>
          <a:p>
            <a:r>
              <a:rPr lang="en-US" sz="800" dirty="0"/>
              <a:t>Note: Individuals </a:t>
            </a:r>
            <a:r>
              <a:rPr lang="en-US" sz="800" dirty="0" smtClean="0"/>
              <a:t>may have more </a:t>
            </a:r>
            <a:r>
              <a:rPr lang="en-US" sz="800" dirty="0"/>
              <a:t>than one condition, so percentages will not sum to 100%.</a:t>
            </a:r>
            <a:endParaRPr lang="en-NZ" sz="800" dirty="0"/>
          </a:p>
        </p:txBody>
      </p:sp>
      <p:pic>
        <p:nvPicPr>
          <p:cNvPr id="1026" name="Picture 4" descr="Figure 1: Diagram showing the number of people who accessed specialist and primary mental health services from 1 July 2015 to 30 June 2016"/>
          <p:cNvPicPr>
            <a:picLocks noChangeAspect="1" noChangeArrowheads="1"/>
          </p:cNvPicPr>
          <p:nvPr/>
        </p:nvPicPr>
        <p:blipFill>
          <a:blip r:embed="rId3">
            <a:extLst>
              <a:ext uri="{28A0092B-C50C-407E-A947-70E740481C1C}">
                <a14:useLocalDpi xmlns:a14="http://schemas.microsoft.com/office/drawing/2010/main" val="0"/>
              </a:ext>
            </a:extLst>
          </a:blip>
          <a:srcRect l="9140" t="29726" r="8521" b="9415"/>
          <a:stretch>
            <a:fillRect/>
          </a:stretch>
        </p:blipFill>
        <p:spPr bwMode="auto">
          <a:xfrm>
            <a:off x="15943" y="955280"/>
            <a:ext cx="4117419" cy="2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1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360002" y="0"/>
            <a:ext cx="8039296" cy="400110"/>
          </a:xfrm>
          <a:prstGeom prst="rect">
            <a:avLst/>
          </a:prstGeom>
          <a:noFill/>
        </p:spPr>
        <p:txBody>
          <a:bodyPr wrap="square" rtlCol="0">
            <a:spAutoFit/>
          </a:bodyPr>
          <a:lstStyle/>
          <a:p>
            <a:pPr defTabSz="914436"/>
            <a:r>
              <a:rPr lang="en-US" sz="2000" b="1" dirty="0">
                <a:solidFill>
                  <a:srgbClr val="232338"/>
                </a:solidFill>
                <a:latin typeface="Georgia" panose="02040502050405020303" pitchFamily="18" charset="0"/>
              </a:rPr>
              <a:t>Crisis Response</a:t>
            </a:r>
          </a:p>
        </p:txBody>
      </p:sp>
      <p:sp>
        <p:nvSpPr>
          <p:cNvPr id="48" name="Rectangle 47"/>
          <p:cNvSpPr/>
          <p:nvPr/>
        </p:nvSpPr>
        <p:spPr>
          <a:xfrm>
            <a:off x="0" y="-1"/>
            <a:ext cx="360000" cy="360000"/>
          </a:xfrm>
          <a:prstGeom prst="rect">
            <a:avLst/>
          </a:prstGeom>
          <a:solidFill>
            <a:srgbClr val="AD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6"/>
            <a:r>
              <a:rPr lang="en-NZ" b="1" dirty="0">
                <a:solidFill>
                  <a:prstClr val="white"/>
                </a:solidFill>
                <a:latin typeface="Georgia" panose="02040502050405020303" pitchFamily="18" charset="0"/>
              </a:rPr>
              <a:t>8</a:t>
            </a:r>
          </a:p>
        </p:txBody>
      </p:sp>
      <p:sp>
        <p:nvSpPr>
          <p:cNvPr id="24" name="Rectangle 23"/>
          <p:cNvSpPr/>
          <p:nvPr/>
        </p:nvSpPr>
        <p:spPr>
          <a:xfrm>
            <a:off x="-3226" y="857113"/>
            <a:ext cx="144000"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6"/>
            <a:endParaRPr lang="en-NZ" dirty="0">
              <a:solidFill>
                <a:prstClr val="white"/>
              </a:solidFill>
            </a:endParaRPr>
          </a:p>
        </p:txBody>
      </p:sp>
      <p:sp>
        <p:nvSpPr>
          <p:cNvPr id="25" name="Rectangle 24"/>
          <p:cNvSpPr/>
          <p:nvPr/>
        </p:nvSpPr>
        <p:spPr>
          <a:xfrm>
            <a:off x="111604" y="823248"/>
            <a:ext cx="5298103" cy="461665"/>
          </a:xfrm>
          <a:prstGeom prst="rect">
            <a:avLst/>
          </a:prstGeom>
        </p:spPr>
        <p:txBody>
          <a:bodyPr wrap="square">
            <a:spAutoFit/>
          </a:bodyPr>
          <a:lstStyle/>
          <a:p>
            <a:pPr defTabSz="914436"/>
            <a:r>
              <a:rPr lang="en-US" sz="1200" b="1" dirty="0">
                <a:latin typeface="Georgia" panose="02040502050405020303" pitchFamily="18" charset="0"/>
              </a:rPr>
              <a:t>DHB crisis </a:t>
            </a:r>
            <a:r>
              <a:rPr lang="en-US" sz="1200" b="1" dirty="0" smtClean="0">
                <a:latin typeface="Georgia" panose="02040502050405020303" pitchFamily="18" charset="0"/>
              </a:rPr>
              <a:t>services appear </a:t>
            </a:r>
            <a:r>
              <a:rPr lang="en-US" sz="1200" b="1" dirty="0">
                <a:latin typeface="Georgia" panose="02040502050405020303" pitchFamily="18" charset="0"/>
              </a:rPr>
              <a:t>to be working at or near capacity. This may limit options for people seeking crisis response services</a:t>
            </a:r>
          </a:p>
        </p:txBody>
      </p:sp>
      <p:sp>
        <p:nvSpPr>
          <p:cNvPr id="2" name="Rectangle 1"/>
          <p:cNvSpPr/>
          <p:nvPr/>
        </p:nvSpPr>
        <p:spPr>
          <a:xfrm>
            <a:off x="5712990" y="5682539"/>
            <a:ext cx="3337879" cy="1092607"/>
          </a:xfrm>
          <a:prstGeom prst="rect">
            <a:avLst/>
          </a:prstGeom>
        </p:spPr>
        <p:txBody>
          <a:bodyPr wrap="square">
            <a:spAutoFit/>
          </a:bodyPr>
          <a:lstStyle/>
          <a:p>
            <a:pPr marL="180008" indent="-180008" defTabSz="914436">
              <a:spcAft>
                <a:spcPts val="600"/>
              </a:spcAft>
              <a:buSzPts val="1000"/>
              <a:buFont typeface="Wingdings" panose="05000000000000000000" pitchFamily="2" charset="2"/>
              <a:buChar char="Ø"/>
            </a:pPr>
            <a:r>
              <a:rPr lang="en-NZ" sz="1000" dirty="0" smtClean="0"/>
              <a:t>Piloting </a:t>
            </a:r>
            <a:r>
              <a:rPr lang="en-US" sz="1000" dirty="0" smtClean="0"/>
              <a:t>proven </a:t>
            </a:r>
            <a:r>
              <a:rPr lang="en-US" sz="1000" dirty="0"/>
              <a:t>overseas first responder initiatives (such as co-response between ambulance or </a:t>
            </a:r>
            <a:r>
              <a:rPr lang="en-US" sz="1000" dirty="0" smtClean="0"/>
              <a:t>Police </a:t>
            </a:r>
            <a:r>
              <a:rPr lang="en-US" sz="1000" dirty="0"/>
              <a:t>staff and mental health services) to improve the service provided to mentally unwell people</a:t>
            </a:r>
          </a:p>
          <a:p>
            <a:pPr marL="180008" indent="-180008" defTabSz="914436">
              <a:spcAft>
                <a:spcPts val="600"/>
              </a:spcAft>
              <a:buSzPts val="1000"/>
              <a:buFont typeface="Wingdings" panose="05000000000000000000" pitchFamily="2" charset="2"/>
              <a:buChar char="Ø"/>
            </a:pPr>
            <a:r>
              <a:rPr lang="en-US" sz="1000" dirty="0"/>
              <a:t>Considering </a:t>
            </a:r>
            <a:r>
              <a:rPr lang="en-US" sz="1000" dirty="0" smtClean="0"/>
              <a:t>a range of sites </a:t>
            </a:r>
            <a:r>
              <a:rPr lang="en-US" sz="1000" dirty="0"/>
              <a:t>for </a:t>
            </a:r>
            <a:r>
              <a:rPr lang="en-US" sz="1000" dirty="0" smtClean="0"/>
              <a:t>after-hours </a:t>
            </a:r>
            <a:r>
              <a:rPr lang="en-US" sz="1000" dirty="0"/>
              <a:t>mental health assessments</a:t>
            </a:r>
            <a:endParaRPr lang="en-NZ" sz="1000" dirty="0"/>
          </a:p>
        </p:txBody>
      </p:sp>
      <p:sp>
        <p:nvSpPr>
          <p:cNvPr id="27" name="Rectangle 26"/>
          <p:cNvSpPr/>
          <p:nvPr/>
        </p:nvSpPr>
        <p:spPr>
          <a:xfrm>
            <a:off x="5697290" y="5243350"/>
            <a:ext cx="3378510" cy="461665"/>
          </a:xfrm>
          <a:prstGeom prst="rect">
            <a:avLst/>
          </a:prstGeom>
        </p:spPr>
        <p:txBody>
          <a:bodyPr wrap="square">
            <a:spAutoFit/>
          </a:bodyPr>
          <a:lstStyle/>
          <a:p>
            <a:pPr defTabSz="914436"/>
            <a:r>
              <a:rPr lang="en-US" sz="1200" b="1" dirty="0">
                <a:latin typeface="Georgia" panose="02040502050405020303" pitchFamily="18" charset="0"/>
              </a:rPr>
              <a:t>… but there are opportunities for better health outcomes which may include…</a:t>
            </a:r>
          </a:p>
        </p:txBody>
      </p:sp>
      <p:graphicFrame>
        <p:nvGraphicFramePr>
          <p:cNvPr id="28" name="Chart 27">
            <a:extLst>
              <a:ext uri="{FF2B5EF4-FFF2-40B4-BE49-F238E27FC236}">
                <a16:creationId xmlns:a16="http://schemas.microsoft.com/office/drawing/2014/main" xmlns="" id="{0E44C0BA-F814-49B3-859B-E8D31DBD2E81}"/>
              </a:ext>
            </a:extLst>
          </p:cNvPr>
          <p:cNvGraphicFramePr>
            <a:graphicFrameLocks/>
          </p:cNvGraphicFramePr>
          <p:nvPr>
            <p:extLst>
              <p:ext uri="{D42A27DB-BD31-4B8C-83A1-F6EECF244321}">
                <p14:modId xmlns:p14="http://schemas.microsoft.com/office/powerpoint/2010/main" val="3743028640"/>
              </p:ext>
            </p:extLst>
          </p:nvPr>
        </p:nvGraphicFramePr>
        <p:xfrm>
          <a:off x="12529" y="1968411"/>
          <a:ext cx="3759354" cy="1614407"/>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p:cNvSpPr txBox="1"/>
          <p:nvPr/>
        </p:nvSpPr>
        <p:spPr>
          <a:xfrm>
            <a:off x="-3227" y="1294252"/>
            <a:ext cx="5484224" cy="646331"/>
          </a:xfrm>
          <a:prstGeom prst="rect">
            <a:avLst/>
          </a:prstGeom>
          <a:noFill/>
        </p:spPr>
        <p:txBody>
          <a:bodyPr wrap="square" rtlCol="0">
            <a:spAutoFit/>
          </a:bodyPr>
          <a:lstStyle/>
          <a:p>
            <a:pPr algn="ctr" defTabSz="914436">
              <a:spcAft>
                <a:spcPts val="600"/>
              </a:spcAft>
            </a:pPr>
            <a:r>
              <a:rPr lang="en-NZ" sz="1100" b="1" dirty="0" smtClean="0"/>
              <a:t>Clients/occupied bed nights spent </a:t>
            </a:r>
            <a:r>
              <a:rPr lang="en-NZ" sz="1100" b="1" dirty="0"/>
              <a:t>in a mental health acute inpatient or equivalent </a:t>
            </a:r>
            <a:r>
              <a:rPr lang="en-NZ" sz="1100" b="1" dirty="0" smtClean="0"/>
              <a:t>service</a:t>
            </a:r>
            <a:r>
              <a:rPr lang="en-NZ" sz="1100" b="1" baseline="30000" dirty="0" smtClean="0"/>
              <a:t>1</a:t>
            </a:r>
            <a:endParaRPr lang="en-NZ" sz="1100" b="1" baseline="30000" dirty="0"/>
          </a:p>
          <a:p>
            <a:pPr defTabSz="914436">
              <a:spcAft>
                <a:spcPts val="600"/>
              </a:spcAft>
            </a:pPr>
            <a:r>
              <a:rPr lang="en-NZ" sz="1000" dirty="0"/>
              <a:t>These 24-hour care and treatment services are provided to people experiencing severe acute symptoms, requiring intensive input for a short period of time.</a:t>
            </a:r>
          </a:p>
        </p:txBody>
      </p:sp>
      <p:sp>
        <p:nvSpPr>
          <p:cNvPr id="13" name="Rectangle 12"/>
          <p:cNvSpPr/>
          <p:nvPr/>
        </p:nvSpPr>
        <p:spPr>
          <a:xfrm>
            <a:off x="111604" y="3500423"/>
            <a:ext cx="5356863" cy="461665"/>
          </a:xfrm>
          <a:prstGeom prst="rect">
            <a:avLst/>
          </a:prstGeom>
        </p:spPr>
        <p:txBody>
          <a:bodyPr wrap="square">
            <a:spAutoFit/>
          </a:bodyPr>
          <a:lstStyle/>
          <a:p>
            <a:pPr defTabSz="914436"/>
            <a:r>
              <a:rPr lang="en-NZ" sz="1200" b="1" dirty="0">
                <a:latin typeface="Georgia" panose="02040502050405020303" pitchFamily="18" charset="0"/>
              </a:rPr>
              <a:t>Police are seen by many people as being able to provide a quick and in-person 24/7 response to their </a:t>
            </a:r>
            <a:r>
              <a:rPr lang="en-NZ" sz="1200" b="1" dirty="0" smtClean="0">
                <a:latin typeface="Georgia" panose="02040502050405020303" pitchFamily="18" charset="0"/>
              </a:rPr>
              <a:t>crisis</a:t>
            </a:r>
            <a:r>
              <a:rPr lang="en-NZ" sz="1200" b="1" baseline="30000" dirty="0" smtClean="0">
                <a:latin typeface="Georgia" panose="02040502050405020303" pitchFamily="18" charset="0"/>
              </a:rPr>
              <a:t>2</a:t>
            </a:r>
            <a:endParaRPr lang="en-NZ" sz="1200" b="1" baseline="30000" dirty="0">
              <a:latin typeface="Georgia" panose="02040502050405020303" pitchFamily="18" charset="0"/>
            </a:endParaRPr>
          </a:p>
        </p:txBody>
      </p:sp>
      <p:sp>
        <p:nvSpPr>
          <p:cNvPr id="22" name="Rectangle 21"/>
          <p:cNvSpPr/>
          <p:nvPr/>
        </p:nvSpPr>
        <p:spPr>
          <a:xfrm>
            <a:off x="-3226" y="6437802"/>
            <a:ext cx="5477995" cy="433067"/>
          </a:xfrm>
          <a:prstGeom prst="rect">
            <a:avLst/>
          </a:prstGeom>
        </p:spPr>
        <p:txBody>
          <a:bodyPr wrap="square">
            <a:spAutoFit/>
          </a:bodyPr>
          <a:lstStyle/>
          <a:p>
            <a:pPr defTabSz="914436"/>
            <a:r>
              <a:rPr lang="en-US" sz="1000" dirty="0"/>
              <a:t>By 2020, if current trends continue unchecked, Police will attend about </a:t>
            </a:r>
            <a:r>
              <a:rPr lang="en-US" sz="1214" b="1" dirty="0" smtClean="0"/>
              <a:t>43,000 </a:t>
            </a:r>
            <a:r>
              <a:rPr lang="en-US" sz="1000" dirty="0" smtClean="0"/>
              <a:t>mental </a:t>
            </a:r>
            <a:r>
              <a:rPr lang="en-US" sz="1000" dirty="0"/>
              <a:t>health-related jobs (combined 1M and 1X) per year.</a:t>
            </a:r>
          </a:p>
        </p:txBody>
      </p:sp>
      <p:sp>
        <p:nvSpPr>
          <p:cNvPr id="5" name="TextBox 4"/>
          <p:cNvSpPr txBox="1"/>
          <p:nvPr/>
        </p:nvSpPr>
        <p:spPr>
          <a:xfrm>
            <a:off x="3665092" y="1874499"/>
            <a:ext cx="1392784" cy="1246495"/>
          </a:xfrm>
          <a:prstGeom prst="rect">
            <a:avLst/>
          </a:prstGeom>
          <a:noFill/>
        </p:spPr>
        <p:txBody>
          <a:bodyPr wrap="square" rtlCol="0">
            <a:spAutoFit/>
          </a:bodyPr>
          <a:lstStyle/>
          <a:p>
            <a:pPr defTabSz="914436">
              <a:spcAft>
                <a:spcPts val="600"/>
              </a:spcAft>
            </a:pPr>
            <a:r>
              <a:rPr lang="en-NZ" sz="1000" dirty="0"/>
              <a:t>These services will be used by those who have severe needs.</a:t>
            </a:r>
          </a:p>
          <a:p>
            <a:pPr defTabSz="914436"/>
            <a:r>
              <a:rPr lang="en-NZ" sz="1000" dirty="0"/>
              <a:t>There are limited crisis response options for people with less severe needs.</a:t>
            </a:r>
          </a:p>
        </p:txBody>
      </p:sp>
      <p:sp>
        <p:nvSpPr>
          <p:cNvPr id="32" name="Rectangle 31"/>
          <p:cNvSpPr/>
          <p:nvPr/>
        </p:nvSpPr>
        <p:spPr>
          <a:xfrm>
            <a:off x="5579110" y="5279073"/>
            <a:ext cx="142860" cy="329078"/>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6"/>
            <a:endParaRPr lang="en-NZ" dirty="0">
              <a:solidFill>
                <a:prstClr val="white"/>
              </a:solidFill>
            </a:endParaRPr>
          </a:p>
        </p:txBody>
      </p:sp>
      <p:sp>
        <p:nvSpPr>
          <p:cNvPr id="33" name="Rectangle 32"/>
          <p:cNvSpPr/>
          <p:nvPr/>
        </p:nvSpPr>
        <p:spPr>
          <a:xfrm>
            <a:off x="-3226" y="3548462"/>
            <a:ext cx="144000" cy="360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6"/>
            <a:endParaRPr lang="en-NZ" dirty="0">
              <a:solidFill>
                <a:prstClr val="white"/>
              </a:solidFill>
            </a:endParaRPr>
          </a:p>
        </p:txBody>
      </p:sp>
      <p:sp>
        <p:nvSpPr>
          <p:cNvPr id="34" name="Rectangle 33"/>
          <p:cNvSpPr/>
          <p:nvPr/>
        </p:nvSpPr>
        <p:spPr>
          <a:xfrm>
            <a:off x="5697290" y="557385"/>
            <a:ext cx="3393168" cy="830997"/>
          </a:xfrm>
          <a:prstGeom prst="rect">
            <a:avLst/>
          </a:prstGeom>
        </p:spPr>
        <p:txBody>
          <a:bodyPr wrap="square">
            <a:spAutoFit/>
          </a:bodyPr>
          <a:lstStyle/>
          <a:p>
            <a:pPr defTabSz="914436"/>
            <a:r>
              <a:rPr lang="en-US" sz="1200" b="1" dirty="0">
                <a:latin typeface="Georgia" panose="02040502050405020303" pitchFamily="18" charset="0"/>
              </a:rPr>
              <a:t>Police resolve a number of these calls themselves, but may also be seen by people as a pathway into DHB crisis services</a:t>
            </a:r>
          </a:p>
        </p:txBody>
      </p:sp>
      <p:graphicFrame>
        <p:nvGraphicFramePr>
          <p:cNvPr id="36" name="Chart 35">
            <a:extLst>
              <a:ext uri="{FF2B5EF4-FFF2-40B4-BE49-F238E27FC236}">
                <a16:creationId xmlns="" xmlns:a16="http://schemas.microsoft.com/office/drawing/2014/main" id="{B2CB2576-0A49-4715-83D2-6C859C24B4BD}"/>
              </a:ext>
            </a:extLst>
          </p:cNvPr>
          <p:cNvGraphicFramePr>
            <a:graphicFrameLocks/>
          </p:cNvGraphicFramePr>
          <p:nvPr>
            <p:extLst>
              <p:ext uri="{D42A27DB-BD31-4B8C-83A1-F6EECF244321}">
                <p14:modId xmlns:p14="http://schemas.microsoft.com/office/powerpoint/2010/main" val="3914941467"/>
              </p:ext>
            </p:extLst>
          </p:nvPr>
        </p:nvGraphicFramePr>
        <p:xfrm>
          <a:off x="5814250" y="1605506"/>
          <a:ext cx="3159312" cy="17156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802203" y="1391134"/>
            <a:ext cx="3313655" cy="261610"/>
          </a:xfrm>
          <a:prstGeom prst="rect">
            <a:avLst/>
          </a:prstGeom>
          <a:noFill/>
        </p:spPr>
        <p:txBody>
          <a:bodyPr wrap="square" rtlCol="0">
            <a:spAutoFit/>
          </a:bodyPr>
          <a:lstStyle/>
          <a:p>
            <a:pPr algn="ctr" defTabSz="914436"/>
            <a:r>
              <a:rPr lang="en-NZ" sz="1100" b="1" dirty="0"/>
              <a:t>Police referrals to DHB crisis response </a:t>
            </a:r>
            <a:r>
              <a:rPr lang="en-NZ" sz="1100" b="1" dirty="0" smtClean="0"/>
              <a:t>services</a:t>
            </a:r>
            <a:r>
              <a:rPr lang="en-NZ" sz="1100" b="1" baseline="30000" dirty="0" smtClean="0"/>
              <a:t>3</a:t>
            </a:r>
            <a:endParaRPr lang="en-NZ" sz="1100" b="1" baseline="30000" dirty="0"/>
          </a:p>
        </p:txBody>
      </p:sp>
      <p:sp>
        <p:nvSpPr>
          <p:cNvPr id="39" name="Rectangle 38"/>
          <p:cNvSpPr/>
          <p:nvPr/>
        </p:nvSpPr>
        <p:spPr>
          <a:xfrm>
            <a:off x="5697290" y="3388087"/>
            <a:ext cx="3378509" cy="461665"/>
          </a:xfrm>
          <a:prstGeom prst="rect">
            <a:avLst/>
          </a:prstGeom>
        </p:spPr>
        <p:txBody>
          <a:bodyPr wrap="square">
            <a:spAutoFit/>
          </a:bodyPr>
          <a:lstStyle/>
          <a:p>
            <a:pPr defTabSz="914436"/>
            <a:r>
              <a:rPr lang="en-US" sz="1200" b="1" dirty="0">
                <a:latin typeface="Georgia" panose="02040502050405020303" pitchFamily="18" charset="0"/>
              </a:rPr>
              <a:t>A number of </a:t>
            </a:r>
            <a:r>
              <a:rPr lang="en-US" sz="1200" b="1" dirty="0" smtClean="0">
                <a:latin typeface="Georgia" panose="02040502050405020303" pitchFamily="18" charset="0"/>
              </a:rPr>
              <a:t>initiatives across sectors have </a:t>
            </a:r>
            <a:r>
              <a:rPr lang="en-US" sz="1200" b="1" dirty="0">
                <a:latin typeface="Georgia" panose="02040502050405020303" pitchFamily="18" charset="0"/>
              </a:rPr>
              <a:t>been implemented…</a:t>
            </a:r>
          </a:p>
        </p:txBody>
      </p:sp>
      <p:sp>
        <p:nvSpPr>
          <p:cNvPr id="40" name="Rectangle 39"/>
          <p:cNvSpPr/>
          <p:nvPr/>
        </p:nvSpPr>
        <p:spPr>
          <a:xfrm>
            <a:off x="5709208" y="3852687"/>
            <a:ext cx="3223491" cy="1323439"/>
          </a:xfrm>
          <a:prstGeom prst="rect">
            <a:avLst/>
          </a:prstGeom>
        </p:spPr>
        <p:txBody>
          <a:bodyPr wrap="square">
            <a:spAutoFit/>
          </a:bodyPr>
          <a:lstStyle/>
          <a:p>
            <a:pPr marL="180008" indent="-180008" defTabSz="914436">
              <a:spcAft>
                <a:spcPts val="600"/>
              </a:spcAft>
              <a:buSzPts val="1000"/>
              <a:buFont typeface="Wingdings" panose="05000000000000000000" pitchFamily="2" charset="2"/>
              <a:buChar char="Ø"/>
            </a:pPr>
            <a:r>
              <a:rPr lang="en-NZ" sz="1000" dirty="0"/>
              <a:t>Providing specialist mental health training to recruits</a:t>
            </a:r>
          </a:p>
          <a:p>
            <a:pPr marL="180008" indent="-180008" defTabSz="914436">
              <a:spcAft>
                <a:spcPts val="600"/>
              </a:spcAft>
              <a:buSzPts val="1000"/>
              <a:buFont typeface="Wingdings" panose="05000000000000000000" pitchFamily="2" charset="2"/>
              <a:buChar char="Ø"/>
            </a:pPr>
            <a:r>
              <a:rPr lang="en-NZ" sz="1000" dirty="0"/>
              <a:t>Trialling telephone triage </a:t>
            </a:r>
            <a:r>
              <a:rPr lang="en-NZ" sz="1000" dirty="0" smtClean="0"/>
              <a:t>staffed by mental health nurses to </a:t>
            </a:r>
            <a:r>
              <a:rPr lang="en-NZ" sz="1000" dirty="0"/>
              <a:t>divert some mental health needs only </a:t>
            </a:r>
            <a:r>
              <a:rPr lang="en-NZ" sz="1000" dirty="0" smtClean="0"/>
              <a:t>calls, currently in the first phase of implementation</a:t>
            </a:r>
            <a:endParaRPr lang="en-NZ" sz="1000" dirty="0"/>
          </a:p>
          <a:p>
            <a:pPr marL="180008" indent="-180008" defTabSz="914436">
              <a:spcAft>
                <a:spcPts val="600"/>
              </a:spcAft>
              <a:buSzPts val="1000"/>
              <a:buFont typeface="Wingdings" panose="05000000000000000000" pitchFamily="2" charset="2"/>
              <a:buChar char="Ø"/>
            </a:pPr>
            <a:r>
              <a:rPr lang="en-NZ" sz="1000" dirty="0"/>
              <a:t>Taking people to ED for mental health assessments rather than having these assessments held in Police </a:t>
            </a:r>
            <a:r>
              <a:rPr lang="en-NZ" sz="1000" dirty="0" smtClean="0"/>
              <a:t>stations</a:t>
            </a:r>
            <a:r>
              <a:rPr lang="en-NZ" sz="1000" dirty="0"/>
              <a:t>, where possible</a:t>
            </a:r>
          </a:p>
        </p:txBody>
      </p:sp>
      <p:sp>
        <p:nvSpPr>
          <p:cNvPr id="41" name="Rectangle 40"/>
          <p:cNvSpPr/>
          <p:nvPr/>
        </p:nvSpPr>
        <p:spPr>
          <a:xfrm>
            <a:off x="5579110" y="3388085"/>
            <a:ext cx="143071" cy="468000"/>
          </a:xfrm>
          <a:prstGeom prst="rect">
            <a:avLst/>
          </a:prstGeom>
          <a:solidFill>
            <a:srgbClr val="454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6"/>
            <a:endParaRPr lang="en-NZ" dirty="0">
              <a:solidFill>
                <a:prstClr val="white"/>
              </a:solidFill>
            </a:endParaRPr>
          </a:p>
        </p:txBody>
      </p:sp>
      <p:sp>
        <p:nvSpPr>
          <p:cNvPr id="35" name="Rectangle 34"/>
          <p:cNvSpPr/>
          <p:nvPr/>
        </p:nvSpPr>
        <p:spPr>
          <a:xfrm>
            <a:off x="5579110" y="638638"/>
            <a:ext cx="144000" cy="6480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6"/>
            <a:endParaRPr lang="en-NZ" dirty="0">
              <a:solidFill>
                <a:prstClr val="white"/>
              </a:solidFill>
            </a:endParaRPr>
          </a:p>
        </p:txBody>
      </p:sp>
      <p:grpSp>
        <p:nvGrpSpPr>
          <p:cNvPr id="4" name="Group 3"/>
          <p:cNvGrpSpPr/>
          <p:nvPr/>
        </p:nvGrpSpPr>
        <p:grpSpPr>
          <a:xfrm>
            <a:off x="509044" y="4574745"/>
            <a:ext cx="4548832" cy="1890581"/>
            <a:chOff x="4503697" y="1654064"/>
            <a:chExt cx="4688040" cy="1890581"/>
          </a:xfrm>
        </p:grpSpPr>
        <p:sp>
          <p:nvSpPr>
            <p:cNvPr id="30" name="Rectangle 29"/>
            <p:cNvSpPr/>
            <p:nvPr/>
          </p:nvSpPr>
          <p:spPr>
            <a:xfrm>
              <a:off x="7666956" y="2464566"/>
              <a:ext cx="1513476" cy="846386"/>
            </a:xfrm>
            <a:prstGeom prst="rect">
              <a:avLst/>
            </a:prstGeom>
          </p:spPr>
          <p:txBody>
            <a:bodyPr wrap="square">
              <a:spAutoFit/>
            </a:bodyPr>
            <a:lstStyle/>
            <a:p>
              <a:pPr defTabSz="914436">
                <a:spcAft>
                  <a:spcPts val="300"/>
                </a:spcAft>
              </a:pPr>
              <a:r>
                <a:rPr lang="en-US" sz="700" dirty="0">
                  <a:solidFill>
                    <a:prstClr val="black">
                      <a:lumMod val="50000"/>
                      <a:lumOff val="50000"/>
                    </a:prstClr>
                  </a:solidFill>
                </a:rPr>
                <a:t>These are non-clinical classifications determined by dispatch staff. Many people call Police when experiencing significant adverse life events, and may not be diagnosed with a mental illness</a:t>
              </a:r>
              <a:r>
                <a:rPr lang="en-US" sz="700" dirty="0" smtClean="0">
                  <a:solidFill>
                    <a:prstClr val="black">
                      <a:lumMod val="50000"/>
                      <a:lumOff val="50000"/>
                    </a:prstClr>
                  </a:solidFill>
                </a:rPr>
                <a:t>. </a:t>
              </a:r>
              <a:endParaRPr lang="en-US" sz="700" dirty="0">
                <a:solidFill>
                  <a:prstClr val="black">
                    <a:lumMod val="50000"/>
                    <a:lumOff val="50000"/>
                  </a:prstClr>
                </a:solidFill>
              </a:endParaRPr>
            </a:p>
          </p:txBody>
        </p:sp>
        <p:grpSp>
          <p:nvGrpSpPr>
            <p:cNvPr id="42" name="Group 41"/>
            <p:cNvGrpSpPr/>
            <p:nvPr/>
          </p:nvGrpSpPr>
          <p:grpSpPr>
            <a:xfrm>
              <a:off x="4503697" y="1654064"/>
              <a:ext cx="4688040" cy="1890581"/>
              <a:chOff x="5540652" y="1529539"/>
              <a:chExt cx="5725562" cy="2308992"/>
            </a:xfrm>
          </p:grpSpPr>
          <p:pic>
            <p:nvPicPr>
              <p:cNvPr id="43" name="Picture 42"/>
              <p:cNvPicPr>
                <a:picLocks noChangeAspect="1"/>
              </p:cNvPicPr>
              <p:nvPr/>
            </p:nvPicPr>
            <p:blipFill>
              <a:blip r:embed="rId4"/>
              <a:stretch>
                <a:fillRect/>
              </a:stretch>
            </p:blipFill>
            <p:spPr>
              <a:xfrm>
                <a:off x="5540652" y="1529539"/>
                <a:ext cx="3697508" cy="2308992"/>
              </a:xfrm>
              <a:prstGeom prst="rect">
                <a:avLst/>
              </a:prstGeom>
            </p:spPr>
          </p:pic>
          <p:sp>
            <p:nvSpPr>
              <p:cNvPr id="44" name="Rectangle 43"/>
              <p:cNvSpPr/>
              <p:nvPr/>
            </p:nvSpPr>
            <p:spPr>
              <a:xfrm>
                <a:off x="9390173" y="1930132"/>
                <a:ext cx="1876041" cy="601427"/>
              </a:xfrm>
              <a:prstGeom prst="rect">
                <a:avLst/>
              </a:prstGeom>
            </p:spPr>
            <p:txBody>
              <a:bodyPr wrap="square">
                <a:spAutoFit/>
              </a:bodyPr>
              <a:lstStyle/>
              <a:p>
                <a:pPr defTabSz="914436">
                  <a:spcAft>
                    <a:spcPts val="300"/>
                  </a:spcAft>
                </a:pPr>
                <a:r>
                  <a:rPr lang="en-NZ" sz="700" b="1" dirty="0">
                    <a:solidFill>
                      <a:prstClr val="black">
                        <a:lumMod val="50000"/>
                        <a:lumOff val="50000"/>
                      </a:prstClr>
                    </a:solidFill>
                  </a:rPr>
                  <a:t>Note:</a:t>
                </a:r>
              </a:p>
              <a:p>
                <a:pPr defTabSz="914436">
                  <a:spcAft>
                    <a:spcPts val="300"/>
                  </a:spcAft>
                </a:pPr>
                <a:r>
                  <a:rPr lang="en-NZ" sz="700" dirty="0">
                    <a:solidFill>
                      <a:prstClr val="black">
                        <a:lumMod val="50000"/>
                        <a:lumOff val="50000"/>
                      </a:prstClr>
                    </a:solidFill>
                  </a:rPr>
                  <a:t>1M General Mental Health</a:t>
                </a:r>
              </a:p>
              <a:p>
                <a:pPr defTabSz="914436">
                  <a:spcAft>
                    <a:spcPts val="300"/>
                  </a:spcAft>
                </a:pPr>
                <a:r>
                  <a:rPr lang="en-US" sz="700" dirty="0">
                    <a:solidFill>
                      <a:prstClr val="black">
                        <a:lumMod val="50000"/>
                        <a:lumOff val="50000"/>
                      </a:prstClr>
                    </a:solidFill>
                  </a:rPr>
                  <a:t>1X Threatening/Attempted Suicide</a:t>
                </a:r>
              </a:p>
            </p:txBody>
          </p:sp>
        </p:grpSp>
      </p:grpSp>
      <p:sp>
        <p:nvSpPr>
          <p:cNvPr id="45" name="Rectangle 44"/>
          <p:cNvSpPr/>
          <p:nvPr/>
        </p:nvSpPr>
        <p:spPr>
          <a:xfrm>
            <a:off x="661221" y="4375662"/>
            <a:ext cx="4272504" cy="261610"/>
          </a:xfrm>
          <a:prstGeom prst="rect">
            <a:avLst/>
          </a:prstGeom>
        </p:spPr>
        <p:txBody>
          <a:bodyPr wrap="square">
            <a:spAutoFit/>
          </a:bodyPr>
          <a:lstStyle/>
          <a:p>
            <a:pPr algn="ctr" defTabSz="914436"/>
            <a:r>
              <a:rPr lang="en-US" sz="1100" b="1" dirty="0">
                <a:solidFill>
                  <a:srgbClr val="000000"/>
                </a:solidFill>
              </a:rPr>
              <a:t>Emergency calls to Police for mental health only reasons</a:t>
            </a:r>
          </a:p>
        </p:txBody>
      </p:sp>
      <p:sp>
        <p:nvSpPr>
          <p:cNvPr id="49" name="Rectangle 48"/>
          <p:cNvSpPr/>
          <p:nvPr/>
        </p:nvSpPr>
        <p:spPr>
          <a:xfrm>
            <a:off x="-3226" y="3921730"/>
            <a:ext cx="5473750" cy="479234"/>
          </a:xfrm>
          <a:prstGeom prst="rect">
            <a:avLst/>
          </a:prstGeom>
        </p:spPr>
        <p:txBody>
          <a:bodyPr wrap="square">
            <a:spAutoFit/>
          </a:bodyPr>
          <a:lstStyle/>
          <a:p>
            <a:pPr defTabSz="914436">
              <a:spcAft>
                <a:spcPts val="600"/>
              </a:spcAft>
              <a:buSzPts val="1000"/>
            </a:pPr>
            <a:r>
              <a:rPr lang="en-US" sz="1000" dirty="0"/>
              <a:t>In 2016, Police received </a:t>
            </a:r>
            <a:r>
              <a:rPr lang="en-US" sz="1214" b="1" dirty="0"/>
              <a:t>46,359</a:t>
            </a:r>
            <a:r>
              <a:rPr lang="en-US" sz="1300" b="1" dirty="0"/>
              <a:t> </a:t>
            </a:r>
            <a:r>
              <a:rPr lang="en-US" sz="1000" dirty="0"/>
              <a:t>calls </a:t>
            </a:r>
            <a:r>
              <a:rPr lang="en-US" sz="1000" dirty="0" smtClean="0"/>
              <a:t>coded as mental </a:t>
            </a:r>
            <a:r>
              <a:rPr lang="en-US" sz="1000" dirty="0"/>
              <a:t>health-related issues and attended </a:t>
            </a:r>
            <a:r>
              <a:rPr lang="en-US" sz="1214" b="1" dirty="0"/>
              <a:t>32,890</a:t>
            </a:r>
            <a:r>
              <a:rPr lang="en-US" sz="1050" b="1" dirty="0"/>
              <a:t> </a:t>
            </a:r>
            <a:r>
              <a:rPr lang="en-US" sz="1000" dirty="0"/>
              <a:t>of these (</a:t>
            </a:r>
            <a:r>
              <a:rPr lang="en-US" sz="1214" b="1" dirty="0"/>
              <a:t>90</a:t>
            </a:r>
            <a:r>
              <a:rPr lang="en-US" sz="1050" dirty="0"/>
              <a:t> </a:t>
            </a:r>
            <a:r>
              <a:rPr lang="en-US" sz="1000" dirty="0"/>
              <a:t>every 24 hours). These incidents involve people who have not committed an offence.</a:t>
            </a:r>
          </a:p>
        </p:txBody>
      </p:sp>
      <p:sp>
        <p:nvSpPr>
          <p:cNvPr id="37" name="Rectangle 36"/>
          <p:cNvSpPr/>
          <p:nvPr/>
        </p:nvSpPr>
        <p:spPr>
          <a:xfrm>
            <a:off x="-3226" y="459888"/>
            <a:ext cx="144000" cy="277200"/>
          </a:xfrm>
          <a:prstGeom prst="rect">
            <a:avLst/>
          </a:prstGeom>
          <a:solidFill>
            <a:srgbClr val="36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36"/>
            <a:endParaRPr lang="en-NZ" dirty="0">
              <a:solidFill>
                <a:prstClr val="white"/>
              </a:solidFill>
            </a:endParaRPr>
          </a:p>
        </p:txBody>
      </p:sp>
      <p:sp>
        <p:nvSpPr>
          <p:cNvPr id="38" name="Rectangle 37"/>
          <p:cNvSpPr/>
          <p:nvPr/>
        </p:nvSpPr>
        <p:spPr>
          <a:xfrm>
            <a:off x="111604" y="468358"/>
            <a:ext cx="5356865" cy="276999"/>
          </a:xfrm>
          <a:prstGeom prst="rect">
            <a:avLst/>
          </a:prstGeom>
        </p:spPr>
        <p:txBody>
          <a:bodyPr wrap="square">
            <a:spAutoFit/>
          </a:bodyPr>
          <a:lstStyle/>
          <a:p>
            <a:pPr defTabSz="914436"/>
            <a:r>
              <a:rPr lang="en-US" sz="1200" b="1" dirty="0" smtClean="0">
                <a:latin typeface="Georgia" panose="02040502050405020303" pitchFamily="18" charset="0"/>
              </a:rPr>
              <a:t>People access mental health crisis services in a number of ways.</a:t>
            </a:r>
            <a:endParaRPr lang="en-US" sz="1200" b="1" dirty="0">
              <a:latin typeface="Georgia" panose="02040502050405020303" pitchFamily="18" charset="0"/>
            </a:endParaRPr>
          </a:p>
        </p:txBody>
      </p:sp>
    </p:spTree>
    <p:extLst>
      <p:ext uri="{BB962C8B-B14F-4D97-AF65-F5344CB8AC3E}">
        <p14:creationId xmlns:p14="http://schemas.microsoft.com/office/powerpoint/2010/main" val="1478160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6103</TotalTime>
  <Words>5219</Words>
  <Application>Microsoft Office PowerPoint</Application>
  <PresentationFormat>On-screen Show (4:3)</PresentationFormat>
  <Paragraphs>357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Georgia</vt:lpstr>
      <vt:lpstr>Times New Roman</vt:lpstr>
      <vt:lpstr>Wingdings</vt:lpstr>
      <vt:lpstr>Office Theme</vt:lpstr>
      <vt:lpstr>Cross-government mental health strategy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Ministry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to the Government Inquiry into Mental Health and Addiction - Appendix 1</dc:title>
  <dc:creator>Ministry of Health</dc:creator>
  <cp:lastModifiedBy>Jared Wilkinson</cp:lastModifiedBy>
  <cp:revision>1706</cp:revision>
  <cp:lastPrinted>2017-05-30T03:36:32Z</cp:lastPrinted>
  <dcterms:created xsi:type="dcterms:W3CDTF">2017-05-08T21:33:58Z</dcterms:created>
  <dcterms:modified xsi:type="dcterms:W3CDTF">2018-08-21T21:25:05Z</dcterms:modified>
</cp:coreProperties>
</file>